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EDBD2"/>
    <a:srgbClr val="0000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30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760B31-FFEB-4E97-A6F4-A9B385648253}" type="datetimeFigureOut">
              <a:rPr lang="ru-RU" smtClean="0"/>
              <a:pPr/>
              <a:t>05.03.2014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FE5BB5-9A69-4A24-9515-78C0D94B26F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57158" y="1500174"/>
            <a:ext cx="8215370" cy="1143008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0000FF"/>
                </a:solidFill>
              </a:rPr>
              <a:t/>
            </a:r>
            <a:br>
              <a:rPr lang="ru-RU" b="1" dirty="0" smtClean="0">
                <a:solidFill>
                  <a:srgbClr val="0000FF"/>
                </a:solidFill>
              </a:rPr>
            </a:br>
            <a:r>
              <a:rPr lang="ru-RU" b="1" dirty="0" smtClean="0">
                <a:solidFill>
                  <a:srgbClr val="0000FF"/>
                </a:solidFill>
              </a:rPr>
              <a:t/>
            </a:r>
            <a:br>
              <a:rPr lang="ru-RU" b="1" dirty="0" smtClean="0">
                <a:solidFill>
                  <a:srgbClr val="0000FF"/>
                </a:solidFill>
              </a:rPr>
            </a:br>
            <a:r>
              <a:rPr lang="ru-RU" b="1" dirty="0" smtClean="0">
                <a:solidFill>
                  <a:srgbClr val="0000FF"/>
                </a:solidFill>
              </a:rPr>
              <a:t>Кроссворд </a:t>
            </a:r>
            <a:br>
              <a:rPr lang="ru-RU" b="1" dirty="0" smtClean="0">
                <a:solidFill>
                  <a:srgbClr val="0000FF"/>
                </a:solidFill>
              </a:rPr>
            </a:br>
            <a:r>
              <a:rPr lang="ru-RU" sz="3100" b="1" dirty="0" smtClean="0">
                <a:solidFill>
                  <a:srgbClr val="0000FF"/>
                </a:solidFill>
              </a:rPr>
              <a:t>(по рассказам и сказкам М.Горького) </a:t>
            </a:r>
            <a:r>
              <a:rPr lang="ru-RU" b="1" dirty="0" smtClean="0">
                <a:solidFill>
                  <a:srgbClr val="0000FF"/>
                </a:solidFill>
              </a:rPr>
              <a:t/>
            </a:r>
            <a:br>
              <a:rPr lang="ru-RU" b="1" dirty="0" smtClean="0">
                <a:solidFill>
                  <a:srgbClr val="0000FF"/>
                </a:solidFill>
              </a:rPr>
            </a:br>
            <a:r>
              <a:rPr lang="ru-RU" b="1" dirty="0" smtClean="0">
                <a:solidFill>
                  <a:srgbClr val="0000FF"/>
                </a:solidFill>
              </a:rPr>
              <a:t/>
            </a:r>
            <a:br>
              <a:rPr lang="ru-RU" b="1" dirty="0" smtClean="0">
                <a:solidFill>
                  <a:srgbClr val="0000FF"/>
                </a:solidFill>
              </a:rPr>
            </a:br>
            <a:r>
              <a:rPr lang="ru-RU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Знаешь ли ты?...</a:t>
            </a:r>
            <a:r>
              <a:rPr lang="ru-RU" b="1" dirty="0" smtClean="0">
                <a:solidFill>
                  <a:srgbClr val="0000FF"/>
                </a:solidFill>
              </a:rPr>
              <a:t/>
            </a:r>
            <a:br>
              <a:rPr lang="ru-RU" b="1" dirty="0" smtClean="0">
                <a:solidFill>
                  <a:srgbClr val="0000FF"/>
                </a:solidFill>
              </a:rPr>
            </a:br>
            <a:endParaRPr lang="ru-RU" sz="3100" b="1" dirty="0">
              <a:solidFill>
                <a:srgbClr val="0000FF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14414" y="4143380"/>
            <a:ext cx="7429552" cy="2286016"/>
          </a:xfrm>
        </p:spPr>
        <p:txBody>
          <a:bodyPr>
            <a:normAutofit fontScale="85000" lnSpcReduction="20000"/>
          </a:bodyPr>
          <a:lstStyle/>
          <a:p>
            <a:pPr algn="l"/>
            <a:r>
              <a:rPr lang="ru-RU" sz="2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                                                              Номинация: «Мой Горький»</a:t>
            </a:r>
          </a:p>
          <a:p>
            <a:pPr algn="l"/>
            <a:r>
              <a:rPr lang="ru-RU" sz="2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                                                              Автор: Малышев Артем, 9 лет</a:t>
            </a:r>
          </a:p>
          <a:p>
            <a:pPr algn="l"/>
            <a:r>
              <a:rPr lang="ru-RU" sz="2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                                                              МБОУ </a:t>
            </a:r>
            <a:r>
              <a:rPr lang="ru-RU" sz="20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Хахальская</a:t>
            </a:r>
            <a:r>
              <a:rPr lang="ru-RU" sz="2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основная </a:t>
            </a:r>
          </a:p>
          <a:p>
            <a:pPr algn="l"/>
            <a:r>
              <a:rPr lang="ru-RU" sz="2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                                                              общеобразовательная школа</a:t>
            </a:r>
          </a:p>
          <a:p>
            <a:pPr algn="r"/>
            <a:endParaRPr lang="ru-RU" sz="20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000" b="1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0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20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2014 год</a:t>
            </a:r>
            <a:endParaRPr lang="ru-RU" sz="20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одержимое 2"/>
          <p:cNvSpPr txBox="1">
            <a:spLocks/>
          </p:cNvSpPr>
          <p:nvPr/>
        </p:nvSpPr>
        <p:spPr>
          <a:xfrm>
            <a:off x="600076" y="357166"/>
            <a:ext cx="8229600" cy="614366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ru-RU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2" name="Прямоугольник 21"/>
          <p:cNvSpPr/>
          <p:nvPr/>
        </p:nvSpPr>
        <p:spPr>
          <a:xfrm>
            <a:off x="3714744" y="1500174"/>
            <a:ext cx="285752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1</a:t>
            </a:r>
            <a:endParaRPr lang="ru-RU" sz="2000" b="1" dirty="0">
              <a:solidFill>
                <a:schemeClr val="tx1"/>
              </a:solidFill>
            </a:endParaRPr>
          </a:p>
        </p:txBody>
      </p:sp>
      <p:grpSp>
        <p:nvGrpSpPr>
          <p:cNvPr id="100" name="Группа 99"/>
          <p:cNvGrpSpPr/>
          <p:nvPr/>
        </p:nvGrpSpPr>
        <p:grpSpPr>
          <a:xfrm>
            <a:off x="3643306" y="1857364"/>
            <a:ext cx="357190" cy="2500330"/>
            <a:chOff x="2714612" y="1285860"/>
            <a:chExt cx="357190" cy="2500330"/>
          </a:xfrm>
        </p:grpSpPr>
        <p:sp>
          <p:nvSpPr>
            <p:cNvPr id="14" name="Прямоугольник 13"/>
            <p:cNvSpPr/>
            <p:nvPr/>
          </p:nvSpPr>
          <p:spPr>
            <a:xfrm>
              <a:off x="2714612" y="1643050"/>
              <a:ext cx="357190" cy="35719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000" b="1" dirty="0">
                <a:solidFill>
                  <a:schemeClr val="tx1"/>
                </a:solidFill>
              </a:endParaRPr>
            </a:p>
          </p:txBody>
        </p:sp>
        <p:sp>
          <p:nvSpPr>
            <p:cNvPr id="18" name="Прямоугольник 17"/>
            <p:cNvSpPr/>
            <p:nvPr/>
          </p:nvSpPr>
          <p:spPr>
            <a:xfrm>
              <a:off x="2714612" y="3071810"/>
              <a:ext cx="357190" cy="35719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dirty="0">
                <a:solidFill>
                  <a:schemeClr val="tx1"/>
                </a:solidFill>
              </a:endParaRPr>
            </a:p>
          </p:txBody>
        </p:sp>
        <p:sp>
          <p:nvSpPr>
            <p:cNvPr id="13" name="Прямоугольник 12"/>
            <p:cNvSpPr/>
            <p:nvPr/>
          </p:nvSpPr>
          <p:spPr>
            <a:xfrm>
              <a:off x="2714612" y="1285860"/>
              <a:ext cx="357190" cy="35719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000" b="1" dirty="0">
                <a:solidFill>
                  <a:schemeClr val="tx1"/>
                </a:solidFill>
              </a:endParaRPr>
            </a:p>
          </p:txBody>
        </p:sp>
        <p:sp>
          <p:nvSpPr>
            <p:cNvPr id="15" name="Прямоугольник 14"/>
            <p:cNvSpPr/>
            <p:nvPr/>
          </p:nvSpPr>
          <p:spPr>
            <a:xfrm>
              <a:off x="2714612" y="2000240"/>
              <a:ext cx="357190" cy="35719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000" b="1" dirty="0">
                <a:solidFill>
                  <a:schemeClr val="tx1"/>
                </a:solidFill>
              </a:endParaRPr>
            </a:p>
          </p:txBody>
        </p:sp>
        <p:sp>
          <p:nvSpPr>
            <p:cNvPr id="16" name="Прямоугольник 15"/>
            <p:cNvSpPr/>
            <p:nvPr/>
          </p:nvSpPr>
          <p:spPr>
            <a:xfrm>
              <a:off x="2714612" y="2357430"/>
              <a:ext cx="357190" cy="35719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dirty="0">
                <a:solidFill>
                  <a:schemeClr val="tx1"/>
                </a:solidFill>
              </a:endParaRPr>
            </a:p>
          </p:txBody>
        </p:sp>
        <p:sp>
          <p:nvSpPr>
            <p:cNvPr id="17" name="Прямоугольник 16"/>
            <p:cNvSpPr/>
            <p:nvPr/>
          </p:nvSpPr>
          <p:spPr>
            <a:xfrm>
              <a:off x="2714612" y="2714620"/>
              <a:ext cx="357190" cy="35719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dirty="0">
                <a:solidFill>
                  <a:schemeClr val="tx1"/>
                </a:solidFill>
              </a:endParaRPr>
            </a:p>
          </p:txBody>
        </p:sp>
        <p:sp>
          <p:nvSpPr>
            <p:cNvPr id="19" name="Прямоугольник 18"/>
            <p:cNvSpPr/>
            <p:nvPr/>
          </p:nvSpPr>
          <p:spPr>
            <a:xfrm>
              <a:off x="2714612" y="3429000"/>
              <a:ext cx="357190" cy="357190"/>
            </a:xfrm>
            <a:prstGeom prst="rect">
              <a:avLst/>
            </a:prstGeom>
            <a:solidFill>
              <a:schemeClr val="bg1"/>
            </a:solidFill>
            <a:ln w="1270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dirty="0">
                <a:solidFill>
                  <a:schemeClr val="tx1"/>
                </a:solidFill>
              </a:endParaRPr>
            </a:p>
          </p:txBody>
        </p:sp>
      </p:grpSp>
      <p:sp>
        <p:nvSpPr>
          <p:cNvPr id="93" name="Прямоугольная выноска 92"/>
          <p:cNvSpPr/>
          <p:nvPr/>
        </p:nvSpPr>
        <p:spPr>
          <a:xfrm>
            <a:off x="714348" y="5286388"/>
            <a:ext cx="7143800" cy="1071570"/>
          </a:xfrm>
          <a:prstGeom prst="wedgeRectCallout">
            <a:avLst>
              <a:gd name="adj1" fmla="val 43132"/>
              <a:gd name="adj2" fmla="val -106125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Кто автор произведений «Самовар», «Случай с </a:t>
            </a:r>
            <a:r>
              <a:rPr lang="ru-RU" sz="2400" b="1" dirty="0" err="1" smtClean="0">
                <a:solidFill>
                  <a:schemeClr val="tx1"/>
                </a:solidFill>
              </a:rPr>
              <a:t>Евсейкой</a:t>
            </a:r>
            <a:r>
              <a:rPr lang="ru-RU" sz="2400" b="1" dirty="0" smtClean="0">
                <a:solidFill>
                  <a:schemeClr val="tx1"/>
                </a:solidFill>
              </a:rPr>
              <a:t>», «</a:t>
            </a:r>
            <a:r>
              <a:rPr lang="ru-RU" sz="2400" b="1" dirty="0" err="1" smtClean="0">
                <a:solidFill>
                  <a:schemeClr val="tx1"/>
                </a:solidFill>
              </a:rPr>
              <a:t>Воробьишко</a:t>
            </a:r>
            <a:r>
              <a:rPr lang="ru-RU" sz="2400" b="1" dirty="0" smtClean="0">
                <a:solidFill>
                  <a:schemeClr val="tx1"/>
                </a:solidFill>
              </a:rPr>
              <a:t>»? </a:t>
            </a:r>
            <a:endParaRPr lang="ru-RU" sz="2400" b="1" dirty="0">
              <a:solidFill>
                <a:schemeClr val="tx1"/>
              </a:solidFill>
            </a:endParaRPr>
          </a:p>
        </p:txBody>
      </p:sp>
      <p:grpSp>
        <p:nvGrpSpPr>
          <p:cNvPr id="123" name="Группа 122"/>
          <p:cNvGrpSpPr/>
          <p:nvPr/>
        </p:nvGrpSpPr>
        <p:grpSpPr>
          <a:xfrm>
            <a:off x="3643306" y="1785926"/>
            <a:ext cx="347476" cy="2676243"/>
            <a:chOff x="3857620" y="1214422"/>
            <a:chExt cx="276038" cy="2604805"/>
          </a:xfrm>
        </p:grpSpPr>
        <p:sp>
          <p:nvSpPr>
            <p:cNvPr id="115" name="TextBox 114"/>
            <p:cNvSpPr txBox="1"/>
            <p:nvPr/>
          </p:nvSpPr>
          <p:spPr>
            <a:xfrm>
              <a:off x="3857620" y="1214422"/>
              <a:ext cx="27603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2400" b="1" dirty="0"/>
                <a:t>г</a:t>
              </a:r>
            </a:p>
          </p:txBody>
        </p:sp>
        <p:sp>
          <p:nvSpPr>
            <p:cNvPr id="116" name="TextBox 115"/>
            <p:cNvSpPr txBox="1"/>
            <p:nvPr/>
          </p:nvSpPr>
          <p:spPr>
            <a:xfrm>
              <a:off x="3857620" y="1571612"/>
              <a:ext cx="276038" cy="8088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2400" b="1" dirty="0" smtClean="0"/>
                <a:t>о</a:t>
              </a:r>
            </a:p>
            <a:p>
              <a:endParaRPr lang="ru-RU" sz="2400" b="1" dirty="0"/>
            </a:p>
          </p:txBody>
        </p:sp>
        <p:sp>
          <p:nvSpPr>
            <p:cNvPr id="117" name="TextBox 116"/>
            <p:cNvSpPr txBox="1"/>
            <p:nvPr/>
          </p:nvSpPr>
          <p:spPr>
            <a:xfrm>
              <a:off x="3857620" y="1928802"/>
              <a:ext cx="27603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2400" b="1" dirty="0" smtClean="0"/>
                <a:t>р</a:t>
              </a:r>
              <a:endParaRPr lang="ru-RU" sz="2400" b="1" dirty="0"/>
            </a:p>
          </p:txBody>
        </p:sp>
        <p:sp>
          <p:nvSpPr>
            <p:cNvPr id="118" name="TextBox 117"/>
            <p:cNvSpPr txBox="1"/>
            <p:nvPr/>
          </p:nvSpPr>
          <p:spPr>
            <a:xfrm>
              <a:off x="3857620" y="2285992"/>
              <a:ext cx="27603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2400" b="1" dirty="0" smtClean="0"/>
                <a:t>ь</a:t>
              </a:r>
              <a:endParaRPr lang="ru-RU" sz="2400" b="1" dirty="0"/>
            </a:p>
          </p:txBody>
        </p:sp>
        <p:sp>
          <p:nvSpPr>
            <p:cNvPr id="119" name="TextBox 118"/>
            <p:cNvSpPr txBox="1"/>
            <p:nvPr/>
          </p:nvSpPr>
          <p:spPr>
            <a:xfrm>
              <a:off x="3857620" y="2643182"/>
              <a:ext cx="27603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2400" b="1" dirty="0" smtClean="0"/>
                <a:t>к</a:t>
              </a:r>
              <a:endParaRPr lang="ru-RU" sz="2400" b="1" dirty="0"/>
            </a:p>
          </p:txBody>
        </p:sp>
        <p:sp>
          <p:nvSpPr>
            <p:cNvPr id="120" name="TextBox 119"/>
            <p:cNvSpPr txBox="1"/>
            <p:nvPr/>
          </p:nvSpPr>
          <p:spPr>
            <a:xfrm>
              <a:off x="3857620" y="3000372"/>
              <a:ext cx="27603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2400" b="1" dirty="0" smtClean="0"/>
                <a:t>и</a:t>
              </a:r>
              <a:endParaRPr lang="ru-RU" sz="2400" b="1" dirty="0"/>
            </a:p>
          </p:txBody>
        </p:sp>
        <p:sp>
          <p:nvSpPr>
            <p:cNvPr id="121" name="TextBox 120"/>
            <p:cNvSpPr txBox="1"/>
            <p:nvPr/>
          </p:nvSpPr>
          <p:spPr>
            <a:xfrm>
              <a:off x="3857620" y="3357562"/>
              <a:ext cx="27603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ru-RU" sz="2400" b="1" dirty="0" smtClean="0"/>
                <a:t>й</a:t>
              </a:r>
              <a:endParaRPr lang="ru-RU" sz="2400" b="1" dirty="0"/>
            </a:p>
          </p:txBody>
        </p:sp>
      </p:grpSp>
      <p:sp>
        <p:nvSpPr>
          <p:cNvPr id="23" name="Прямоугольник 22"/>
          <p:cNvSpPr/>
          <p:nvPr/>
        </p:nvSpPr>
        <p:spPr>
          <a:xfrm>
            <a:off x="7715272" y="285728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</a:t>
            </a:r>
            <a:r>
              <a:rPr lang="en-US" sz="2000" b="1" dirty="0" smtClean="0">
                <a:solidFill>
                  <a:schemeClr val="tx1"/>
                </a:solidFill>
              </a:rPr>
              <a:t> 1</a:t>
            </a:r>
            <a:endParaRPr lang="ru-RU" sz="2000" b="1" dirty="0">
              <a:solidFill>
                <a:schemeClr val="tx1"/>
              </a:solidFill>
            </a:endParaRPr>
          </a:p>
        </p:txBody>
      </p:sp>
      <p:grpSp>
        <p:nvGrpSpPr>
          <p:cNvPr id="56" name="Группа 55"/>
          <p:cNvGrpSpPr/>
          <p:nvPr/>
        </p:nvGrpSpPr>
        <p:grpSpPr>
          <a:xfrm>
            <a:off x="4000496" y="1857364"/>
            <a:ext cx="2857520" cy="357190"/>
            <a:chOff x="3714744" y="1785926"/>
            <a:chExt cx="2857520" cy="357190"/>
          </a:xfrm>
        </p:grpSpPr>
        <p:sp>
          <p:nvSpPr>
            <p:cNvPr id="24" name="Прямоугольник 23"/>
            <p:cNvSpPr/>
            <p:nvPr/>
          </p:nvSpPr>
          <p:spPr>
            <a:xfrm>
              <a:off x="3714744" y="178592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5" name="Прямоугольник 24"/>
            <p:cNvSpPr/>
            <p:nvPr/>
          </p:nvSpPr>
          <p:spPr>
            <a:xfrm>
              <a:off x="4071934" y="178592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6" name="Прямоугольник 25"/>
            <p:cNvSpPr/>
            <p:nvPr/>
          </p:nvSpPr>
          <p:spPr>
            <a:xfrm>
              <a:off x="4429124" y="178592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7" name="Прямоугольник 26"/>
            <p:cNvSpPr/>
            <p:nvPr/>
          </p:nvSpPr>
          <p:spPr>
            <a:xfrm>
              <a:off x="4786314" y="178592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8" name="Прямоугольник 27"/>
            <p:cNvSpPr/>
            <p:nvPr/>
          </p:nvSpPr>
          <p:spPr>
            <a:xfrm>
              <a:off x="5143504" y="178592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9" name="Прямоугольник 28"/>
            <p:cNvSpPr/>
            <p:nvPr/>
          </p:nvSpPr>
          <p:spPr>
            <a:xfrm>
              <a:off x="5500694" y="178592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30" name="Прямоугольник 29"/>
            <p:cNvSpPr/>
            <p:nvPr/>
          </p:nvSpPr>
          <p:spPr>
            <a:xfrm>
              <a:off x="5857884" y="178592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31" name="Прямоугольник 30"/>
            <p:cNvSpPr/>
            <p:nvPr/>
          </p:nvSpPr>
          <p:spPr>
            <a:xfrm>
              <a:off x="6215074" y="178592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44" name="Прямоугольная выноска 43"/>
          <p:cNvSpPr/>
          <p:nvPr/>
        </p:nvSpPr>
        <p:spPr>
          <a:xfrm>
            <a:off x="571472" y="5286388"/>
            <a:ext cx="7215238" cy="1071570"/>
          </a:xfrm>
          <a:prstGeom prst="wedgeRectCallout">
            <a:avLst>
              <a:gd name="adj1" fmla="val 42224"/>
              <a:gd name="adj2" fmla="val -95666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Кто взобрался на ногу </a:t>
            </a:r>
            <a:r>
              <a:rPr lang="ru-RU" sz="2400" b="1" dirty="0" err="1" smtClean="0">
                <a:solidFill>
                  <a:schemeClr val="tx1"/>
                </a:solidFill>
              </a:rPr>
              <a:t>Евсейке</a:t>
            </a:r>
            <a:r>
              <a:rPr lang="ru-RU" sz="2400" b="1" dirty="0" smtClean="0">
                <a:solidFill>
                  <a:schemeClr val="tx1"/>
                </a:solidFill>
              </a:rPr>
              <a:t>, похожий на плохо нарисованного поросёнка? 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43" name="Прямоугольник 42"/>
          <p:cNvSpPr/>
          <p:nvPr/>
        </p:nvSpPr>
        <p:spPr>
          <a:xfrm>
            <a:off x="7715272" y="785794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</a:t>
            </a:r>
            <a:r>
              <a:rPr lang="en-US" sz="2000" b="1" dirty="0" smtClean="0">
                <a:solidFill>
                  <a:schemeClr val="tx1"/>
                </a:solidFill>
              </a:rPr>
              <a:t> 2</a:t>
            </a:r>
            <a:endParaRPr lang="ru-RU" sz="2000" b="1" dirty="0">
              <a:solidFill>
                <a:schemeClr val="tx1"/>
              </a:solidFill>
            </a:endParaRPr>
          </a:p>
        </p:txBody>
      </p:sp>
      <p:sp>
        <p:nvSpPr>
          <p:cNvPr id="45" name="Прямоугольник 44"/>
          <p:cNvSpPr/>
          <p:nvPr/>
        </p:nvSpPr>
        <p:spPr>
          <a:xfrm>
            <a:off x="7715272" y="1285860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</a:t>
            </a:r>
            <a:r>
              <a:rPr lang="en-US" sz="2000" b="1" dirty="0" smtClean="0">
                <a:solidFill>
                  <a:schemeClr val="tx1"/>
                </a:solidFill>
              </a:rPr>
              <a:t> 3</a:t>
            </a:r>
            <a:endParaRPr lang="ru-RU" sz="2000" b="1" dirty="0">
              <a:solidFill>
                <a:schemeClr val="tx1"/>
              </a:solidFill>
            </a:endParaRPr>
          </a:p>
        </p:txBody>
      </p:sp>
      <p:sp>
        <p:nvSpPr>
          <p:cNvPr id="46" name="Прямоугольник 45"/>
          <p:cNvSpPr/>
          <p:nvPr/>
        </p:nvSpPr>
        <p:spPr>
          <a:xfrm>
            <a:off x="7715272" y="1785926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</a:t>
            </a:r>
            <a:r>
              <a:rPr lang="en-US" sz="2000" b="1" dirty="0" smtClean="0">
                <a:solidFill>
                  <a:schemeClr val="tx1"/>
                </a:solidFill>
              </a:rPr>
              <a:t> 4</a:t>
            </a:r>
            <a:endParaRPr lang="ru-RU" sz="2000" b="1" dirty="0">
              <a:solidFill>
                <a:schemeClr val="tx1"/>
              </a:solidFill>
            </a:endParaRPr>
          </a:p>
        </p:txBody>
      </p:sp>
      <p:sp>
        <p:nvSpPr>
          <p:cNvPr id="47" name="Прямоугольник 46"/>
          <p:cNvSpPr/>
          <p:nvPr/>
        </p:nvSpPr>
        <p:spPr>
          <a:xfrm>
            <a:off x="7715272" y="2285992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</a:t>
            </a:r>
            <a:r>
              <a:rPr lang="en-US" sz="2000" b="1" dirty="0" smtClean="0">
                <a:solidFill>
                  <a:schemeClr val="tx1"/>
                </a:solidFill>
              </a:rPr>
              <a:t> 5</a:t>
            </a:r>
            <a:endParaRPr lang="ru-RU" sz="2000" b="1" dirty="0">
              <a:solidFill>
                <a:schemeClr val="tx1"/>
              </a:solidFill>
            </a:endParaRPr>
          </a:p>
        </p:txBody>
      </p:sp>
      <p:sp>
        <p:nvSpPr>
          <p:cNvPr id="48" name="Прямоугольник 47"/>
          <p:cNvSpPr/>
          <p:nvPr/>
        </p:nvSpPr>
        <p:spPr>
          <a:xfrm>
            <a:off x="7715272" y="2786058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</a:t>
            </a:r>
            <a:r>
              <a:rPr lang="en-US" sz="2000" b="1" dirty="0" smtClean="0">
                <a:solidFill>
                  <a:schemeClr val="tx1"/>
                </a:solidFill>
              </a:rPr>
              <a:t> 6</a:t>
            </a:r>
            <a:endParaRPr lang="ru-RU" sz="2000" b="1" dirty="0">
              <a:solidFill>
                <a:schemeClr val="tx1"/>
              </a:solidFill>
            </a:endParaRPr>
          </a:p>
        </p:txBody>
      </p:sp>
      <p:sp>
        <p:nvSpPr>
          <p:cNvPr id="51" name="Прямоугольник 50"/>
          <p:cNvSpPr/>
          <p:nvPr/>
        </p:nvSpPr>
        <p:spPr>
          <a:xfrm>
            <a:off x="7715272" y="3714752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</a:t>
            </a:r>
            <a:r>
              <a:rPr lang="en-US" sz="2000" b="1" dirty="0" smtClean="0">
                <a:solidFill>
                  <a:schemeClr val="tx1"/>
                </a:solidFill>
              </a:rPr>
              <a:t> </a:t>
            </a:r>
            <a:r>
              <a:rPr lang="ru-RU" sz="2000" b="1" dirty="0" smtClean="0">
                <a:solidFill>
                  <a:schemeClr val="tx1"/>
                </a:solidFill>
              </a:rPr>
              <a:t>8</a:t>
            </a:r>
            <a:endParaRPr lang="ru-RU" sz="2000" b="1" dirty="0">
              <a:solidFill>
                <a:schemeClr val="tx1"/>
              </a:solidFill>
            </a:endParaRPr>
          </a:p>
        </p:txBody>
      </p:sp>
      <p:sp>
        <p:nvSpPr>
          <p:cNvPr id="52" name="Прямоугольник 51"/>
          <p:cNvSpPr/>
          <p:nvPr/>
        </p:nvSpPr>
        <p:spPr>
          <a:xfrm>
            <a:off x="7715272" y="4214818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</a:t>
            </a:r>
            <a:r>
              <a:rPr lang="en-US" sz="2000" b="1" dirty="0" smtClean="0">
                <a:solidFill>
                  <a:schemeClr val="tx1"/>
                </a:solidFill>
              </a:rPr>
              <a:t> </a:t>
            </a:r>
            <a:r>
              <a:rPr lang="ru-RU" sz="2000" b="1" dirty="0" smtClean="0">
                <a:solidFill>
                  <a:schemeClr val="tx1"/>
                </a:solidFill>
              </a:rPr>
              <a:t>9</a:t>
            </a:r>
            <a:endParaRPr lang="ru-RU" sz="2000" b="1" dirty="0">
              <a:solidFill>
                <a:schemeClr val="tx1"/>
              </a:solidFill>
            </a:endParaRPr>
          </a:p>
        </p:txBody>
      </p:sp>
      <p:sp>
        <p:nvSpPr>
          <p:cNvPr id="58" name="Прямоугольная выноска 57"/>
          <p:cNvSpPr/>
          <p:nvPr/>
        </p:nvSpPr>
        <p:spPr>
          <a:xfrm>
            <a:off x="642910" y="5357826"/>
            <a:ext cx="6429420" cy="785818"/>
          </a:xfrm>
          <a:prstGeom prst="wedgeRectCallout">
            <a:avLst>
              <a:gd name="adj1" fmla="val 49731"/>
              <a:gd name="adj2" fmla="val -118962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Название сказки М.Горького?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42" name="Прямоугольник 41"/>
          <p:cNvSpPr/>
          <p:nvPr/>
        </p:nvSpPr>
        <p:spPr>
          <a:xfrm>
            <a:off x="3357554" y="1857364"/>
            <a:ext cx="285752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2</a:t>
            </a:r>
            <a:endParaRPr lang="ru-RU" sz="2400" b="1" dirty="0">
              <a:solidFill>
                <a:schemeClr val="tx1"/>
              </a:solidFill>
            </a:endParaRPr>
          </a:p>
        </p:txBody>
      </p:sp>
      <p:grpSp>
        <p:nvGrpSpPr>
          <p:cNvPr id="68" name="Группа 67"/>
          <p:cNvGrpSpPr/>
          <p:nvPr/>
        </p:nvGrpSpPr>
        <p:grpSpPr>
          <a:xfrm>
            <a:off x="1500166" y="2571741"/>
            <a:ext cx="2143140" cy="357193"/>
            <a:chOff x="1500166" y="2571741"/>
            <a:chExt cx="2143140" cy="357193"/>
          </a:xfrm>
        </p:grpSpPr>
        <p:sp>
          <p:nvSpPr>
            <p:cNvPr id="59" name="Прямоугольник 58"/>
            <p:cNvSpPr/>
            <p:nvPr/>
          </p:nvSpPr>
          <p:spPr>
            <a:xfrm>
              <a:off x="3286116" y="257174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60" name="Прямоугольник 59"/>
            <p:cNvSpPr/>
            <p:nvPr/>
          </p:nvSpPr>
          <p:spPr>
            <a:xfrm>
              <a:off x="2928926" y="257174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61" name="Прямоугольник 60"/>
            <p:cNvSpPr/>
            <p:nvPr/>
          </p:nvSpPr>
          <p:spPr>
            <a:xfrm>
              <a:off x="2571736" y="257174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62" name="Прямоугольник 61"/>
            <p:cNvSpPr/>
            <p:nvPr/>
          </p:nvSpPr>
          <p:spPr>
            <a:xfrm>
              <a:off x="2214546" y="2571743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63" name="Прямоугольник 62"/>
            <p:cNvSpPr/>
            <p:nvPr/>
          </p:nvSpPr>
          <p:spPr>
            <a:xfrm>
              <a:off x="1857356" y="2571742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64" name="Прямоугольник 63"/>
            <p:cNvSpPr/>
            <p:nvPr/>
          </p:nvSpPr>
          <p:spPr>
            <a:xfrm>
              <a:off x="1500166" y="2571741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66" name="Прямоугольник 65"/>
          <p:cNvSpPr/>
          <p:nvPr/>
        </p:nvSpPr>
        <p:spPr>
          <a:xfrm>
            <a:off x="1214414" y="2571744"/>
            <a:ext cx="285752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smtClean="0">
                <a:solidFill>
                  <a:schemeClr val="tx1"/>
                </a:solidFill>
              </a:rPr>
              <a:t>3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76" name="Прямоугольная выноска 75"/>
          <p:cNvSpPr/>
          <p:nvPr/>
        </p:nvSpPr>
        <p:spPr>
          <a:xfrm>
            <a:off x="714348" y="5357826"/>
            <a:ext cx="6286544" cy="928694"/>
          </a:xfrm>
          <a:prstGeom prst="wedgeRectCallout">
            <a:avLst>
              <a:gd name="adj1" fmla="val 54002"/>
              <a:gd name="adj2" fmla="val -108005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err="1" smtClean="0">
                <a:solidFill>
                  <a:schemeClr val="tx1"/>
                </a:solidFill>
              </a:rPr>
              <a:t>Иванушка-Дурачок</a:t>
            </a:r>
            <a:r>
              <a:rPr lang="ru-RU" sz="2400" b="1" dirty="0" smtClean="0">
                <a:solidFill>
                  <a:schemeClr val="tx1"/>
                </a:solidFill>
              </a:rPr>
              <a:t> набрал полное … малины</a:t>
            </a:r>
            <a:endParaRPr lang="ru-RU" sz="2400" b="1" dirty="0">
              <a:solidFill>
                <a:schemeClr val="tx1"/>
              </a:solidFill>
            </a:endParaRPr>
          </a:p>
        </p:txBody>
      </p:sp>
      <p:grpSp>
        <p:nvGrpSpPr>
          <p:cNvPr id="159" name="Группа 158"/>
          <p:cNvGrpSpPr/>
          <p:nvPr/>
        </p:nvGrpSpPr>
        <p:grpSpPr>
          <a:xfrm>
            <a:off x="4000496" y="3286124"/>
            <a:ext cx="1428760" cy="357190"/>
            <a:chOff x="2000232" y="3286124"/>
            <a:chExt cx="1428760" cy="357190"/>
          </a:xfrm>
        </p:grpSpPr>
        <p:sp>
          <p:nvSpPr>
            <p:cNvPr id="78" name="Прямоугольник 77"/>
            <p:cNvSpPr/>
            <p:nvPr/>
          </p:nvSpPr>
          <p:spPr>
            <a:xfrm>
              <a:off x="3071802" y="328612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80" name="Прямоугольник 79"/>
            <p:cNvSpPr/>
            <p:nvPr/>
          </p:nvSpPr>
          <p:spPr>
            <a:xfrm>
              <a:off x="2714612" y="328612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81" name="Прямоугольник 80"/>
            <p:cNvSpPr/>
            <p:nvPr/>
          </p:nvSpPr>
          <p:spPr>
            <a:xfrm>
              <a:off x="2357422" y="328612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82" name="Прямоугольник 81"/>
            <p:cNvSpPr/>
            <p:nvPr/>
          </p:nvSpPr>
          <p:spPr>
            <a:xfrm>
              <a:off x="2000232" y="328612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grpSp>
        <p:nvGrpSpPr>
          <p:cNvPr id="160" name="Группа 159"/>
          <p:cNvGrpSpPr/>
          <p:nvPr/>
        </p:nvGrpSpPr>
        <p:grpSpPr>
          <a:xfrm>
            <a:off x="2928926" y="3286124"/>
            <a:ext cx="714380" cy="357190"/>
            <a:chOff x="1428728" y="3857628"/>
            <a:chExt cx="714380" cy="357190"/>
          </a:xfrm>
        </p:grpSpPr>
        <p:sp>
          <p:nvSpPr>
            <p:cNvPr id="83" name="Прямоугольник 82"/>
            <p:cNvSpPr/>
            <p:nvPr/>
          </p:nvSpPr>
          <p:spPr>
            <a:xfrm>
              <a:off x="1785918" y="385762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84" name="Прямоугольник 83"/>
            <p:cNvSpPr/>
            <p:nvPr/>
          </p:nvSpPr>
          <p:spPr>
            <a:xfrm>
              <a:off x="1428728" y="385762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86" name="Прямоугольник 85"/>
          <p:cNvSpPr/>
          <p:nvPr/>
        </p:nvSpPr>
        <p:spPr>
          <a:xfrm>
            <a:off x="2643174" y="3286124"/>
            <a:ext cx="285752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4</a:t>
            </a:r>
            <a:endParaRPr lang="ru-RU" sz="2400" b="1" dirty="0">
              <a:solidFill>
                <a:schemeClr val="tx1"/>
              </a:solidFill>
            </a:endParaRPr>
          </a:p>
        </p:txBody>
      </p:sp>
      <p:grpSp>
        <p:nvGrpSpPr>
          <p:cNvPr id="125" name="Группа 124"/>
          <p:cNvGrpSpPr/>
          <p:nvPr/>
        </p:nvGrpSpPr>
        <p:grpSpPr>
          <a:xfrm>
            <a:off x="1857356" y="1500174"/>
            <a:ext cx="357190" cy="1071570"/>
            <a:chOff x="1857356" y="1500174"/>
            <a:chExt cx="357190" cy="1071570"/>
          </a:xfrm>
        </p:grpSpPr>
        <p:sp>
          <p:nvSpPr>
            <p:cNvPr id="113" name="Прямоугольник 112"/>
            <p:cNvSpPr/>
            <p:nvPr/>
          </p:nvSpPr>
          <p:spPr>
            <a:xfrm>
              <a:off x="1857356" y="221455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14" name="Прямоугольник 113"/>
            <p:cNvSpPr/>
            <p:nvPr/>
          </p:nvSpPr>
          <p:spPr>
            <a:xfrm>
              <a:off x="1857356" y="185736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22" name="Прямоугольник 121"/>
            <p:cNvSpPr/>
            <p:nvPr/>
          </p:nvSpPr>
          <p:spPr>
            <a:xfrm>
              <a:off x="1857356" y="150017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127" name="Прямоугольник 126"/>
          <p:cNvSpPr/>
          <p:nvPr/>
        </p:nvSpPr>
        <p:spPr>
          <a:xfrm>
            <a:off x="1928794" y="1142984"/>
            <a:ext cx="285752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5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32" name="Прямоугольная выноска 131"/>
          <p:cNvSpPr/>
          <p:nvPr/>
        </p:nvSpPr>
        <p:spPr>
          <a:xfrm>
            <a:off x="785786" y="5357826"/>
            <a:ext cx="5929354" cy="857256"/>
          </a:xfrm>
          <a:prstGeom prst="wedgeRectCallout">
            <a:avLst>
              <a:gd name="adj1" fmla="val 46872"/>
              <a:gd name="adj2" fmla="val -110407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На  ком  хотел жениться самовар?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42" name="Прямоугольник 141"/>
          <p:cNvSpPr/>
          <p:nvPr/>
        </p:nvSpPr>
        <p:spPr>
          <a:xfrm>
            <a:off x="857224" y="1500174"/>
            <a:ext cx="285752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6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43" name="Прямоугольная выноска 142"/>
          <p:cNvSpPr/>
          <p:nvPr/>
        </p:nvSpPr>
        <p:spPr>
          <a:xfrm>
            <a:off x="500034" y="5286388"/>
            <a:ext cx="7072362" cy="1000132"/>
          </a:xfrm>
          <a:prstGeom prst="wedgeRectCallout">
            <a:avLst>
              <a:gd name="adj1" fmla="val 49676"/>
              <a:gd name="adj2" fmla="val -100286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Что собирал </a:t>
            </a:r>
            <a:r>
              <a:rPr lang="ru-RU" sz="2400" b="1" dirty="0" err="1" smtClean="0">
                <a:solidFill>
                  <a:schemeClr val="tx1"/>
                </a:solidFill>
              </a:rPr>
              <a:t>Иванушка-Дурачок</a:t>
            </a:r>
            <a:r>
              <a:rPr lang="ru-RU" sz="2400" b="1" dirty="0" smtClean="0">
                <a:solidFill>
                  <a:schemeClr val="tx1"/>
                </a:solidFill>
              </a:rPr>
              <a:t> для медвежат?</a:t>
            </a:r>
            <a:endParaRPr lang="ru-RU" sz="2400" b="1" dirty="0">
              <a:solidFill>
                <a:schemeClr val="tx1"/>
              </a:solidFill>
            </a:endParaRPr>
          </a:p>
        </p:txBody>
      </p:sp>
      <p:grpSp>
        <p:nvGrpSpPr>
          <p:cNvPr id="150" name="Группа 149"/>
          <p:cNvGrpSpPr/>
          <p:nvPr/>
        </p:nvGrpSpPr>
        <p:grpSpPr>
          <a:xfrm>
            <a:off x="1142976" y="1500174"/>
            <a:ext cx="714380" cy="357190"/>
            <a:chOff x="2285984" y="1071546"/>
            <a:chExt cx="714380" cy="357190"/>
          </a:xfrm>
        </p:grpSpPr>
        <p:sp>
          <p:nvSpPr>
            <p:cNvPr id="145" name="Прямоугольник 144"/>
            <p:cNvSpPr/>
            <p:nvPr/>
          </p:nvSpPr>
          <p:spPr>
            <a:xfrm>
              <a:off x="2285984" y="107154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46" name="Прямоугольник 145"/>
            <p:cNvSpPr/>
            <p:nvPr/>
          </p:nvSpPr>
          <p:spPr>
            <a:xfrm>
              <a:off x="2643174" y="107154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grpSp>
        <p:nvGrpSpPr>
          <p:cNvPr id="151" name="Группа 150"/>
          <p:cNvGrpSpPr/>
          <p:nvPr/>
        </p:nvGrpSpPr>
        <p:grpSpPr>
          <a:xfrm>
            <a:off x="2214546" y="1500174"/>
            <a:ext cx="1071570" cy="357190"/>
            <a:chOff x="3000364" y="1071546"/>
            <a:chExt cx="1071570" cy="357190"/>
          </a:xfrm>
        </p:grpSpPr>
        <p:sp>
          <p:nvSpPr>
            <p:cNvPr id="147" name="Прямоугольник 146"/>
            <p:cNvSpPr/>
            <p:nvPr/>
          </p:nvSpPr>
          <p:spPr>
            <a:xfrm>
              <a:off x="3000364" y="107154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48" name="Прямоугольник 147"/>
            <p:cNvSpPr/>
            <p:nvPr/>
          </p:nvSpPr>
          <p:spPr>
            <a:xfrm>
              <a:off x="3357554" y="107154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49" name="Прямоугольник 148"/>
            <p:cNvSpPr/>
            <p:nvPr/>
          </p:nvSpPr>
          <p:spPr>
            <a:xfrm>
              <a:off x="3714744" y="107154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50" name="Прямоугольник 49"/>
          <p:cNvSpPr/>
          <p:nvPr/>
        </p:nvSpPr>
        <p:spPr>
          <a:xfrm>
            <a:off x="7715272" y="3286124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</a:t>
            </a:r>
            <a:r>
              <a:rPr lang="en-US" sz="2000" b="1" dirty="0" smtClean="0">
                <a:solidFill>
                  <a:schemeClr val="tx1"/>
                </a:solidFill>
              </a:rPr>
              <a:t> </a:t>
            </a:r>
            <a:r>
              <a:rPr lang="ru-RU" sz="2000" b="1" dirty="0" smtClean="0">
                <a:solidFill>
                  <a:schemeClr val="tx1"/>
                </a:solidFill>
              </a:rPr>
              <a:t>7</a:t>
            </a:r>
            <a:endParaRPr lang="ru-RU" sz="2000" b="1" dirty="0">
              <a:solidFill>
                <a:schemeClr val="tx1"/>
              </a:solidFill>
            </a:endParaRPr>
          </a:p>
        </p:txBody>
      </p:sp>
      <p:grpSp>
        <p:nvGrpSpPr>
          <p:cNvPr id="167" name="Группа 166"/>
          <p:cNvGrpSpPr/>
          <p:nvPr/>
        </p:nvGrpSpPr>
        <p:grpSpPr>
          <a:xfrm>
            <a:off x="2214546" y="2928934"/>
            <a:ext cx="357190" cy="2143140"/>
            <a:chOff x="1500166" y="3071810"/>
            <a:chExt cx="357190" cy="2143140"/>
          </a:xfrm>
        </p:grpSpPr>
        <p:sp>
          <p:nvSpPr>
            <p:cNvPr id="161" name="Прямоугольник 160"/>
            <p:cNvSpPr/>
            <p:nvPr/>
          </p:nvSpPr>
          <p:spPr>
            <a:xfrm>
              <a:off x="1500166" y="307181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62" name="Прямоугольник 161"/>
            <p:cNvSpPr/>
            <p:nvPr/>
          </p:nvSpPr>
          <p:spPr>
            <a:xfrm>
              <a:off x="1500166" y="342900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63" name="Прямоугольник 162"/>
            <p:cNvSpPr/>
            <p:nvPr/>
          </p:nvSpPr>
          <p:spPr>
            <a:xfrm>
              <a:off x="1500166" y="378619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64" name="Прямоугольник 163"/>
            <p:cNvSpPr/>
            <p:nvPr/>
          </p:nvSpPr>
          <p:spPr>
            <a:xfrm>
              <a:off x="1500166" y="414338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65" name="Прямоугольник 164"/>
            <p:cNvSpPr/>
            <p:nvPr/>
          </p:nvSpPr>
          <p:spPr>
            <a:xfrm>
              <a:off x="1500166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66" name="Прямоугольник 165"/>
            <p:cNvSpPr/>
            <p:nvPr/>
          </p:nvSpPr>
          <p:spPr>
            <a:xfrm>
              <a:off x="1500166" y="485776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174" name="Прямоугольник 173"/>
          <p:cNvSpPr/>
          <p:nvPr/>
        </p:nvSpPr>
        <p:spPr>
          <a:xfrm>
            <a:off x="2285984" y="2214554"/>
            <a:ext cx="285752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7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82" name="Прямоугольная выноска 181"/>
          <p:cNvSpPr/>
          <p:nvPr/>
        </p:nvSpPr>
        <p:spPr>
          <a:xfrm>
            <a:off x="714348" y="5214950"/>
            <a:ext cx="6357982" cy="1000132"/>
          </a:xfrm>
          <a:prstGeom prst="wedgeRectCallout">
            <a:avLst>
              <a:gd name="adj1" fmla="val 47920"/>
              <a:gd name="adj2" fmla="val -100286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Кого встретил в лесу </a:t>
            </a:r>
            <a:r>
              <a:rPr lang="ru-RU" sz="2400" b="1" dirty="0" err="1" smtClean="0">
                <a:solidFill>
                  <a:schemeClr val="tx1"/>
                </a:solidFill>
              </a:rPr>
              <a:t>Иванушка-Дурачок</a:t>
            </a:r>
            <a:r>
              <a:rPr lang="ru-RU" sz="2400" b="1" dirty="0" smtClean="0">
                <a:solidFill>
                  <a:schemeClr val="tx1"/>
                </a:solidFill>
              </a:rPr>
              <a:t>?</a:t>
            </a:r>
            <a:endParaRPr lang="ru-RU" sz="2400" b="1" dirty="0">
              <a:solidFill>
                <a:schemeClr val="tx1"/>
              </a:solidFill>
            </a:endParaRPr>
          </a:p>
        </p:txBody>
      </p:sp>
      <p:grpSp>
        <p:nvGrpSpPr>
          <p:cNvPr id="191" name="Группа 190"/>
          <p:cNvGrpSpPr/>
          <p:nvPr/>
        </p:nvGrpSpPr>
        <p:grpSpPr>
          <a:xfrm>
            <a:off x="4357686" y="3643314"/>
            <a:ext cx="357190" cy="714380"/>
            <a:chOff x="4357686" y="4429132"/>
            <a:chExt cx="357190" cy="714380"/>
          </a:xfrm>
        </p:grpSpPr>
        <p:sp>
          <p:nvSpPr>
            <p:cNvPr id="185" name="Прямоугольник 184"/>
            <p:cNvSpPr/>
            <p:nvPr/>
          </p:nvSpPr>
          <p:spPr>
            <a:xfrm>
              <a:off x="4357686" y="4429132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86" name="Прямоугольник 185"/>
            <p:cNvSpPr/>
            <p:nvPr/>
          </p:nvSpPr>
          <p:spPr>
            <a:xfrm>
              <a:off x="4357686" y="4786322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grpSp>
        <p:nvGrpSpPr>
          <p:cNvPr id="190" name="Группа 189"/>
          <p:cNvGrpSpPr/>
          <p:nvPr/>
        </p:nvGrpSpPr>
        <p:grpSpPr>
          <a:xfrm>
            <a:off x="4357686" y="2571744"/>
            <a:ext cx="357190" cy="714380"/>
            <a:chOff x="4929190" y="3714752"/>
            <a:chExt cx="357190" cy="714380"/>
          </a:xfrm>
        </p:grpSpPr>
        <p:sp>
          <p:nvSpPr>
            <p:cNvPr id="183" name="Прямоугольник 182"/>
            <p:cNvSpPr/>
            <p:nvPr/>
          </p:nvSpPr>
          <p:spPr>
            <a:xfrm>
              <a:off x="4929190" y="3714752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84" name="Прямоугольник 183"/>
            <p:cNvSpPr/>
            <p:nvPr/>
          </p:nvSpPr>
          <p:spPr>
            <a:xfrm>
              <a:off x="4929190" y="4071942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187" name="Прямоугольник 186"/>
          <p:cNvSpPr/>
          <p:nvPr/>
        </p:nvSpPr>
        <p:spPr>
          <a:xfrm>
            <a:off x="4357686" y="2214554"/>
            <a:ext cx="357190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8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99" name="Прямоугольная выноска 198"/>
          <p:cNvSpPr/>
          <p:nvPr/>
        </p:nvSpPr>
        <p:spPr>
          <a:xfrm>
            <a:off x="928662" y="5143512"/>
            <a:ext cx="6357982" cy="1000132"/>
          </a:xfrm>
          <a:prstGeom prst="wedgeRectCallout">
            <a:avLst>
              <a:gd name="adj1" fmla="val 50726"/>
              <a:gd name="adj2" fmla="val -93597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Кто оказался на земле рядом с Пудиком?</a:t>
            </a:r>
            <a:endParaRPr lang="ru-RU" sz="2400" b="1" dirty="0">
              <a:solidFill>
                <a:schemeClr val="tx1"/>
              </a:solidFill>
            </a:endParaRPr>
          </a:p>
        </p:txBody>
      </p:sp>
      <p:grpSp>
        <p:nvGrpSpPr>
          <p:cNvPr id="293" name="Группа 292"/>
          <p:cNvGrpSpPr/>
          <p:nvPr/>
        </p:nvGrpSpPr>
        <p:grpSpPr>
          <a:xfrm>
            <a:off x="4357686" y="2571744"/>
            <a:ext cx="357190" cy="1785950"/>
            <a:chOff x="5715008" y="2857496"/>
            <a:chExt cx="357190" cy="1785950"/>
          </a:xfrm>
        </p:grpSpPr>
        <p:sp>
          <p:nvSpPr>
            <p:cNvPr id="205" name="Прямоугольник 204"/>
            <p:cNvSpPr/>
            <p:nvPr/>
          </p:nvSpPr>
          <p:spPr>
            <a:xfrm>
              <a:off x="5715008" y="285749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к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11" name="Прямоугольник 210"/>
            <p:cNvSpPr/>
            <p:nvPr/>
          </p:nvSpPr>
          <p:spPr>
            <a:xfrm>
              <a:off x="5715008" y="321468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о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12" name="Прямоугольник 211"/>
            <p:cNvSpPr/>
            <p:nvPr/>
          </p:nvSpPr>
          <p:spPr>
            <a:xfrm>
              <a:off x="5715008" y="357187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ш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13" name="Прямоугольник 212"/>
            <p:cNvSpPr/>
            <p:nvPr/>
          </p:nvSpPr>
          <p:spPr>
            <a:xfrm>
              <a:off x="5715008" y="392906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к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14" name="Прямоугольник 213"/>
            <p:cNvSpPr/>
            <p:nvPr/>
          </p:nvSpPr>
          <p:spPr>
            <a:xfrm>
              <a:off x="5715008" y="428625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а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20" name="Группа 219"/>
          <p:cNvGrpSpPr/>
          <p:nvPr/>
        </p:nvGrpSpPr>
        <p:grpSpPr>
          <a:xfrm>
            <a:off x="1857356" y="1500174"/>
            <a:ext cx="357190" cy="1428760"/>
            <a:chOff x="7072330" y="1857364"/>
            <a:chExt cx="357190" cy="1428760"/>
          </a:xfrm>
        </p:grpSpPr>
        <p:sp>
          <p:nvSpPr>
            <p:cNvPr id="216" name="Прямоугольник 215"/>
            <p:cNvSpPr/>
            <p:nvPr/>
          </p:nvSpPr>
          <p:spPr>
            <a:xfrm>
              <a:off x="7072330" y="185736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л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17" name="Прямоугольник 216"/>
            <p:cNvSpPr/>
            <p:nvPr/>
          </p:nvSpPr>
          <p:spPr>
            <a:xfrm>
              <a:off x="7072330" y="221455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у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18" name="Прямоугольник 217"/>
            <p:cNvSpPr/>
            <p:nvPr/>
          </p:nvSpPr>
          <p:spPr>
            <a:xfrm>
              <a:off x="7072330" y="257174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н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19" name="Прямоугольник 218"/>
            <p:cNvSpPr/>
            <p:nvPr/>
          </p:nvSpPr>
          <p:spPr>
            <a:xfrm>
              <a:off x="7072330" y="292893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а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22" name="Группа 221"/>
          <p:cNvGrpSpPr/>
          <p:nvPr/>
        </p:nvGrpSpPr>
        <p:grpSpPr>
          <a:xfrm>
            <a:off x="1142976" y="1500174"/>
            <a:ext cx="2143140" cy="357190"/>
            <a:chOff x="2857488" y="714356"/>
            <a:chExt cx="2143140" cy="357190"/>
          </a:xfrm>
        </p:grpSpPr>
        <p:sp>
          <p:nvSpPr>
            <p:cNvPr id="139" name="Прямоугольник 138"/>
            <p:cNvSpPr/>
            <p:nvPr/>
          </p:nvSpPr>
          <p:spPr>
            <a:xfrm>
              <a:off x="4286248" y="71435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н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36" name="Прямоугольник 135"/>
            <p:cNvSpPr/>
            <p:nvPr/>
          </p:nvSpPr>
          <p:spPr>
            <a:xfrm>
              <a:off x="2857488" y="71435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м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37" name="Прямоугольник 136"/>
            <p:cNvSpPr/>
            <p:nvPr/>
          </p:nvSpPr>
          <p:spPr>
            <a:xfrm>
              <a:off x="3214678" y="71435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а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38" name="Прямоугольник 137"/>
            <p:cNvSpPr/>
            <p:nvPr/>
          </p:nvSpPr>
          <p:spPr>
            <a:xfrm>
              <a:off x="3929058" y="71435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и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40" name="Прямоугольник 139"/>
            <p:cNvSpPr/>
            <p:nvPr/>
          </p:nvSpPr>
          <p:spPr>
            <a:xfrm>
              <a:off x="4643438" y="71435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а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21" name="Прямоугольник 220"/>
            <p:cNvSpPr/>
            <p:nvPr/>
          </p:nvSpPr>
          <p:spPr>
            <a:xfrm>
              <a:off x="3571868" y="71435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л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7" name="Содержимое 2"/>
          <p:cNvSpPr txBox="1">
            <a:spLocks/>
          </p:cNvSpPr>
          <p:nvPr/>
        </p:nvSpPr>
        <p:spPr>
          <a:xfrm>
            <a:off x="914400" y="357166"/>
            <a:ext cx="8229600" cy="614366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ru-RU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pSp>
        <p:nvGrpSpPr>
          <p:cNvPr id="234" name="Группа 233"/>
          <p:cNvGrpSpPr/>
          <p:nvPr/>
        </p:nvGrpSpPr>
        <p:grpSpPr>
          <a:xfrm>
            <a:off x="3643306" y="1857364"/>
            <a:ext cx="3214710" cy="357190"/>
            <a:chOff x="3643306" y="642918"/>
            <a:chExt cx="3214710" cy="357190"/>
          </a:xfrm>
        </p:grpSpPr>
        <p:sp>
          <p:nvSpPr>
            <p:cNvPr id="223" name="Прямоугольник 222"/>
            <p:cNvSpPr/>
            <p:nvPr/>
          </p:nvSpPr>
          <p:spPr>
            <a:xfrm>
              <a:off x="3643306" y="64291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г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24" name="Прямоугольник 223"/>
            <p:cNvSpPr/>
            <p:nvPr/>
          </p:nvSpPr>
          <p:spPr>
            <a:xfrm>
              <a:off x="4000496" y="64291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о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25" name="Прямоугольник 224"/>
            <p:cNvSpPr/>
            <p:nvPr/>
          </p:nvSpPr>
          <p:spPr>
            <a:xfrm>
              <a:off x="4357686" y="64291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л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26" name="Прямоугольник 225"/>
            <p:cNvSpPr/>
            <p:nvPr/>
          </p:nvSpPr>
          <p:spPr>
            <a:xfrm>
              <a:off x="4714876" y="64291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о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27" name="Прямоугольник 226"/>
            <p:cNvSpPr/>
            <p:nvPr/>
          </p:nvSpPr>
          <p:spPr>
            <a:xfrm>
              <a:off x="5072066" y="64291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т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29" name="Прямоугольник 228"/>
            <p:cNvSpPr/>
            <p:nvPr/>
          </p:nvSpPr>
          <p:spPr>
            <a:xfrm>
              <a:off x="5429256" y="64291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у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30" name="Прямоугольник 229"/>
            <p:cNvSpPr/>
            <p:nvPr/>
          </p:nvSpPr>
          <p:spPr>
            <a:xfrm>
              <a:off x="5786446" y="64291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р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31" name="Прямоугольник 230"/>
            <p:cNvSpPr/>
            <p:nvPr/>
          </p:nvSpPr>
          <p:spPr>
            <a:xfrm>
              <a:off x="6143636" y="64291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и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32" name="Прямоугольник 231"/>
            <p:cNvSpPr/>
            <p:nvPr/>
          </p:nvSpPr>
          <p:spPr>
            <a:xfrm>
              <a:off x="6500826" y="64291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я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44" name="Группа 243"/>
          <p:cNvGrpSpPr/>
          <p:nvPr/>
        </p:nvGrpSpPr>
        <p:grpSpPr>
          <a:xfrm>
            <a:off x="1500166" y="2571744"/>
            <a:ext cx="2500330" cy="357190"/>
            <a:chOff x="3143240" y="4572008"/>
            <a:chExt cx="2500330" cy="357190"/>
          </a:xfrm>
        </p:grpSpPr>
        <p:sp>
          <p:nvSpPr>
            <p:cNvPr id="236" name="Прямоугольник 235"/>
            <p:cNvSpPr/>
            <p:nvPr/>
          </p:nvSpPr>
          <p:spPr>
            <a:xfrm>
              <a:off x="3143240" y="457200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с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37" name="Прямоугольник 236"/>
            <p:cNvSpPr/>
            <p:nvPr/>
          </p:nvSpPr>
          <p:spPr>
            <a:xfrm>
              <a:off x="3500430" y="457200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а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38" name="Прямоугольник 237"/>
            <p:cNvSpPr/>
            <p:nvPr/>
          </p:nvSpPr>
          <p:spPr>
            <a:xfrm>
              <a:off x="3857620" y="457200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м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40" name="Прямоугольник 239"/>
            <p:cNvSpPr/>
            <p:nvPr/>
          </p:nvSpPr>
          <p:spPr>
            <a:xfrm>
              <a:off x="4214810" y="457200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о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41" name="Прямоугольник 240"/>
            <p:cNvSpPr/>
            <p:nvPr/>
          </p:nvSpPr>
          <p:spPr>
            <a:xfrm>
              <a:off x="4572000" y="457200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в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42" name="Прямоугольник 241"/>
            <p:cNvSpPr/>
            <p:nvPr/>
          </p:nvSpPr>
          <p:spPr>
            <a:xfrm>
              <a:off x="4929190" y="457200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а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43" name="Прямоугольник 242"/>
            <p:cNvSpPr/>
            <p:nvPr/>
          </p:nvSpPr>
          <p:spPr>
            <a:xfrm>
              <a:off x="5286380" y="4572008"/>
              <a:ext cx="357190" cy="357190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р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52" name="Группа 251"/>
          <p:cNvGrpSpPr/>
          <p:nvPr/>
        </p:nvGrpSpPr>
        <p:grpSpPr>
          <a:xfrm>
            <a:off x="2928926" y="3286124"/>
            <a:ext cx="2500330" cy="357190"/>
            <a:chOff x="3643306" y="4500570"/>
            <a:chExt cx="2500330" cy="357190"/>
          </a:xfrm>
        </p:grpSpPr>
        <p:sp>
          <p:nvSpPr>
            <p:cNvPr id="245" name="Прямоугольник 244"/>
            <p:cNvSpPr/>
            <p:nvPr/>
          </p:nvSpPr>
          <p:spPr>
            <a:xfrm>
              <a:off x="3643306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л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46" name="Прямоугольник 245"/>
            <p:cNvSpPr/>
            <p:nvPr/>
          </p:nvSpPr>
          <p:spPr>
            <a:xfrm>
              <a:off x="4000496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у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47" name="Прямоугольник 246"/>
            <p:cNvSpPr/>
            <p:nvPr/>
          </p:nvSpPr>
          <p:spPr>
            <a:xfrm>
              <a:off x="4357686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к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48" name="Прямоугольник 247"/>
            <p:cNvSpPr/>
            <p:nvPr/>
          </p:nvSpPr>
          <p:spPr>
            <a:xfrm>
              <a:off x="4714876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о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49" name="Прямоугольник 248"/>
            <p:cNvSpPr/>
            <p:nvPr/>
          </p:nvSpPr>
          <p:spPr>
            <a:xfrm>
              <a:off x="5072066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ш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50" name="Прямоугольник 249"/>
            <p:cNvSpPr/>
            <p:nvPr/>
          </p:nvSpPr>
          <p:spPr>
            <a:xfrm>
              <a:off x="5429256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к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51" name="Прямоугольник 250"/>
            <p:cNvSpPr/>
            <p:nvPr/>
          </p:nvSpPr>
          <p:spPr>
            <a:xfrm>
              <a:off x="5786446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о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55" name="Группа 254"/>
          <p:cNvGrpSpPr/>
          <p:nvPr/>
        </p:nvGrpSpPr>
        <p:grpSpPr>
          <a:xfrm>
            <a:off x="2214546" y="2571744"/>
            <a:ext cx="357190" cy="2500330"/>
            <a:chOff x="500034" y="2357430"/>
            <a:chExt cx="357190" cy="2500330"/>
          </a:xfrm>
        </p:grpSpPr>
        <p:sp>
          <p:nvSpPr>
            <p:cNvPr id="169" name="Прямоугольник 168"/>
            <p:cNvSpPr/>
            <p:nvPr/>
          </p:nvSpPr>
          <p:spPr>
            <a:xfrm>
              <a:off x="500034" y="271462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е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75" name="Прямоугольник 174"/>
            <p:cNvSpPr/>
            <p:nvPr/>
          </p:nvSpPr>
          <p:spPr>
            <a:xfrm>
              <a:off x="500034" y="307181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д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76" name="Прямоугольник 175"/>
            <p:cNvSpPr/>
            <p:nvPr/>
          </p:nvSpPr>
          <p:spPr>
            <a:xfrm>
              <a:off x="500034" y="342900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в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77" name="Прямоугольник 176"/>
            <p:cNvSpPr/>
            <p:nvPr/>
          </p:nvSpPr>
          <p:spPr>
            <a:xfrm>
              <a:off x="500034" y="378619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е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78" name="Прямоугольник 177"/>
            <p:cNvSpPr/>
            <p:nvPr/>
          </p:nvSpPr>
          <p:spPr>
            <a:xfrm>
              <a:off x="500034" y="414338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д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179" name="Прямоугольник 178"/>
            <p:cNvSpPr/>
            <p:nvPr/>
          </p:nvSpPr>
          <p:spPr>
            <a:xfrm>
              <a:off x="500034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ь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53" name="Прямоугольник 252"/>
            <p:cNvSpPr/>
            <p:nvPr/>
          </p:nvSpPr>
          <p:spPr>
            <a:xfrm>
              <a:off x="500034" y="235743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м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68" name="Группа 267"/>
          <p:cNvGrpSpPr/>
          <p:nvPr/>
        </p:nvGrpSpPr>
        <p:grpSpPr>
          <a:xfrm>
            <a:off x="5072066" y="1142984"/>
            <a:ext cx="357190" cy="714380"/>
            <a:chOff x="7000892" y="1857364"/>
            <a:chExt cx="357190" cy="714380"/>
          </a:xfrm>
        </p:grpSpPr>
        <p:sp>
          <p:nvSpPr>
            <p:cNvPr id="263" name="Прямоугольник 262"/>
            <p:cNvSpPr/>
            <p:nvPr/>
          </p:nvSpPr>
          <p:spPr>
            <a:xfrm>
              <a:off x="7000892" y="185736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64" name="Прямоугольник 263"/>
            <p:cNvSpPr/>
            <p:nvPr/>
          </p:nvSpPr>
          <p:spPr>
            <a:xfrm>
              <a:off x="7000892" y="221455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261" name="Прямоугольник 260"/>
          <p:cNvSpPr/>
          <p:nvPr/>
        </p:nvSpPr>
        <p:spPr>
          <a:xfrm>
            <a:off x="5072066" y="857232"/>
            <a:ext cx="285752" cy="28575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9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267" name="Прямоугольник 266"/>
          <p:cNvSpPr/>
          <p:nvPr/>
        </p:nvSpPr>
        <p:spPr>
          <a:xfrm>
            <a:off x="6072198" y="500042"/>
            <a:ext cx="500066" cy="28575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10</a:t>
            </a:r>
            <a:endParaRPr lang="ru-RU" sz="2000" b="1" dirty="0">
              <a:solidFill>
                <a:schemeClr val="tx1"/>
              </a:solidFill>
            </a:endParaRPr>
          </a:p>
        </p:txBody>
      </p:sp>
      <p:grpSp>
        <p:nvGrpSpPr>
          <p:cNvPr id="274" name="Группа 273"/>
          <p:cNvGrpSpPr/>
          <p:nvPr/>
        </p:nvGrpSpPr>
        <p:grpSpPr>
          <a:xfrm>
            <a:off x="6143636" y="785794"/>
            <a:ext cx="357190" cy="1071570"/>
            <a:chOff x="6929454" y="2571744"/>
            <a:chExt cx="357190" cy="1071570"/>
          </a:xfrm>
        </p:grpSpPr>
        <p:sp>
          <p:nvSpPr>
            <p:cNvPr id="265" name="Прямоугольник 264"/>
            <p:cNvSpPr/>
            <p:nvPr/>
          </p:nvSpPr>
          <p:spPr>
            <a:xfrm>
              <a:off x="6929454" y="257174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66" name="Прямоугольник 265"/>
            <p:cNvSpPr/>
            <p:nvPr/>
          </p:nvSpPr>
          <p:spPr>
            <a:xfrm>
              <a:off x="6929454" y="292893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73" name="Прямоугольник 272"/>
            <p:cNvSpPr/>
            <p:nvPr/>
          </p:nvSpPr>
          <p:spPr>
            <a:xfrm>
              <a:off x="6929454" y="328612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275" name="Прямоугольник 274"/>
          <p:cNvSpPr/>
          <p:nvPr/>
        </p:nvSpPr>
        <p:spPr>
          <a:xfrm>
            <a:off x="6143636" y="2214554"/>
            <a:ext cx="357190" cy="357190"/>
          </a:xfrm>
          <a:prstGeom prst="rect">
            <a:avLst/>
          </a:prstGeom>
          <a:solidFill>
            <a:schemeClr val="bg1"/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grpSp>
        <p:nvGrpSpPr>
          <p:cNvPr id="288" name="Группа 287"/>
          <p:cNvGrpSpPr/>
          <p:nvPr/>
        </p:nvGrpSpPr>
        <p:grpSpPr>
          <a:xfrm>
            <a:off x="6143636" y="785794"/>
            <a:ext cx="357190" cy="1785950"/>
            <a:chOff x="6929454" y="2857496"/>
            <a:chExt cx="357190" cy="1785950"/>
          </a:xfrm>
        </p:grpSpPr>
        <p:sp>
          <p:nvSpPr>
            <p:cNvPr id="283" name="Прямоугольник 282"/>
            <p:cNvSpPr/>
            <p:nvPr/>
          </p:nvSpPr>
          <p:spPr>
            <a:xfrm>
              <a:off x="6929454" y="285749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п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84" name="Прямоугольник 283"/>
            <p:cNvSpPr/>
            <p:nvPr/>
          </p:nvSpPr>
          <p:spPr>
            <a:xfrm>
              <a:off x="6929454" y="321468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у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85" name="Прямоугольник 284"/>
            <p:cNvSpPr/>
            <p:nvPr/>
          </p:nvSpPr>
          <p:spPr>
            <a:xfrm>
              <a:off x="6929454" y="357187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д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86" name="Прямоугольник 285"/>
            <p:cNvSpPr/>
            <p:nvPr/>
          </p:nvSpPr>
          <p:spPr>
            <a:xfrm>
              <a:off x="6929454" y="392906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и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87" name="Прямоугольник 286"/>
            <p:cNvSpPr/>
            <p:nvPr/>
          </p:nvSpPr>
          <p:spPr>
            <a:xfrm>
              <a:off x="6929454" y="4286256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к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289" name="Прямоугольная выноска 288"/>
          <p:cNvSpPr/>
          <p:nvPr/>
        </p:nvSpPr>
        <p:spPr>
          <a:xfrm>
            <a:off x="1000100" y="5214950"/>
            <a:ext cx="6357982" cy="857256"/>
          </a:xfrm>
          <a:prstGeom prst="wedgeRectCallout">
            <a:avLst>
              <a:gd name="adj1" fmla="val 48752"/>
              <a:gd name="adj2" fmla="val -117011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Кто в деревне не испугался медведя?</a:t>
            </a:r>
            <a:endParaRPr lang="ru-RU" sz="2400" b="1" dirty="0">
              <a:solidFill>
                <a:schemeClr val="tx1"/>
              </a:solidFill>
            </a:endParaRPr>
          </a:p>
        </p:txBody>
      </p:sp>
      <p:grpSp>
        <p:nvGrpSpPr>
          <p:cNvPr id="292" name="Группа 291"/>
          <p:cNvGrpSpPr/>
          <p:nvPr/>
        </p:nvGrpSpPr>
        <p:grpSpPr>
          <a:xfrm>
            <a:off x="5072066" y="2214554"/>
            <a:ext cx="357190" cy="714380"/>
            <a:chOff x="5072066" y="2214554"/>
            <a:chExt cx="357190" cy="714380"/>
          </a:xfrm>
        </p:grpSpPr>
        <p:sp>
          <p:nvSpPr>
            <p:cNvPr id="290" name="Прямоугольник 289"/>
            <p:cNvSpPr/>
            <p:nvPr/>
          </p:nvSpPr>
          <p:spPr>
            <a:xfrm>
              <a:off x="5072066" y="221455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91" name="Прямоугольник 290"/>
            <p:cNvSpPr/>
            <p:nvPr/>
          </p:nvSpPr>
          <p:spPr>
            <a:xfrm>
              <a:off x="5072066" y="2571744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grpSp>
        <p:nvGrpSpPr>
          <p:cNvPr id="262" name="Группа 261"/>
          <p:cNvGrpSpPr/>
          <p:nvPr/>
        </p:nvGrpSpPr>
        <p:grpSpPr>
          <a:xfrm>
            <a:off x="5072066" y="1142984"/>
            <a:ext cx="357190" cy="1785950"/>
            <a:chOff x="6072198" y="3071810"/>
            <a:chExt cx="357190" cy="1785950"/>
          </a:xfrm>
        </p:grpSpPr>
        <p:sp>
          <p:nvSpPr>
            <p:cNvPr id="256" name="Прямоугольник 255"/>
            <p:cNvSpPr/>
            <p:nvPr/>
          </p:nvSpPr>
          <p:spPr>
            <a:xfrm>
              <a:off x="6072198" y="307181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п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57" name="Прямоугольник 256"/>
            <p:cNvSpPr/>
            <p:nvPr/>
          </p:nvSpPr>
          <p:spPr>
            <a:xfrm>
              <a:off x="6072198" y="342900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е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58" name="Прямоугольник 257"/>
            <p:cNvSpPr/>
            <p:nvPr/>
          </p:nvSpPr>
          <p:spPr>
            <a:xfrm>
              <a:off x="6072198" y="378619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т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59" name="Прямоугольник 258"/>
            <p:cNvSpPr/>
            <p:nvPr/>
          </p:nvSpPr>
          <p:spPr>
            <a:xfrm>
              <a:off x="6072198" y="414338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у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  <p:sp>
          <p:nvSpPr>
            <p:cNvPr id="260" name="Прямоугольник 259"/>
            <p:cNvSpPr/>
            <p:nvPr/>
          </p:nvSpPr>
          <p:spPr>
            <a:xfrm>
              <a:off x="6072198" y="4500570"/>
              <a:ext cx="357190" cy="357190"/>
            </a:xfrm>
            <a:prstGeom prst="rect">
              <a:avLst/>
            </a:prstGeom>
            <a:solidFill>
              <a:schemeClr val="bg1"/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400" b="1" dirty="0" smtClean="0">
                  <a:solidFill>
                    <a:schemeClr val="tx1"/>
                  </a:solidFill>
                </a:rPr>
                <a:t>х</a:t>
              </a:r>
              <a:endParaRPr lang="ru-RU" sz="24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294" name="Прямоугольная выноска 293"/>
          <p:cNvSpPr/>
          <p:nvPr/>
        </p:nvSpPr>
        <p:spPr>
          <a:xfrm>
            <a:off x="1071538" y="5214950"/>
            <a:ext cx="6357982" cy="1071570"/>
          </a:xfrm>
          <a:prstGeom prst="wedgeRectCallout">
            <a:avLst>
              <a:gd name="adj1" fmla="val 50024"/>
              <a:gd name="adj2" fmla="val -89924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Как звали желторотого </a:t>
            </a:r>
            <a:r>
              <a:rPr lang="ru-RU" sz="2400" b="1" dirty="0" err="1" smtClean="0">
                <a:solidFill>
                  <a:schemeClr val="tx1"/>
                </a:solidFill>
              </a:rPr>
              <a:t>воробьишку</a:t>
            </a:r>
            <a:r>
              <a:rPr lang="ru-RU" sz="2400" b="1" dirty="0" smtClean="0">
                <a:solidFill>
                  <a:schemeClr val="tx1"/>
                </a:solidFill>
              </a:rPr>
              <a:t>?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296" name="Прямоугольник 295"/>
          <p:cNvSpPr/>
          <p:nvPr/>
        </p:nvSpPr>
        <p:spPr>
          <a:xfrm>
            <a:off x="7715272" y="4714884"/>
            <a:ext cx="1143008" cy="35719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1"/>
                </a:solidFill>
              </a:rPr>
              <a:t>Ответ 10</a:t>
            </a:r>
            <a:endParaRPr lang="ru-RU" sz="2000" b="1" dirty="0">
              <a:solidFill>
                <a:schemeClr val="tx1"/>
              </a:solidFill>
            </a:endParaRPr>
          </a:p>
        </p:txBody>
      </p:sp>
      <p:sp>
        <p:nvSpPr>
          <p:cNvPr id="298" name="Прямоугольная выноска 297"/>
          <p:cNvSpPr/>
          <p:nvPr/>
        </p:nvSpPr>
        <p:spPr>
          <a:xfrm>
            <a:off x="714348" y="5214950"/>
            <a:ext cx="6858048" cy="1143008"/>
          </a:xfrm>
          <a:prstGeom prst="wedgeRectCallout">
            <a:avLst>
              <a:gd name="adj1" fmla="val 45390"/>
              <a:gd name="adj2" fmla="val -117720"/>
            </a:avLst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Молодцы!</a:t>
            </a:r>
            <a:endParaRPr lang="ru-RU" sz="3200" b="1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7" restart="whenNotActive" fill="hold" evtFilter="cancelBubble" nodeType="interactiveSeq">
                <p:stCondLst>
                  <p:cond evt="onClick" delay="0">
                    <p:tgtEl>
                      <p:spTgt spid="2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" fill="hold">
                      <p:stCondLst>
                        <p:cond delay="0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2"/>
                  </p:tgtEl>
                </p:cond>
              </p:nextCondLst>
            </p:seq>
            <p:seq concurrent="1" nextAc="seek">
              <p:cTn id="12" restart="whenNotActive" fill="hold" evtFilter="cancelBubble" nodeType="interactiveSeq">
                <p:stCondLst>
                  <p:cond evt="onClick" delay="0">
                    <p:tgtEl>
                      <p:spTgt spid="2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3" fill="hold">
                      <p:stCondLst>
                        <p:cond delay="0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500"/>
                            </p:stCondLst>
                            <p:childTnLst>
                              <p:par>
                                <p:cTn id="2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3"/>
                  </p:tgtEl>
                </p:cond>
              </p:nextCondLst>
            </p:seq>
            <p:seq concurrent="1" nextAc="seek">
              <p:cTn id="22" restart="whenNotActive" fill="hold" evtFilter="cancelBubble" nodeType="interactiveSeq">
                <p:stCondLst>
                  <p:cond evt="onClick" delay="0">
                    <p:tgtEl>
                      <p:spTgt spid="4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3" fill="hold">
                      <p:stCondLst>
                        <p:cond delay="0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2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500"/>
                            </p:stCondLst>
                            <p:childTnLst>
                              <p:par>
                                <p:cTn id="30" presetID="1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3"/>
                  </p:tgtEl>
                </p:cond>
              </p:nextCondLst>
            </p:seq>
            <p:seq concurrent="1" nextAc="seek">
              <p:cTn id="32" restart="whenNotActive" fill="hold" evtFilter="cancelBubble" nodeType="interactiveSeq">
                <p:stCondLst>
                  <p:cond evt="onClick" delay="0">
                    <p:tgtEl>
                      <p:spTgt spid="6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3" fill="hold">
                      <p:stCondLst>
                        <p:cond delay="0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6"/>
                  </p:tgtEl>
                </p:cond>
              </p:nextCondLst>
            </p:seq>
            <p:seq concurrent="1" nextAc="seek">
              <p:cTn id="37" restart="whenNotActive" fill="hold" evtFilter="cancelBubble" nodeType="interactiveSeq">
                <p:stCondLst>
                  <p:cond evt="onClick" delay="0">
                    <p:tgtEl>
                      <p:spTgt spid="4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8" fill="hold">
                      <p:stCondLst>
                        <p:cond delay="0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"/>
                            </p:stCondLst>
                            <p:childTnLst>
                              <p:par>
                                <p:cTn id="45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5"/>
                  </p:tgtEl>
                </p:cond>
              </p:nextCondLst>
            </p:seq>
            <p:seq concurrent="1" nextAc="seek">
              <p:cTn id="47" restart="whenNotActive" fill="hold" evtFilter="cancelBubble" nodeType="interactiveSeq">
                <p:stCondLst>
                  <p:cond evt="onClick" delay="0">
                    <p:tgtEl>
                      <p:spTgt spid="8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8" fill="hold">
                      <p:stCondLst>
                        <p:cond delay="0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6"/>
                  </p:tgtEl>
                </p:cond>
              </p:nextCondLst>
            </p:seq>
            <p:seq concurrent="1" nextAc="seek">
              <p:cTn id="52" restart="whenNotActive" fill="hold" evtFilter="cancelBubble" nodeType="interactiveSeq">
                <p:stCondLst>
                  <p:cond evt="onClick" delay="0">
                    <p:tgtEl>
                      <p:spTgt spid="4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3" fill="hold">
                      <p:stCondLst>
                        <p:cond delay="0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2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2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500"/>
                            </p:stCondLst>
                            <p:childTnLst>
                              <p:par>
                                <p:cTn id="6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6"/>
                  </p:tgtEl>
                </p:cond>
              </p:nextCondLst>
            </p:seq>
            <p:seq concurrent="1" nextAc="seek">
              <p:cTn id="62" restart="whenNotActive" fill="hold" evtFilter="cancelBubble" nodeType="interactiveSeq">
                <p:stCondLst>
                  <p:cond evt="onClick" delay="0">
                    <p:tgtEl>
                      <p:spTgt spid="12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3" fill="hold">
                      <p:stCondLst>
                        <p:cond delay="0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7"/>
                  </p:tgtEl>
                </p:cond>
              </p:nextCondLst>
            </p:seq>
            <p:seq concurrent="1" nextAc="seek">
              <p:cTn id="67" restart="whenNotActive" fill="hold" evtFilter="cancelBubble" nodeType="interactiveSeq">
                <p:stCondLst>
                  <p:cond evt="onClick" delay="0">
                    <p:tgtEl>
                      <p:spTgt spid="4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8" fill="hold">
                      <p:stCondLst>
                        <p:cond delay="0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2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2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4" fill="hold">
                            <p:stCondLst>
                              <p:cond delay="500"/>
                            </p:stCondLst>
                            <p:childTnLst>
                              <p:par>
                                <p:cTn id="75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7"/>
                  </p:tgtEl>
                </p:cond>
              </p:nextCondLst>
            </p:seq>
            <p:seq concurrent="1" nextAc="seek">
              <p:cTn id="77" restart="whenNotActive" fill="hold" evtFilter="cancelBubble" nodeType="interactiveSeq">
                <p:stCondLst>
                  <p:cond evt="onClick" delay="0">
                    <p:tgtEl>
                      <p:spTgt spid="14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8" fill="hold">
                      <p:stCondLst>
                        <p:cond delay="0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42"/>
                  </p:tgtEl>
                </p:cond>
              </p:nextCondLst>
            </p:seq>
            <p:seq concurrent="1" nextAc="seek">
              <p:cTn id="82" restart="whenNotActive" fill="hold" evtFilter="cancelBubble" nodeType="interactiveSeq">
                <p:stCondLst>
                  <p:cond evt="onClick" delay="0">
                    <p:tgtEl>
                      <p:spTgt spid="4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3" fill="hold">
                      <p:stCondLst>
                        <p:cond delay="0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2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2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9" fill="hold">
                            <p:stCondLst>
                              <p:cond delay="500"/>
                            </p:stCondLst>
                            <p:childTnLst>
                              <p:par>
                                <p:cTn id="9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8"/>
                  </p:tgtEl>
                </p:cond>
              </p:nextCondLst>
            </p:seq>
            <p:seq concurrent="1" nextAc="seek">
              <p:cTn id="92" restart="whenNotActive" fill="hold" evtFilter="cancelBubble" nodeType="interactiveSeq">
                <p:stCondLst>
                  <p:cond evt="onClick" delay="0">
                    <p:tgtEl>
                      <p:spTgt spid="17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3" fill="hold">
                      <p:stCondLst>
                        <p:cond delay="0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74"/>
                  </p:tgtEl>
                </p:cond>
              </p:nextCondLst>
            </p:seq>
            <p:seq concurrent="1" nextAc="seek">
              <p:cTn id="97" restart="whenNotActive" fill="hold" evtFilter="cancelBubble" nodeType="interactiveSeq">
                <p:stCondLst>
                  <p:cond evt="onClick" delay="0">
                    <p:tgtEl>
                      <p:spTgt spid="5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8" fill="hold">
                      <p:stCondLst>
                        <p:cond delay="0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2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2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500"/>
                            </p:stCondLst>
                            <p:childTnLst>
                              <p:par>
                                <p:cTn id="105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0"/>
                  </p:tgtEl>
                </p:cond>
              </p:nextCondLst>
            </p:seq>
            <p:seq concurrent="1" nextAc="seek">
              <p:cTn id="107" restart="whenNotActive" fill="hold" evtFilter="cancelBubble" nodeType="interactiveSeq">
                <p:stCondLst>
                  <p:cond evt="onClick" delay="0">
                    <p:tgtEl>
                      <p:spTgt spid="18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8" fill="hold">
                      <p:stCondLst>
                        <p:cond delay="0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87"/>
                  </p:tgtEl>
                </p:cond>
              </p:nextCondLst>
            </p:seq>
            <p:seq concurrent="1" nextAc="seek">
              <p:cTn id="112" restart="whenNotActive" fill="hold" evtFilter="cancelBubble" nodeType="interactiveSeq">
                <p:stCondLst>
                  <p:cond evt="onClick" delay="0">
                    <p:tgtEl>
                      <p:spTgt spid="5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3" fill="hold">
                      <p:stCondLst>
                        <p:cond delay="0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7" dur="500" fill="hold"/>
                                        <p:tgtEl>
                                          <p:spTgt spid="2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8" dur="500" fill="hold"/>
                                        <p:tgtEl>
                                          <p:spTgt spid="2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9" fill="hold">
                            <p:stCondLst>
                              <p:cond delay="500"/>
                            </p:stCondLst>
                            <p:childTnLst>
                              <p:par>
                                <p:cTn id="12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1"/>
                  </p:tgtEl>
                </p:cond>
              </p:nextCondLst>
            </p:seq>
            <p:seq concurrent="1" nextAc="seek">
              <p:cTn id="122" restart="whenNotActive" fill="hold" evtFilter="cancelBubble" nodeType="interactiveSeq">
                <p:stCondLst>
                  <p:cond evt="onClick" delay="0">
                    <p:tgtEl>
                      <p:spTgt spid="26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3" fill="hold">
                      <p:stCondLst>
                        <p:cond delay="0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1"/>
                  </p:tgtEl>
                </p:cond>
              </p:nextCondLst>
            </p:seq>
            <p:seq concurrent="1" nextAc="seek">
              <p:cTn id="127" restart="whenNotActive" fill="hold" evtFilter="cancelBubble" nodeType="interactiveSeq">
                <p:stCondLst>
                  <p:cond evt="onClick" delay="0">
                    <p:tgtEl>
                      <p:spTgt spid="5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8" fill="hold">
                      <p:stCondLst>
                        <p:cond delay="0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2" dur="500" fill="hold"/>
                                        <p:tgtEl>
                                          <p:spTgt spid="2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3" dur="500" fill="hold"/>
                                        <p:tgtEl>
                                          <p:spTgt spid="2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4" fill="hold">
                            <p:stCondLst>
                              <p:cond delay="500"/>
                            </p:stCondLst>
                            <p:childTnLst>
                              <p:par>
                                <p:cTn id="135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2"/>
                  </p:tgtEl>
                </p:cond>
              </p:nextCondLst>
            </p:seq>
            <p:seq concurrent="1" nextAc="seek">
              <p:cTn id="137" restart="whenNotActive" fill="hold" evtFilter="cancelBubble" nodeType="interactiveSeq">
                <p:stCondLst>
                  <p:cond evt="onClick" delay="0">
                    <p:tgtEl>
                      <p:spTgt spid="26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38" fill="hold">
                      <p:stCondLst>
                        <p:cond delay="0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7"/>
                  </p:tgtEl>
                </p:cond>
              </p:nextCondLst>
            </p:seq>
            <p:seq concurrent="1" nextAc="seek">
              <p:cTn id="142" restart="whenNotActive" fill="hold" evtFilter="cancelBubble" nodeType="interactiveSeq">
                <p:stCondLst>
                  <p:cond evt="onClick" delay="0">
                    <p:tgtEl>
                      <p:spTgt spid="29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43" fill="hold">
                      <p:stCondLst>
                        <p:cond delay="0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7" dur="500" fill="hold"/>
                                        <p:tgtEl>
                                          <p:spTgt spid="2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8" dur="500" fill="hold"/>
                                        <p:tgtEl>
                                          <p:spTgt spid="2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9" fill="hold">
                            <p:stCondLst>
                              <p:cond delay="500"/>
                            </p:stCondLst>
                            <p:childTnLst>
                              <p:par>
                                <p:cTn id="15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2" fill="hold">
                            <p:stCondLst>
                              <p:cond delay="500"/>
                            </p:stCondLst>
                            <p:childTnLst>
                              <p:par>
                                <p:cTn id="153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96"/>
                  </p:tgtEl>
                </p:cond>
              </p:nextCondLst>
            </p:seq>
          </p:childTnLst>
        </p:cTn>
      </p:par>
    </p:tnLst>
    <p:bldLst>
      <p:bldP spid="93" grpId="0" animBg="1"/>
      <p:bldP spid="93" grpId="1" animBg="1"/>
      <p:bldP spid="44" grpId="0" animBg="1"/>
      <p:bldP spid="58" grpId="0" animBg="1"/>
      <p:bldP spid="58" grpId="1" animBg="1"/>
      <p:bldP spid="76" grpId="0" animBg="1"/>
      <p:bldP spid="76" grpId="1" animBg="1"/>
      <p:bldP spid="132" grpId="0" animBg="1"/>
      <p:bldP spid="132" grpId="1" animBg="1"/>
      <p:bldP spid="143" grpId="0" animBg="1"/>
      <p:bldP spid="143" grpId="1" animBg="1"/>
      <p:bldP spid="182" grpId="0" animBg="1"/>
      <p:bldP spid="182" grpId="1" animBg="1"/>
      <p:bldP spid="199" grpId="0" animBg="1"/>
      <p:bldP spid="199" grpId="1" animBg="1"/>
      <p:bldP spid="289" grpId="0" animBg="1"/>
      <p:bldP spid="289" grpId="1" animBg="1"/>
      <p:bldP spid="294" grpId="0" animBg="1"/>
      <p:bldP spid="294" grpId="1" animBg="1"/>
      <p:bldP spid="298" grpId="0" animBg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489</TotalTime>
  <Words>191</Words>
  <Application>Microsoft Office PowerPoint</Application>
  <PresentationFormat>Экран (4:3)</PresentationFormat>
  <Paragraphs>102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  Кроссворд  (по рассказам и сказкам М.Горького)   Знаешь ли ты?... </vt:lpstr>
      <vt:lpstr>Слайд 2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Кроссворд по рассказам и сказкам М.Горького</dc:title>
  <dc:creator>Admin</dc:creator>
  <cp:lastModifiedBy>Admin</cp:lastModifiedBy>
  <cp:revision>52</cp:revision>
  <dcterms:created xsi:type="dcterms:W3CDTF">2014-03-04T04:58:56Z</dcterms:created>
  <dcterms:modified xsi:type="dcterms:W3CDTF">2014-03-05T08:09:42Z</dcterms:modified>
</cp:coreProperties>
</file>

<file path=docProps/thumbnail.jpeg>
</file>