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sldIdLst>
    <p:sldId id="266" r:id="rId3"/>
    <p:sldId id="277" r:id="rId4"/>
    <p:sldId id="263" r:id="rId5"/>
    <p:sldId id="262" r:id="rId6"/>
    <p:sldId id="267" r:id="rId7"/>
    <p:sldId id="268" r:id="rId8"/>
    <p:sldId id="261" r:id="rId9"/>
    <p:sldId id="269" r:id="rId10"/>
    <p:sldId id="260" r:id="rId11"/>
    <p:sldId id="270" r:id="rId12"/>
    <p:sldId id="272" r:id="rId13"/>
    <p:sldId id="274" r:id="rId14"/>
    <p:sldId id="275" r:id="rId15"/>
    <p:sldId id="27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FFCC"/>
    <a:srgbClr val="FFCC66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EF48166-0E0C-4675-8148-7573478A5298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BD11106-153A-4A38-AD9F-B2E2D6BAA3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85;&#1072;%20&#1082;&#1086;&#1085;&#1082;&#1091;&#1088;%20&#1075;&#1086;&#1088;&#1103;&#1095;&#1077;&#1077;%20&#1089;&#1077;&#1088;&#1076;&#1094;&#1077;\f370b090995e.mp3" TargetMode="Externa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slide" Target="slide10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slide" Target="slide9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428736"/>
            <a:ext cx="8305800" cy="1143000"/>
          </a:xfrm>
        </p:spPr>
        <p:txBody>
          <a:bodyPr/>
          <a:lstStyle/>
          <a:p>
            <a:pPr algn="r"/>
            <a:r>
              <a:rPr lang="ru-RU" sz="1800" b="1" dirty="0" smtClean="0">
                <a:ln w="50800"/>
                <a:solidFill>
                  <a:srgbClr val="C00000"/>
                </a:solidFill>
                <a:latin typeface="Times New Roman" pitchFamily="18" charset="0"/>
              </a:rPr>
              <a:t>Областной конкурс </a:t>
            </a:r>
          </a:p>
          <a:p>
            <a:pPr algn="r"/>
            <a:r>
              <a:rPr lang="ru-RU" sz="1800" b="1" dirty="0" smtClean="0">
                <a:ln w="50800"/>
                <a:solidFill>
                  <a:srgbClr val="C00000"/>
                </a:solidFill>
                <a:latin typeface="Times New Roman" pitchFamily="18" charset="0"/>
              </a:rPr>
              <a:t>«Горящее сердце» </a:t>
            </a:r>
            <a:endParaRPr lang="ru-RU" sz="1800" b="1" dirty="0">
              <a:ln w="50800"/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57166"/>
            <a:ext cx="8305800" cy="1409696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ru-RU" sz="1800" b="1" spc="0" dirty="0" smtClean="0">
                <a:ln w="50800"/>
                <a:solidFill>
                  <a:srgbClr val="FF0000"/>
                </a:solidFill>
                <a:effectLst/>
                <a:latin typeface="Times New Roman" pitchFamily="18" charset="0"/>
              </a:rPr>
              <a:t>МБУК  МЦБС Спасского муниципального района Нижегородской области </a:t>
            </a:r>
            <a:br>
              <a:rPr lang="ru-RU" sz="1800" b="1" spc="0" dirty="0" smtClean="0">
                <a:ln w="50800"/>
                <a:solidFill>
                  <a:srgbClr val="FF0000"/>
                </a:solidFill>
                <a:effectLst/>
                <a:latin typeface="Times New Roman" pitchFamily="18" charset="0"/>
              </a:rPr>
            </a:br>
            <a:r>
              <a:rPr lang="ru-RU" sz="1800" b="1" dirty="0" smtClean="0">
                <a:ln w="50800"/>
                <a:solidFill>
                  <a:srgbClr val="FF0000"/>
                </a:solidFill>
                <a:effectLst/>
                <a:latin typeface="Times New Roman" pitchFamily="18" charset="0"/>
              </a:rPr>
              <a:t>Центральная детская библиотека</a:t>
            </a:r>
            <a:r>
              <a:rPr lang="ru-RU" sz="1800" b="1" spc="0" dirty="0" smtClean="0">
                <a:ln w="50800"/>
                <a:solidFill>
                  <a:srgbClr val="FF0000"/>
                </a:solidFill>
                <a:effectLst/>
                <a:latin typeface="Times New Roman" pitchFamily="18" charset="0"/>
              </a:rPr>
              <a:t> </a:t>
            </a:r>
            <a:r>
              <a:rPr lang="ru-RU" sz="2800" b="1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</a:rPr>
              <a:t/>
            </a:r>
            <a:br>
              <a:rPr lang="ru-RU" sz="2800" b="1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</a:rPr>
            </a:br>
            <a:endParaRPr lang="ru-RU" sz="2800" b="1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783151" y="4429132"/>
            <a:ext cx="2967928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Автор: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Кудисова</a:t>
            </a: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Мария</a:t>
            </a: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10 лет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Руководитель: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Алексеева  Наталья Юрьевна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ам. </a:t>
            </a:r>
            <a:r>
              <a:rPr kumimoji="0" lang="ru-RU" sz="1600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директора  </a:t>
            </a:r>
            <a:r>
              <a:rPr lang="ru-RU" sz="1600" dirty="0" smtClean="0">
                <a:ln w="50800"/>
                <a:solidFill>
                  <a:srgbClr val="C00000"/>
                </a:solidFill>
                <a:latin typeface="Times New Roman" pitchFamily="18" charset="0"/>
              </a:rPr>
              <a:t>МБУК  МЦБС 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n w="50800"/>
                <a:solidFill>
                  <a:srgbClr val="C00000"/>
                </a:solidFill>
                <a:latin typeface="Times New Roman" pitchFamily="18" charset="0"/>
              </a:rPr>
              <a:t>Спасского  района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Е-</a:t>
            </a:r>
            <a:r>
              <a:rPr lang="en-US" sz="1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mail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en-US" sz="1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spas-bibl-d@mail.ru</a:t>
            </a:r>
            <a:endParaRPr lang="ru-RU" sz="1600" b="1" dirty="0" smtClean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43570" y="2571744"/>
            <a:ext cx="3164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 smtClean="0">
                <a:ln w="50800"/>
                <a:solidFill>
                  <a:srgbClr val="C00000"/>
                </a:solidFill>
                <a:latin typeface="Times New Roman" pitchFamily="18" charset="0"/>
              </a:rPr>
              <a:t>Номинация «Мой Горький»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3071810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</a:rPr>
              <a:t>Сказки бабушки Акулины </a:t>
            </a:r>
          </a:p>
          <a:p>
            <a:pPr algn="ctr">
              <a:buNone/>
            </a:pPr>
            <a:r>
              <a:rPr lang="ru-RU" sz="2400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</a:rPr>
              <a:t>или </a:t>
            </a:r>
          </a:p>
          <a:p>
            <a:pPr algn="ctr">
              <a:buNone/>
            </a:pPr>
            <a:r>
              <a:rPr lang="ru-RU" sz="2400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</a:rPr>
              <a:t>первое  знакомство  с Максимом Горьким</a:t>
            </a:r>
            <a:endParaRPr lang="ru-RU" sz="2400" dirty="0">
              <a:ln w="31550" cmpd="sng">
                <a:solidFill>
                  <a:srgbClr val="FF0000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571472" y="1785926"/>
            <a:ext cx="1589245" cy="204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f370b090995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976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214290"/>
            <a:ext cx="1353740" cy="2082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28596" y="214290"/>
            <a:ext cx="7072362" cy="954107"/>
          </a:xfrm>
          <a:prstGeom prst="rect">
            <a:avLst/>
          </a:prstGeom>
          <a:solidFill>
            <a:srgbClr val="FFFF99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Что наказывал мужик Иванушке,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 уезжая   в город?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3929066"/>
            <a:ext cx="4489501" cy="2702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71472" y="150017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sz="3600" b="1" dirty="0" smtClean="0">
                <a:solidFill>
                  <a:srgbClr val="C00000"/>
                </a:solidFill>
                <a:hlinkClick r:id="rId4" action="ppaction://hlinksldjump"/>
              </a:rPr>
              <a:t>Дверь  стеречь</a:t>
            </a:r>
            <a:endParaRPr lang="ru-RU" sz="3600" b="1" dirty="0" smtClean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2285992"/>
            <a:ext cx="41102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hlinkClick r:id="rId5" action="ppaction://hlinksldjump"/>
              </a:rPr>
              <a:t>За детьми смотреть</a:t>
            </a:r>
            <a:endParaRPr lang="ru-RU" sz="3600" b="1" dirty="0" smtClean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3286124"/>
            <a:ext cx="38052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hlinkClick r:id="rId5" action="ppaction://hlinksldjump"/>
              </a:rPr>
              <a:t>Похлебку сварить </a:t>
            </a:r>
            <a:endParaRPr lang="ru-RU" sz="3600" b="1" dirty="0" smtClean="0">
              <a:solidFill>
                <a:srgbClr val="C00000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929454" y="5929330"/>
            <a:ext cx="1928826" cy="642942"/>
            <a:chOff x="6429388" y="6000768"/>
            <a:chExt cx="1928826" cy="642942"/>
          </a:xfrm>
        </p:grpSpPr>
        <p:sp>
          <p:nvSpPr>
            <p:cNvPr id="12" name="Стрелка вправо с вырезом 11"/>
            <p:cNvSpPr/>
            <p:nvPr/>
          </p:nvSpPr>
          <p:spPr>
            <a:xfrm>
              <a:off x="6429388" y="6000768"/>
              <a:ext cx="1928826" cy="642942"/>
            </a:xfrm>
            <a:prstGeom prst="notched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643702" y="6143644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Дальше</a:t>
              </a:r>
              <a:endPara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advTm="4704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214290"/>
            <a:ext cx="1353740" cy="2082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28596" y="214290"/>
            <a:ext cx="7072362" cy="523220"/>
          </a:xfrm>
          <a:prstGeom prst="rect">
            <a:avLst/>
          </a:prstGeom>
          <a:solidFill>
            <a:srgbClr val="FFFF99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Почему дети убежали от Иванушки?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1500174"/>
            <a:ext cx="29289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600" b="1" dirty="0" smtClean="0">
                <a:solidFill>
                  <a:srgbClr val="C00000"/>
                </a:solidFill>
                <a:hlinkClick r:id="rId3" action="ppaction://hlinksldjump"/>
              </a:rPr>
              <a:t>Испугались</a:t>
            </a:r>
            <a:endParaRPr lang="ru-RU" sz="3600" b="1" dirty="0" smtClean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43306" y="2357430"/>
            <a:ext cx="37085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hlinkClick r:id="rId4" action="ppaction://hlinksldjump"/>
              </a:rPr>
              <a:t>Захотели погулять</a:t>
            </a:r>
            <a:endParaRPr lang="ru-RU" sz="3600" b="1" dirty="0" smtClean="0">
              <a:solidFill>
                <a:srgbClr val="C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3605202"/>
            <a:ext cx="8172860" cy="3252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785786" y="3429000"/>
            <a:ext cx="39022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hlinkClick r:id="rId4" action="ppaction://hlinksldjump"/>
              </a:rPr>
              <a:t>Играли в прятки</a:t>
            </a:r>
            <a:endParaRPr lang="ru-RU" sz="3600" b="1" dirty="0" smtClean="0">
              <a:solidFill>
                <a:srgbClr val="C00000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429388" y="6000768"/>
            <a:ext cx="1928826" cy="642942"/>
            <a:chOff x="6429388" y="6000768"/>
            <a:chExt cx="1928826" cy="642942"/>
          </a:xfrm>
        </p:grpSpPr>
        <p:sp>
          <p:nvSpPr>
            <p:cNvPr id="12" name="Стрелка вправо с вырезом 11"/>
            <p:cNvSpPr/>
            <p:nvPr/>
          </p:nvSpPr>
          <p:spPr>
            <a:xfrm>
              <a:off x="6429388" y="6000768"/>
              <a:ext cx="1928826" cy="642942"/>
            </a:xfrm>
            <a:prstGeom prst="notched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643702" y="6143644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Дальше</a:t>
              </a:r>
              <a:endPara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advTm="5172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90260" y="0"/>
            <a:ext cx="1353740" cy="2082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28596" y="214290"/>
            <a:ext cx="7072362" cy="523220"/>
          </a:xfrm>
          <a:prstGeom prst="rect">
            <a:avLst/>
          </a:prstGeom>
          <a:solidFill>
            <a:srgbClr val="FFFF99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Зачем Иванушка нес дверь в лес?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428736"/>
            <a:ext cx="47863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600" b="1" dirty="0" smtClean="0">
                <a:solidFill>
                  <a:srgbClr val="C00000"/>
                </a:solidFill>
                <a:hlinkClick r:id="rId3" action="ppaction://hlinksldjump"/>
              </a:rPr>
              <a:t>Чтобы  выбросить</a:t>
            </a:r>
            <a:endParaRPr lang="ru-RU" sz="3600" b="1" dirty="0" smtClean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868" y="2357430"/>
            <a:ext cx="47522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hlinkClick r:id="rId4" action="ppaction://hlinksldjump"/>
              </a:rPr>
              <a:t>Чтобы она не убежала</a:t>
            </a:r>
            <a:endParaRPr lang="ru-RU" sz="3600" b="1" dirty="0" smtClean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3429000"/>
            <a:ext cx="60722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hlinkClick r:id="rId3" action="ppaction://hlinksldjump"/>
              </a:rPr>
              <a:t>Чтобы укрыться от дождя</a:t>
            </a:r>
            <a:endParaRPr lang="ru-RU" sz="3600" b="1" dirty="0" smtClean="0">
              <a:solidFill>
                <a:srgbClr val="C0000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991702" y="3500438"/>
            <a:ext cx="4152298" cy="2881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1" name="Группа 10"/>
          <p:cNvGrpSpPr/>
          <p:nvPr/>
        </p:nvGrpSpPr>
        <p:grpSpPr>
          <a:xfrm>
            <a:off x="6929454" y="6215058"/>
            <a:ext cx="1928826" cy="642942"/>
            <a:chOff x="6429388" y="6000768"/>
            <a:chExt cx="1928826" cy="642942"/>
          </a:xfrm>
        </p:grpSpPr>
        <p:sp>
          <p:nvSpPr>
            <p:cNvPr id="12" name="Стрелка вправо с вырезом 11"/>
            <p:cNvSpPr/>
            <p:nvPr/>
          </p:nvSpPr>
          <p:spPr>
            <a:xfrm>
              <a:off x="6429388" y="6000768"/>
              <a:ext cx="1928826" cy="642942"/>
            </a:xfrm>
            <a:prstGeom prst="notched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643702" y="6143644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Дальше</a:t>
              </a:r>
              <a:endPara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advTm="6157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214290"/>
            <a:ext cx="1353740" cy="2082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28596" y="214290"/>
            <a:ext cx="7215238" cy="954107"/>
          </a:xfrm>
          <a:prstGeom prst="rect">
            <a:avLst/>
          </a:prstGeom>
          <a:solidFill>
            <a:srgbClr val="FFFF99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Почему медведь не съел Иванушку ,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а даже помог ему ?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428736"/>
            <a:ext cx="628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hlinkClick r:id="rId3" action="ppaction://hlinksldjump"/>
              </a:rPr>
              <a:t>Потому что он его рассмешил</a:t>
            </a:r>
            <a:endParaRPr lang="ru-RU" sz="3600" b="1" dirty="0" smtClean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2285992"/>
            <a:ext cx="59761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hlinkClick r:id="rId4" action="ppaction://hlinksldjump"/>
              </a:rPr>
              <a:t>Медведь просто был добрым</a:t>
            </a:r>
            <a:endParaRPr lang="ru-RU" sz="3600" b="1" dirty="0" smtClean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143248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hlinkClick r:id="rId3" action="ppaction://hlinksldjump"/>
              </a:rPr>
              <a:t>Хотел познакомить его с женой</a:t>
            </a:r>
            <a:endParaRPr lang="ru-RU" sz="3600" b="1" dirty="0" smtClean="0">
              <a:solidFill>
                <a:srgbClr val="C0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3429000"/>
            <a:ext cx="4560698" cy="3228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1" name="Группа 10"/>
          <p:cNvGrpSpPr/>
          <p:nvPr/>
        </p:nvGrpSpPr>
        <p:grpSpPr>
          <a:xfrm>
            <a:off x="6643702" y="6215058"/>
            <a:ext cx="1928826" cy="642942"/>
            <a:chOff x="6429388" y="6000768"/>
            <a:chExt cx="1928826" cy="642942"/>
          </a:xfrm>
        </p:grpSpPr>
        <p:sp>
          <p:nvSpPr>
            <p:cNvPr id="12" name="Стрелка вправо с вырезом 11"/>
            <p:cNvSpPr/>
            <p:nvPr/>
          </p:nvSpPr>
          <p:spPr>
            <a:xfrm>
              <a:off x="6429388" y="6000768"/>
              <a:ext cx="1928826" cy="642942"/>
            </a:xfrm>
            <a:prstGeom prst="notched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643702" y="6143644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Дальше</a:t>
              </a:r>
              <a:endPara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advTm="6875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2714620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А у Максима Горького есть еще много интересных рассказов и сказок.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Я продолжаю их читать, а ты?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 b="6036"/>
          <a:stretch>
            <a:fillRect/>
          </a:stretch>
        </p:blipFill>
        <p:spPr bwMode="auto">
          <a:xfrm rot="21366019">
            <a:off x="1076551" y="4053847"/>
            <a:ext cx="1647153" cy="2304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95828">
            <a:off x="6458165" y="4139421"/>
            <a:ext cx="1673750" cy="2404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4071942"/>
            <a:ext cx="1618152" cy="238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000232" y="428604"/>
            <a:ext cx="52864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Если ты  ответил не на все вопросы моей викторины,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не расстраивайся,  прочитай сказки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366094">
            <a:off x="276363" y="761457"/>
            <a:ext cx="1449422" cy="1875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 b="7963"/>
          <a:stretch>
            <a:fillRect/>
          </a:stretch>
        </p:blipFill>
        <p:spPr bwMode="auto">
          <a:xfrm rot="334541">
            <a:off x="7667088" y="706050"/>
            <a:ext cx="138996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5297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42844" y="1000108"/>
            <a:ext cx="878687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Первую сказку Максима Горького  про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воробьишку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я прочитала  ещё в первом классе, по совету библиотекаря, сказка мне очень понравилась.                  Я попросила другие сказки этого автора,  так  я узнала про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Иванушку-дурачка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и познакомилась с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Евсейкой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	Читая  рассказы и сказки, я часто придумываю  по ним  викторины,  а потом задаю вопросы своим родителям, друзьям и младшим сестренкам.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И мне захотелось, чтобы и другие ребята познакомились с этими сказками и ответили на мои вопросы.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Tm="14203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 b="7963"/>
          <a:stretch>
            <a:fillRect/>
          </a:stretch>
        </p:blipFill>
        <p:spPr bwMode="auto">
          <a:xfrm>
            <a:off x="1285852" y="1714488"/>
            <a:ext cx="2643206" cy="3532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42844" y="142852"/>
            <a:ext cx="1285884" cy="1656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1643050"/>
            <a:ext cx="2663627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1357290" y="142852"/>
            <a:ext cx="70009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Прочитай книги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Максима Горького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00100" y="5715016"/>
            <a:ext cx="70009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Нажми на книжку, и ответь на вопросы </a:t>
            </a:r>
          </a:p>
        </p:txBody>
      </p:sp>
    </p:spTree>
  </p:cSld>
  <p:clrMapOvr>
    <a:masterClrMapping/>
  </p:clrMapOvr>
  <p:transition advTm="4328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Воробьишка-воробей</a:t>
            </a:r>
            <a:r>
              <a:rPr lang="ru-RU" b="1" dirty="0" smtClean="0">
                <a:solidFill>
                  <a:srgbClr val="C00000"/>
                </a:solidFill>
              </a:rPr>
              <a:t>,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Чик-чирик! - между ветвей,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Словно серенький комок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С дерева на ветку - скок!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Тут взлетит, туда вспорхнёт.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С мостовой зерно клюёт,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У скамеек ищет крошки,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И боится очень кошки.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075" name="Picture 3" descr="C:\Users\user\Pictures\avatar126502_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142908" y="0"/>
            <a:ext cx="1518058" cy="1214446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b="7963"/>
          <a:stretch>
            <a:fillRect/>
          </a:stretch>
        </p:blipFill>
        <p:spPr bwMode="auto">
          <a:xfrm>
            <a:off x="5572132" y="1428736"/>
            <a:ext cx="310069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500166" y="285728"/>
            <a:ext cx="61436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Максим  Горький «</a:t>
            </a:r>
            <a:r>
              <a:rPr lang="ru-RU" sz="2800" b="1" dirty="0" err="1" smtClean="0">
                <a:solidFill>
                  <a:srgbClr val="C00000"/>
                </a:solidFill>
              </a:rPr>
              <a:t>Воробьишко</a:t>
            </a:r>
            <a:r>
              <a:rPr lang="ru-RU" sz="2800" b="1" dirty="0" smtClean="0">
                <a:solidFill>
                  <a:srgbClr val="C00000"/>
                </a:solidFill>
              </a:rPr>
              <a:t>»</a:t>
            </a:r>
            <a:endParaRPr lang="ru-RU" sz="2800" b="1" dirty="0">
              <a:solidFill>
                <a:srgbClr val="C0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429388" y="6000768"/>
            <a:ext cx="1928826" cy="642942"/>
            <a:chOff x="6429388" y="6000768"/>
            <a:chExt cx="1928826" cy="642942"/>
          </a:xfrm>
        </p:grpSpPr>
        <p:sp>
          <p:nvSpPr>
            <p:cNvPr id="9" name="Стрелка вправо с вырезом 8"/>
            <p:cNvSpPr/>
            <p:nvPr/>
          </p:nvSpPr>
          <p:spPr>
            <a:xfrm>
              <a:off x="6429388" y="6000768"/>
              <a:ext cx="1928826" cy="642942"/>
            </a:xfrm>
            <a:prstGeom prst="notched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643702" y="6143644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hlinkClick r:id="rId4" action="ppaction://hlinksldjump"/>
                </a:rPr>
                <a:t>Дальше</a:t>
              </a:r>
              <a:endPara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advTm="6438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28794" y="285728"/>
            <a:ext cx="6572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kern="1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Как звали </a:t>
            </a:r>
            <a:r>
              <a:rPr lang="ru-RU" sz="3200" b="1" kern="10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воробьишку</a:t>
            </a:r>
            <a:r>
              <a:rPr lang="ru-RU" sz="3200" b="1" kern="1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?</a:t>
            </a:r>
            <a:endParaRPr lang="ru-RU" sz="3200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714348" y="1285860"/>
            <a:ext cx="2357454" cy="928694"/>
            <a:chOff x="714348" y="1285860"/>
            <a:chExt cx="2357454" cy="928694"/>
          </a:xfrm>
        </p:grpSpPr>
        <p:sp>
          <p:nvSpPr>
            <p:cNvPr id="7" name="Пятиугольник 6">
              <a:hlinkClick r:id="rId2" action="ppaction://hlinksldjump"/>
            </p:cNvPr>
            <p:cNvSpPr/>
            <p:nvPr/>
          </p:nvSpPr>
          <p:spPr>
            <a:xfrm>
              <a:off x="714348" y="1285860"/>
              <a:ext cx="2357454" cy="928694"/>
            </a:xfrm>
            <a:prstGeom prst="homePlat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928662" y="1357298"/>
              <a:ext cx="157100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000" b="1" kern="10" dirty="0" err="1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/>
                  <a:cs typeface="Times New Roman"/>
                  <a:hlinkClick r:id="rId2" action="ppaction://hlinksldjump"/>
                </a:rPr>
                <a:t>Рудик</a:t>
              </a:r>
              <a:endParaRPr lang="ru-RU" sz="4000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929058" y="5000636"/>
            <a:ext cx="2500330" cy="1000132"/>
            <a:chOff x="3929058" y="5000636"/>
            <a:chExt cx="2500330" cy="1000132"/>
          </a:xfrm>
        </p:grpSpPr>
        <p:sp>
          <p:nvSpPr>
            <p:cNvPr id="10" name="Пятиугольник 9">
              <a:hlinkClick r:id="rId3" action="ppaction://hlinksldjump"/>
            </p:cNvPr>
            <p:cNvSpPr/>
            <p:nvPr/>
          </p:nvSpPr>
          <p:spPr>
            <a:xfrm rot="10800000" flipH="1">
              <a:off x="3929058" y="5000636"/>
              <a:ext cx="2500330" cy="1000132"/>
            </a:xfrm>
            <a:prstGeom prst="homePlat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143372" y="5143512"/>
              <a:ext cx="17859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600" b="1" kern="1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/>
                  <a:cs typeface="Times New Roman"/>
                  <a:hlinkClick r:id="rId3" action="ppaction://hlinksldjump"/>
                </a:rPr>
                <a:t>Пудик</a:t>
              </a:r>
              <a:endParaRPr lang="ru-RU" sz="3600" b="1" kern="1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2428860" y="3000372"/>
            <a:ext cx="2214578" cy="928694"/>
            <a:chOff x="2428860" y="3000372"/>
            <a:chExt cx="2214578" cy="928694"/>
          </a:xfrm>
        </p:grpSpPr>
        <p:sp>
          <p:nvSpPr>
            <p:cNvPr id="8" name="Пятиугольник 7">
              <a:hlinkClick r:id="rId2" action="ppaction://hlinksldjump"/>
            </p:cNvPr>
            <p:cNvSpPr/>
            <p:nvPr/>
          </p:nvSpPr>
          <p:spPr>
            <a:xfrm>
              <a:off x="2428860" y="3000372"/>
              <a:ext cx="2214578" cy="928694"/>
            </a:xfrm>
            <a:prstGeom prst="homePlat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643174" y="3143248"/>
              <a:ext cx="149085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3600" b="1" kern="1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/>
                  <a:cs typeface="Times New Roman"/>
                  <a:hlinkClick r:id="rId2" action="ppaction://hlinksldjump"/>
                </a:rPr>
                <a:t>Чудик</a:t>
              </a:r>
              <a:endParaRPr lang="ru-RU" sz="3600" b="1" kern="1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endParaRPr>
            </a:p>
          </p:txBody>
        </p:sp>
      </p:grpSp>
      <p:pic>
        <p:nvPicPr>
          <p:cNvPr id="11" name="Picture 3" descr="C:\Users\user\Pictures\avatar126502_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-285784" y="5643554"/>
            <a:ext cx="1518058" cy="1214446"/>
          </a:xfrm>
          <a:prstGeom prst="rect">
            <a:avLst/>
          </a:prstGeom>
          <a:noFill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/>
          <a:srcRect b="7963"/>
          <a:stretch>
            <a:fillRect/>
          </a:stretch>
        </p:blipFill>
        <p:spPr bwMode="auto">
          <a:xfrm>
            <a:off x="7572396" y="142852"/>
            <a:ext cx="1339293" cy="1789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/>
          <a:srcRect l="14229" t="35543" r="47615" b="40332"/>
          <a:stretch>
            <a:fillRect/>
          </a:stretch>
        </p:blipFill>
        <p:spPr bwMode="auto">
          <a:xfrm rot="1146249">
            <a:off x="5002453" y="1564514"/>
            <a:ext cx="3244966" cy="26224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3" name="Группа 12"/>
          <p:cNvGrpSpPr/>
          <p:nvPr/>
        </p:nvGrpSpPr>
        <p:grpSpPr>
          <a:xfrm>
            <a:off x="6429388" y="6000768"/>
            <a:ext cx="1928826" cy="642942"/>
            <a:chOff x="6429388" y="6000768"/>
            <a:chExt cx="1928826" cy="642942"/>
          </a:xfrm>
        </p:grpSpPr>
        <p:sp>
          <p:nvSpPr>
            <p:cNvPr id="14" name="Стрелка вправо с вырезом 13"/>
            <p:cNvSpPr/>
            <p:nvPr/>
          </p:nvSpPr>
          <p:spPr>
            <a:xfrm>
              <a:off x="6429388" y="6000768"/>
              <a:ext cx="1928826" cy="642942"/>
            </a:xfrm>
            <a:prstGeom prst="notched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643702" y="6143644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Дальше</a:t>
              </a:r>
              <a:endPara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advTm="5422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20468" b="11224"/>
          <a:stretch>
            <a:fillRect/>
          </a:stretch>
        </p:blipFill>
        <p:spPr bwMode="auto">
          <a:xfrm flipH="1">
            <a:off x="2000232" y="1857364"/>
            <a:ext cx="2428860" cy="283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4282" y="214290"/>
            <a:ext cx="8286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kern="1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Какого цвета была кошка,</a:t>
            </a:r>
          </a:p>
          <a:p>
            <a:pPr algn="ctr"/>
            <a:r>
              <a:rPr lang="ru-RU" sz="3200" b="1" kern="1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 напавшая на </a:t>
            </a:r>
            <a:r>
              <a:rPr lang="ru-RU" sz="3200" b="1" kern="10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воробьишку</a:t>
            </a:r>
            <a:r>
              <a:rPr lang="ru-RU" sz="3200" b="1" kern="1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?</a:t>
            </a:r>
            <a:endParaRPr lang="ru-RU" sz="3200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6143636" y="1928802"/>
            <a:ext cx="2500330" cy="928694"/>
            <a:chOff x="6143636" y="1928802"/>
            <a:chExt cx="2500330" cy="928694"/>
          </a:xfrm>
        </p:grpSpPr>
        <p:sp>
          <p:nvSpPr>
            <p:cNvPr id="7" name="Пятиугольник 6"/>
            <p:cNvSpPr/>
            <p:nvPr/>
          </p:nvSpPr>
          <p:spPr>
            <a:xfrm flipH="1">
              <a:off x="6143636" y="1928802"/>
              <a:ext cx="2500330" cy="928694"/>
            </a:xfrm>
            <a:prstGeom prst="homePlat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6572264" y="2000240"/>
              <a:ext cx="193890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600" b="1" kern="1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/>
                  <a:cs typeface="Times New Roman"/>
                  <a:hlinkClick r:id="rId3" action="ppaction://hlinksldjump"/>
                </a:rPr>
                <a:t>Серая</a:t>
              </a:r>
              <a:r>
                <a:rPr lang="ru-RU" sz="3600" b="1" kern="1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/>
                  <a:cs typeface="Times New Roman"/>
                </a:rPr>
                <a:t> </a:t>
              </a:r>
              <a:endParaRPr lang="ru-RU" sz="3600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6286512" y="4714884"/>
            <a:ext cx="2500330" cy="1000132"/>
            <a:chOff x="6286512" y="4714884"/>
            <a:chExt cx="2500330" cy="1000132"/>
          </a:xfrm>
        </p:grpSpPr>
        <p:sp>
          <p:nvSpPr>
            <p:cNvPr id="10" name="Пятиугольник 9"/>
            <p:cNvSpPr/>
            <p:nvPr/>
          </p:nvSpPr>
          <p:spPr>
            <a:xfrm rot="10800000">
              <a:off x="6286512" y="4714884"/>
              <a:ext cx="2500330" cy="1000132"/>
            </a:xfrm>
            <a:prstGeom prst="homePlat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6786578" y="4857760"/>
              <a:ext cx="17859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600" b="1" kern="1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/>
                  <a:cs typeface="Times New Roman"/>
                  <a:hlinkClick r:id="rId3" action="ppaction://hlinksldjump"/>
                </a:rPr>
                <a:t>Черная</a:t>
              </a:r>
              <a:endParaRPr lang="ru-RU" sz="3600" b="1" kern="1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6072198" y="3214686"/>
            <a:ext cx="2643206" cy="928694"/>
            <a:chOff x="6072198" y="3214686"/>
            <a:chExt cx="2643206" cy="928694"/>
          </a:xfrm>
        </p:grpSpPr>
        <p:sp>
          <p:nvSpPr>
            <p:cNvPr id="8" name="Пятиугольник 7"/>
            <p:cNvSpPr/>
            <p:nvPr/>
          </p:nvSpPr>
          <p:spPr>
            <a:xfrm flipH="1">
              <a:off x="6072198" y="3214686"/>
              <a:ext cx="2643206" cy="928694"/>
            </a:xfrm>
            <a:prstGeom prst="homePlat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>
              <a:hlinkClick r:id="rId4" action="ppaction://hlinksldjump"/>
            </p:cNvPr>
            <p:cNvSpPr/>
            <p:nvPr/>
          </p:nvSpPr>
          <p:spPr>
            <a:xfrm>
              <a:off x="6858016" y="3357562"/>
              <a:ext cx="164339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3600" b="1" kern="1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/>
                  <a:cs typeface="Times New Roman"/>
                </a:rPr>
                <a:t>Рыжая</a:t>
              </a: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34236" y="1571612"/>
            <a:ext cx="1852210" cy="1819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393406"/>
            <a:ext cx="3286116" cy="2464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 b="7963"/>
          <a:stretch>
            <a:fillRect/>
          </a:stretch>
        </p:blipFill>
        <p:spPr bwMode="auto">
          <a:xfrm>
            <a:off x="7715272" y="142852"/>
            <a:ext cx="1267855" cy="1694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" name="Группа 14"/>
          <p:cNvGrpSpPr/>
          <p:nvPr/>
        </p:nvGrpSpPr>
        <p:grpSpPr>
          <a:xfrm>
            <a:off x="6429388" y="6000768"/>
            <a:ext cx="1928826" cy="642942"/>
            <a:chOff x="6429388" y="6000768"/>
            <a:chExt cx="1928826" cy="642942"/>
          </a:xfrm>
        </p:grpSpPr>
        <p:sp>
          <p:nvSpPr>
            <p:cNvPr id="16" name="Стрелка вправо с вырезом 15"/>
            <p:cNvSpPr/>
            <p:nvPr/>
          </p:nvSpPr>
          <p:spPr>
            <a:xfrm>
              <a:off x="6429388" y="6000768"/>
              <a:ext cx="1928826" cy="642942"/>
            </a:xfrm>
            <a:prstGeom prst="notched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643702" y="6143644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Дальше</a:t>
              </a:r>
              <a:endPara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advTm="7157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4"/>
              </a:clrFrom>
              <a:clrTo>
                <a:srgbClr val="FDFDF4">
                  <a:alpha val="0"/>
                </a:srgbClr>
              </a:clrTo>
            </a:clrChange>
          </a:blip>
          <a:srcRect l="12289" t="26170" r="12217" b="10246"/>
          <a:stretch>
            <a:fillRect/>
          </a:stretch>
        </p:blipFill>
        <p:spPr bwMode="auto">
          <a:xfrm>
            <a:off x="0" y="2884088"/>
            <a:ext cx="3714744" cy="397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928662" y="285728"/>
            <a:ext cx="6572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kern="1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Кто спас </a:t>
            </a:r>
            <a:r>
              <a:rPr lang="ru-RU" sz="3200" b="1" kern="10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воробьишку</a:t>
            </a:r>
            <a:r>
              <a:rPr lang="ru-RU" sz="3200" b="1" kern="1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 от кошки?</a:t>
            </a:r>
            <a:endParaRPr lang="ru-RU" sz="3200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1928794" y="1500174"/>
            <a:ext cx="4357718" cy="928694"/>
            <a:chOff x="1928794" y="1500174"/>
            <a:chExt cx="4357718" cy="928694"/>
          </a:xfrm>
        </p:grpSpPr>
        <p:sp>
          <p:nvSpPr>
            <p:cNvPr id="7" name="Пятиугольник 6">
              <a:hlinkClick r:id="rId3" action="ppaction://hlinksldjump"/>
            </p:cNvPr>
            <p:cNvSpPr/>
            <p:nvPr/>
          </p:nvSpPr>
          <p:spPr>
            <a:xfrm>
              <a:off x="1928794" y="1500174"/>
              <a:ext cx="4357718" cy="928694"/>
            </a:xfrm>
            <a:prstGeom prst="homePlat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786050" y="1714488"/>
              <a:ext cx="247067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kern="1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/>
                  <a:cs typeface="Times New Roman"/>
                  <a:hlinkClick r:id="rId3" action="ppaction://hlinksldjump"/>
                </a:rPr>
                <a:t>папа Воробей </a:t>
              </a:r>
              <a:endParaRPr lang="ru-RU" sz="2800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000496" y="4714884"/>
            <a:ext cx="4214842" cy="1000132"/>
            <a:chOff x="4000496" y="4714884"/>
            <a:chExt cx="4214842" cy="1000132"/>
          </a:xfrm>
        </p:grpSpPr>
        <p:sp>
          <p:nvSpPr>
            <p:cNvPr id="10" name="Пятиугольник 9">
              <a:hlinkClick r:id="rId3" action="ppaction://hlinksldjump"/>
            </p:cNvPr>
            <p:cNvSpPr/>
            <p:nvPr/>
          </p:nvSpPr>
          <p:spPr>
            <a:xfrm rot="10800000" flipH="1">
              <a:off x="4000496" y="4714884"/>
              <a:ext cx="4214842" cy="1000132"/>
            </a:xfrm>
            <a:prstGeom prst="homePlat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rId3" action="ppaction://hlinksldjump"/>
            </p:cNvPr>
            <p:cNvSpPr/>
            <p:nvPr/>
          </p:nvSpPr>
          <p:spPr>
            <a:xfrm>
              <a:off x="5286380" y="4929198"/>
              <a:ext cx="178595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kern="1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/>
                  <a:cs typeface="Times New Roman"/>
                  <a:hlinkClick r:id="rId3" action="ppaction://hlinksldjump"/>
                </a:rPr>
                <a:t>Никто</a:t>
              </a:r>
              <a:endParaRPr lang="ru-RU" sz="2800" b="1" kern="1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929058" y="3071810"/>
            <a:ext cx="4286280" cy="928694"/>
            <a:chOff x="3929058" y="3071810"/>
            <a:chExt cx="4286280" cy="928694"/>
          </a:xfrm>
        </p:grpSpPr>
        <p:sp>
          <p:nvSpPr>
            <p:cNvPr id="8" name="Пятиугольник 7">
              <a:hlinkClick r:id="rId4" action="ppaction://hlinksldjump"/>
            </p:cNvPr>
            <p:cNvSpPr/>
            <p:nvPr/>
          </p:nvSpPr>
          <p:spPr>
            <a:xfrm flipH="1">
              <a:off x="3929058" y="3071810"/>
              <a:ext cx="4286280" cy="928694"/>
            </a:xfrm>
            <a:prstGeom prst="homePlat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857752" y="3286124"/>
              <a:ext cx="293702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kern="1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/>
                  <a:cs typeface="Times New Roman"/>
                  <a:hlinkClick r:id="rId4" action="ppaction://hlinksldjump"/>
                </a:rPr>
                <a:t>мама  Воробьиха</a:t>
              </a:r>
              <a:endParaRPr lang="ru-RU" sz="2800" b="1" kern="1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endParaRPr>
            </a:p>
          </p:txBody>
        </p:sp>
      </p:grp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 b="7963"/>
          <a:stretch>
            <a:fillRect/>
          </a:stretch>
        </p:blipFill>
        <p:spPr bwMode="auto">
          <a:xfrm>
            <a:off x="7572396" y="142852"/>
            <a:ext cx="1339293" cy="1789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2" name="Группа 11"/>
          <p:cNvGrpSpPr/>
          <p:nvPr/>
        </p:nvGrpSpPr>
        <p:grpSpPr>
          <a:xfrm>
            <a:off x="6429388" y="6000768"/>
            <a:ext cx="1928826" cy="642942"/>
            <a:chOff x="6429388" y="6000768"/>
            <a:chExt cx="1928826" cy="642942"/>
          </a:xfrm>
        </p:grpSpPr>
        <p:sp>
          <p:nvSpPr>
            <p:cNvPr id="13" name="Стрелка вправо с вырезом 12"/>
            <p:cNvSpPr/>
            <p:nvPr/>
          </p:nvSpPr>
          <p:spPr>
            <a:xfrm>
              <a:off x="6429388" y="6000768"/>
              <a:ext cx="1928826" cy="642942"/>
            </a:xfrm>
            <a:prstGeom prst="notched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643702" y="6143644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Дальше</a:t>
              </a:r>
              <a:endPara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advTm="5547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642918"/>
            <a:ext cx="857256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4282" y="0"/>
            <a:ext cx="8286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kern="1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Чего лишилась воробьиха </a:t>
            </a:r>
          </a:p>
          <a:p>
            <a:pPr algn="ctr"/>
            <a:r>
              <a:rPr lang="ru-RU" sz="3200" b="1" kern="1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спасая Пудика?</a:t>
            </a:r>
            <a:endParaRPr lang="ru-RU" sz="3200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3143240" y="1714488"/>
            <a:ext cx="2510409" cy="928694"/>
            <a:chOff x="3143240" y="1714488"/>
            <a:chExt cx="2510409" cy="928694"/>
          </a:xfrm>
        </p:grpSpPr>
        <p:sp>
          <p:nvSpPr>
            <p:cNvPr id="7" name="Пятиугольник 6">
              <a:hlinkClick r:id="rId3" action="ppaction://hlinksldjump"/>
            </p:cNvPr>
            <p:cNvSpPr/>
            <p:nvPr/>
          </p:nvSpPr>
          <p:spPr>
            <a:xfrm flipH="1">
              <a:off x="3143240" y="1714488"/>
              <a:ext cx="2500330" cy="928694"/>
            </a:xfrm>
            <a:prstGeom prst="homePlat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3286116" y="1785926"/>
              <a:ext cx="236753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600" b="1" kern="1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/>
                  <a:cs typeface="Times New Roman"/>
                  <a:hlinkClick r:id="rId3" action="ppaction://hlinksldjump"/>
                </a:rPr>
                <a:t>Крыльев </a:t>
              </a:r>
              <a:endParaRPr lang="ru-RU" sz="3600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143240" y="4500570"/>
            <a:ext cx="2500330" cy="1000132"/>
            <a:chOff x="3143240" y="4500570"/>
            <a:chExt cx="2500330" cy="1000132"/>
          </a:xfrm>
        </p:grpSpPr>
        <p:sp>
          <p:nvSpPr>
            <p:cNvPr id="10" name="Пятиугольник 9">
              <a:hlinkClick r:id="rId3" action="ppaction://hlinksldjump"/>
            </p:cNvPr>
            <p:cNvSpPr/>
            <p:nvPr/>
          </p:nvSpPr>
          <p:spPr>
            <a:xfrm rot="10800000">
              <a:off x="3143240" y="4500570"/>
              <a:ext cx="2500330" cy="1000132"/>
            </a:xfrm>
            <a:prstGeom prst="homePlat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714744" y="4643446"/>
              <a:ext cx="17859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600" b="1" kern="1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/>
                  <a:cs typeface="Times New Roman"/>
                  <a:hlinkClick r:id="rId4" action="ppaction://hlinksldjump"/>
                </a:rPr>
                <a:t>Хвоста</a:t>
              </a:r>
              <a:endParaRPr lang="ru-RU" sz="3600" b="1" kern="1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071802" y="3071810"/>
            <a:ext cx="2643206" cy="928694"/>
            <a:chOff x="3071802" y="3071810"/>
            <a:chExt cx="2643206" cy="928694"/>
          </a:xfrm>
        </p:grpSpPr>
        <p:sp>
          <p:nvSpPr>
            <p:cNvPr id="8" name="Пятиугольник 7">
              <a:hlinkClick r:id="rId3" action="ppaction://hlinksldjump"/>
            </p:cNvPr>
            <p:cNvSpPr/>
            <p:nvPr/>
          </p:nvSpPr>
          <p:spPr>
            <a:xfrm flipH="1">
              <a:off x="3071802" y="3071810"/>
              <a:ext cx="2643206" cy="928694"/>
            </a:xfrm>
            <a:prstGeom prst="homePlat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714744" y="3214686"/>
              <a:ext cx="170431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3600" b="1" kern="10" dirty="0" smtClean="0">
                  <a:ln w="11430"/>
                  <a:solidFill>
                    <a:srgbClr val="C0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/>
                  <a:cs typeface="Times New Roman"/>
                  <a:hlinkClick r:id="rId3" action="ppaction://hlinksldjump"/>
                </a:rPr>
                <a:t>Перьев</a:t>
              </a:r>
              <a:endParaRPr lang="ru-RU" sz="3600" b="1" kern="1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/>
          <a:srcRect b="7963"/>
          <a:stretch>
            <a:fillRect/>
          </a:stretch>
        </p:blipFill>
        <p:spPr bwMode="auto">
          <a:xfrm>
            <a:off x="7628642" y="142852"/>
            <a:ext cx="1283047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Группа 13"/>
          <p:cNvGrpSpPr/>
          <p:nvPr/>
        </p:nvGrpSpPr>
        <p:grpSpPr>
          <a:xfrm>
            <a:off x="6929454" y="6072206"/>
            <a:ext cx="1928826" cy="642942"/>
            <a:chOff x="6429388" y="6000768"/>
            <a:chExt cx="1928826" cy="642942"/>
          </a:xfrm>
        </p:grpSpPr>
        <p:sp>
          <p:nvSpPr>
            <p:cNvPr id="15" name="Стрелка вправо с вырезом 14"/>
            <p:cNvSpPr/>
            <p:nvPr/>
          </p:nvSpPr>
          <p:spPr>
            <a:xfrm>
              <a:off x="6429388" y="6000768"/>
              <a:ext cx="1928826" cy="642942"/>
            </a:xfrm>
            <a:prstGeom prst="notched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643702" y="6143644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Дальше</a:t>
              </a:r>
              <a:endPara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advTm="5484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1643050"/>
            <a:ext cx="2611049" cy="4016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928662" y="214290"/>
            <a:ext cx="69294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Максим  Горький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«Про </a:t>
            </a:r>
            <a:r>
              <a:rPr lang="ru-RU" sz="2800" b="1" dirty="0" err="1" smtClean="0">
                <a:solidFill>
                  <a:srgbClr val="C00000"/>
                </a:solidFill>
              </a:rPr>
              <a:t>Иванушку-дурачка</a:t>
            </a:r>
            <a:r>
              <a:rPr lang="ru-RU" sz="2800" b="1" dirty="0" smtClean="0">
                <a:solidFill>
                  <a:srgbClr val="C00000"/>
                </a:solidFill>
              </a:rPr>
              <a:t>»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66094">
            <a:off x="246878" y="1721983"/>
            <a:ext cx="2428948" cy="3143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66200">
            <a:off x="5929322" y="1714488"/>
            <a:ext cx="2310265" cy="3047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1" name="Группа 10"/>
          <p:cNvGrpSpPr/>
          <p:nvPr/>
        </p:nvGrpSpPr>
        <p:grpSpPr>
          <a:xfrm>
            <a:off x="6429388" y="6000768"/>
            <a:ext cx="1928826" cy="642942"/>
            <a:chOff x="6429388" y="6000768"/>
            <a:chExt cx="1928826" cy="642942"/>
          </a:xfrm>
        </p:grpSpPr>
        <p:sp>
          <p:nvSpPr>
            <p:cNvPr id="8" name="Стрелка вправо с вырезом 7"/>
            <p:cNvSpPr/>
            <p:nvPr/>
          </p:nvSpPr>
          <p:spPr>
            <a:xfrm>
              <a:off x="6429388" y="6000768"/>
              <a:ext cx="1928826" cy="642942"/>
            </a:xfrm>
            <a:prstGeom prst="notched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643702" y="6143644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Дальше</a:t>
              </a:r>
              <a:endPara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advTm="5625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600</TotalTime>
  <Words>281</Words>
  <Application>Microsoft Office PowerPoint</Application>
  <PresentationFormat>Экран (4:3)</PresentationFormat>
  <Paragraphs>82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Трек</vt:lpstr>
      <vt:lpstr>Бумажная</vt:lpstr>
      <vt:lpstr>МБУК  МЦБС Спасского муниципального района Нижегородской области  Центральная детская библиотека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54</cp:revision>
  <dcterms:created xsi:type="dcterms:W3CDTF">2014-03-03T07:47:16Z</dcterms:created>
  <dcterms:modified xsi:type="dcterms:W3CDTF">2014-03-06T10:15:09Z</dcterms:modified>
</cp:coreProperties>
</file>