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68" r:id="rId2"/>
    <p:sldId id="267" r:id="rId3"/>
    <p:sldId id="265" r:id="rId4"/>
    <p:sldId id="263" r:id="rId5"/>
    <p:sldId id="259" r:id="rId6"/>
    <p:sldId id="264" r:id="rId7"/>
    <p:sldId id="271" r:id="rId8"/>
    <p:sldId id="273" r:id="rId9"/>
    <p:sldId id="260" r:id="rId10"/>
    <p:sldId id="272" r:id="rId11"/>
    <p:sldId id="274" r:id="rId12"/>
    <p:sldId id="280" r:id="rId13"/>
    <p:sldId id="270" r:id="rId14"/>
    <p:sldId id="269" r:id="rId15"/>
    <p:sldId id="279" r:id="rId16"/>
    <p:sldId id="275" r:id="rId17"/>
    <p:sldId id="276" r:id="rId18"/>
    <p:sldId id="284" r:id="rId19"/>
    <p:sldId id="278" r:id="rId20"/>
    <p:sldId id="286" r:id="rId21"/>
    <p:sldId id="285" r:id="rId22"/>
    <p:sldId id="282" r:id="rId23"/>
    <p:sldId id="281" r:id="rId24"/>
    <p:sldId id="287" r:id="rId25"/>
    <p:sldId id="288" r:id="rId26"/>
    <p:sldId id="289" r:id="rId27"/>
    <p:sldId id="290" r:id="rId28"/>
    <p:sldId id="294" r:id="rId29"/>
    <p:sldId id="295" r:id="rId30"/>
    <p:sldId id="296" r:id="rId31"/>
    <p:sldId id="297" r:id="rId32"/>
    <p:sldId id="293" r:id="rId33"/>
    <p:sldId id="298" r:id="rId34"/>
    <p:sldId id="299" r:id="rId35"/>
    <p:sldId id="300" r:id="rId36"/>
    <p:sldId id="303" r:id="rId37"/>
    <p:sldId id="302" r:id="rId38"/>
    <p:sldId id="301" r:id="rId39"/>
    <p:sldId id="304" r:id="rId40"/>
    <p:sldId id="305" r:id="rId41"/>
    <p:sldId id="307" r:id="rId42"/>
    <p:sldId id="309" r:id="rId43"/>
    <p:sldId id="311" r:id="rId44"/>
    <p:sldId id="312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99"/>
    <a:srgbClr val="990033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164" y="-7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D98C8-71CE-43A4-80E1-D9CB2299D703}" type="datetimeFigureOut">
              <a:rPr lang="ru-RU" smtClean="0"/>
              <a:t>10.08.2013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28F472-3FFB-4FA2-A016-262C18D5EDB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8F472-3FFB-4FA2-A016-262C18D5EDB9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04DA2-1E30-4C00-BEC8-BCF23B819D39}" type="datetimeFigureOut">
              <a:rPr lang="ru-RU" smtClean="0"/>
              <a:t>10.08.2013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336E8-8156-450C-9DD6-9CEB162994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04DA2-1E30-4C00-BEC8-BCF23B819D39}" type="datetimeFigureOut">
              <a:rPr lang="ru-RU" smtClean="0"/>
              <a:t>10.08.2013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336E8-8156-450C-9DD6-9CEB162994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04DA2-1E30-4C00-BEC8-BCF23B819D39}" type="datetimeFigureOut">
              <a:rPr lang="ru-RU" smtClean="0"/>
              <a:t>10.08.2013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336E8-8156-450C-9DD6-9CEB162994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04DA2-1E30-4C00-BEC8-BCF23B819D39}" type="datetimeFigureOut">
              <a:rPr lang="ru-RU" smtClean="0"/>
              <a:t>10.08.2013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336E8-8156-450C-9DD6-9CEB162994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04DA2-1E30-4C00-BEC8-BCF23B819D39}" type="datetimeFigureOut">
              <a:rPr lang="ru-RU" smtClean="0"/>
              <a:t>10.08.2013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336E8-8156-450C-9DD6-9CEB162994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04DA2-1E30-4C00-BEC8-BCF23B819D39}" type="datetimeFigureOut">
              <a:rPr lang="ru-RU" smtClean="0"/>
              <a:t>10.08.2013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336E8-8156-450C-9DD6-9CEB162994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04DA2-1E30-4C00-BEC8-BCF23B819D39}" type="datetimeFigureOut">
              <a:rPr lang="ru-RU" smtClean="0"/>
              <a:t>10.08.2013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336E8-8156-450C-9DD6-9CEB162994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04DA2-1E30-4C00-BEC8-BCF23B819D39}" type="datetimeFigureOut">
              <a:rPr lang="ru-RU" smtClean="0"/>
              <a:t>10.08.2013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336E8-8156-450C-9DD6-9CEB162994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04DA2-1E30-4C00-BEC8-BCF23B819D39}" type="datetimeFigureOut">
              <a:rPr lang="ru-RU" smtClean="0"/>
              <a:t>10.08.2013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336E8-8156-450C-9DD6-9CEB162994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04DA2-1E30-4C00-BEC8-BCF23B819D39}" type="datetimeFigureOut">
              <a:rPr lang="ru-RU" smtClean="0"/>
              <a:t>10.08.2013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336E8-8156-450C-9DD6-9CEB162994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04DA2-1E30-4C00-BEC8-BCF23B819D39}" type="datetimeFigureOut">
              <a:rPr lang="ru-RU" smtClean="0"/>
              <a:t>10.08.2013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336E8-8156-450C-9DD6-9CEB162994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104DA2-1E30-4C00-BEC8-BCF23B819D39}" type="datetimeFigureOut">
              <a:rPr lang="ru-RU" smtClean="0"/>
              <a:t>10.08.2013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336E8-8156-450C-9DD6-9CEB162994E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http://subscribe.ru/catalog/science.health.39169/logo.png" TargetMode="External"/><Relationship Id="rId5" Type="http://schemas.openxmlformats.org/officeDocument/2006/relationships/image" Target="../media/image20.jpeg"/><Relationship Id="rId4" Type="http://schemas.openxmlformats.org/officeDocument/2006/relationships/hyperlink" Target="http://subscribe.ru/catalog/science.health.39169/logo.pn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ru.drugfreeworld.org/sites/default/files/page18-image01-inhalants-short-history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hyperlink" Target="http://ru.drugfreeworld.org/sites/default/files/page19-image02-inhalants-short-history.j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WordArt 9"/>
          <p:cNvSpPr>
            <a:spLocks noChangeArrowheads="1" noChangeShapeType="1" noTextEdit="1"/>
          </p:cNvSpPr>
          <p:nvPr/>
        </p:nvSpPr>
        <p:spPr bwMode="auto">
          <a:xfrm>
            <a:off x="468313" y="5734050"/>
            <a:ext cx="5186362" cy="692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Century"/>
              </a:rPr>
              <a:t>Юркова</a:t>
            </a:r>
            <a:r>
              <a:rPr lang="ru-RU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Century"/>
              </a:rPr>
              <a:t> Елена Вячеславовна</a:t>
            </a:r>
            <a:endParaRPr lang="ru-RU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tx2"/>
              </a:solidFill>
              <a:latin typeface="Century"/>
            </a:endParaRPr>
          </a:p>
          <a:p>
            <a:pPr algn="ctr"/>
            <a:r>
              <a:rPr lang="ru-RU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Century"/>
              </a:rPr>
              <a:t>главный библиотекарь </a:t>
            </a:r>
            <a:r>
              <a:rPr lang="ru-RU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Century"/>
              </a:rPr>
              <a:t>отдела обслуживания РОДБ</a:t>
            </a:r>
            <a:endParaRPr lang="ru-RU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tx2"/>
              </a:solidFill>
              <a:latin typeface="Century"/>
            </a:endParaRPr>
          </a:p>
        </p:txBody>
      </p:sp>
      <p:sp>
        <p:nvSpPr>
          <p:cNvPr id="9" name="WordArt 8"/>
          <p:cNvSpPr>
            <a:spLocks noChangeArrowheads="1" noChangeShapeType="1" noTextEdit="1"/>
          </p:cNvSpPr>
          <p:nvPr/>
        </p:nvSpPr>
        <p:spPr bwMode="auto">
          <a:xfrm>
            <a:off x="3178198" y="855649"/>
            <a:ext cx="4679950" cy="644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6633"/>
                </a:solidFill>
                <a:latin typeface="Century Gothic"/>
              </a:rPr>
              <a:t>Рязанская   </a:t>
            </a:r>
            <a:r>
              <a:rPr lang="ru-RU" sz="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6633"/>
                </a:solidFill>
                <a:latin typeface="Century Gothic"/>
              </a:rPr>
              <a:t>областная </a:t>
            </a:r>
          </a:p>
          <a:p>
            <a:pPr algn="ctr"/>
            <a:r>
              <a:rPr lang="ru-RU" sz="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6633"/>
                </a:solidFill>
                <a:latin typeface="Century Gothic"/>
              </a:rPr>
              <a:t>детская  библиотека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2573720"/>
            <a:ext cx="850502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kern="10" dirty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Bookman Old Style"/>
              </a:rPr>
              <a:t>«</a:t>
            </a:r>
            <a:r>
              <a:rPr lang="ru-RU" sz="3600" b="1" kern="10" dirty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Bookman Old Style"/>
              </a:rPr>
              <a:t>Быть здоровым – это стильно!</a:t>
            </a:r>
            <a:r>
              <a:rPr lang="ru-RU" sz="2800" b="1" kern="10" dirty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Bookman Old Style"/>
              </a:rPr>
              <a:t>»</a:t>
            </a:r>
            <a:r>
              <a:rPr lang="ru-RU" sz="3600" b="1" kern="10" dirty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Bookman Old Style"/>
              </a:rPr>
              <a:t> </a:t>
            </a:r>
            <a:r>
              <a:rPr lang="ru-RU" sz="2000" b="1" kern="10" dirty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Bookman Old Style"/>
              </a:rPr>
              <a:t>- программа по пропаганде здорового образа жизни.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kern="10" dirty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Bookman Old Style"/>
              </a:rPr>
              <a:t>Из опыта работы Рязанской областной детской библиотеки.</a:t>
            </a:r>
          </a:p>
        </p:txBody>
      </p:sp>
      <p:pic>
        <p:nvPicPr>
          <p:cNvPr id="10" name="Рисунок 9" descr="Девочка_без_фона_огромная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00042"/>
            <a:ext cx="176322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D:\Documents and Settings\User\Рабочий стол\Безымянный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5390" b="51660"/>
          <a:stretch>
            <a:fillRect/>
          </a:stretch>
        </p:blipFill>
        <p:spPr bwMode="auto">
          <a:xfrm>
            <a:off x="6858016" y="3929066"/>
            <a:ext cx="1714512" cy="26942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142976" y="571480"/>
            <a:ext cx="714041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strike="noStrike" normalizeH="0" baseline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Путешествие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strike="noStrike" normalizeH="0" baseline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в галактику Зубной щетки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strike="noStrike" normalizeH="0" baseline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беседа с элементами игры по гигиене полости рта</a:t>
            </a:r>
            <a:endParaRPr kumimoji="0" lang="ru-RU" sz="2400" b="1" i="0" strike="noStrike" normalizeH="0" baseline="0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0099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35842" name="Picture 2" descr="I:\ЗОЖ МАТЕРИАЛЫ\книга о зубах\2.jpg"/>
          <p:cNvPicPr>
            <a:picLocks noChangeAspect="1" noChangeArrowheads="1"/>
          </p:cNvPicPr>
          <p:nvPr/>
        </p:nvPicPr>
        <p:blipFill>
          <a:blip r:embed="rId3" cstate="print"/>
          <a:srcRect l="15734" t="6939" r="9885" b="6327"/>
          <a:stretch>
            <a:fillRect/>
          </a:stretch>
        </p:blipFill>
        <p:spPr bwMode="auto">
          <a:xfrm>
            <a:off x="785786" y="2577239"/>
            <a:ext cx="3857652" cy="3709281"/>
          </a:xfrm>
          <a:prstGeom prst="ellipse">
            <a:avLst/>
          </a:prstGeom>
          <a:noFill/>
        </p:spPr>
      </p:pic>
      <p:pic>
        <p:nvPicPr>
          <p:cNvPr id="9" name="Picture 4" descr="D:\Documents and Settings\User\Рабочий стол\Безымянный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5390" b="51660"/>
          <a:stretch>
            <a:fillRect/>
          </a:stretch>
        </p:blipFill>
        <p:spPr bwMode="auto">
          <a:xfrm>
            <a:off x="6858016" y="3929066"/>
            <a:ext cx="1714512" cy="26942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793" name="Picture 1" descr="I:\ЗОЖ МАТЕРИАЛЫ\книга о зубах\зубы 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714356"/>
            <a:ext cx="4685270" cy="307183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33794" name="Picture 2" descr="I:\ЗОЖ МАТЕРИАЛЫ\книга о зубах\зубы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53794" y="3286124"/>
            <a:ext cx="4415548" cy="297389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7" name="TextBox 6"/>
          <p:cNvSpPr txBox="1"/>
          <p:nvPr/>
        </p:nvSpPr>
        <p:spPr>
          <a:xfrm>
            <a:off x="5929322" y="1285860"/>
            <a:ext cx="2928958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Найдите  отличия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649" name="Picture 1" descr="I:\ЗОЖ МАТЕРИАЛЫ\зубы\лабирин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57166"/>
            <a:ext cx="4337055" cy="618780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929322" y="1285860"/>
            <a:ext cx="2928958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Помогите ребятам победить кариес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4" descr="D:\Documents and Settings\User\Рабочий стол\Безымянный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5390" b="51660"/>
          <a:stretch>
            <a:fillRect/>
          </a:stretch>
        </p:blipFill>
        <p:spPr bwMode="auto">
          <a:xfrm>
            <a:off x="6858016" y="3929066"/>
            <a:ext cx="1714512" cy="26942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4"/>
          <a:srcRect l="15820" t="19043" r="15625" b="20898"/>
          <a:stretch>
            <a:fillRect/>
          </a:stretch>
        </p:blipFill>
        <p:spPr bwMode="auto">
          <a:xfrm>
            <a:off x="500034" y="571480"/>
            <a:ext cx="458684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5"/>
          <a:srcRect l="24805" t="23633" r="47656" b="39746"/>
          <a:stretch>
            <a:fillRect/>
          </a:stretch>
        </p:blipFill>
        <p:spPr bwMode="auto">
          <a:xfrm>
            <a:off x="1571604" y="3929066"/>
            <a:ext cx="2357454" cy="250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</p:pic>
      <p:sp>
        <p:nvSpPr>
          <p:cNvPr id="9" name="TextBox 8"/>
          <p:cNvSpPr txBox="1"/>
          <p:nvPr/>
        </p:nvSpPr>
        <p:spPr>
          <a:xfrm>
            <a:off x="5214942" y="2000240"/>
            <a:ext cx="37147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у нашей Любы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Разболелись зубы: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Слабые, непрочные –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Детские, молочные...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Целый день бедняжка стонет,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Прочь своих подружек гонит:</a:t>
            </a:r>
          </a:p>
          <a:p>
            <a:pPr>
              <a:buFontTx/>
              <a:buChar char="-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Мне сегодня не до вас!</a:t>
            </a:r>
          </a:p>
          <a:p>
            <a:pPr>
              <a:buFontTx/>
              <a:buChar char="-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Мама девочку жалеет,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Полосканье в чашке греет,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спускает с дочки глаз.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Папа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Любочку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жалеет,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бумаги куклу клеит –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 бы доченьку занять,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Чтобы боль зубную снять! ….</a:t>
            </a:r>
          </a:p>
          <a:p>
            <a:r>
              <a:rPr lang="ru-RU" dirty="0" smtClean="0"/>
              <a:t>                                        С. Михалков</a:t>
            </a:r>
            <a:endParaRPr lang="ru-RU" dirty="0" smtClean="0"/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у Любы заболели зубы?</a:t>
            </a:r>
            <a:endParaRPr lang="ru-RU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843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428596" y="1000108"/>
            <a:ext cx="851213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600" b="1" i="0" u="none" strike="noStrike" spc="50" normalizeH="0" baseline="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«Здоров будешь – все добудешь!»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50" b="1" i="0" u="none" strike="noStrike" spc="50" normalizeH="0" baseline="0" dirty="0" smtClean="0">
              <a:ln w="11430"/>
              <a:solidFill>
                <a:srgbClr val="008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spc="50" normalizeH="0" baseline="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Игра «крестики-нолики»по здоровому образу жизни</a:t>
            </a:r>
            <a:r>
              <a:rPr kumimoji="0" lang="ru-RU" sz="1100" b="1" i="0" u="none" strike="noStrike" spc="50" normalizeH="0" baseline="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</a:rPr>
              <a:t> </a:t>
            </a:r>
            <a:endParaRPr kumimoji="0" lang="ru-RU" sz="2800" b="1" i="0" u="none" strike="noStrike" spc="50" normalizeH="0" baseline="0" dirty="0" smtClean="0">
              <a:ln w="11430"/>
              <a:solidFill>
                <a:srgbClr val="008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38943" name="Picture 31"/>
          <p:cNvPicPr>
            <a:picLocks noChangeAspect="1" noChangeArrowheads="1"/>
          </p:cNvPicPr>
          <p:nvPr/>
        </p:nvPicPr>
        <p:blipFill>
          <a:blip r:embed="rId3"/>
          <a:srcRect l="50391" t="18311" r="10351" b="12841"/>
          <a:stretch>
            <a:fillRect/>
          </a:stretch>
        </p:blipFill>
        <p:spPr bwMode="auto">
          <a:xfrm>
            <a:off x="357158" y="2357430"/>
            <a:ext cx="2643206" cy="3708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38942" name="Rectangle 30"/>
          <p:cNvSpPr>
            <a:spLocks noChangeArrowheads="1"/>
          </p:cNvSpPr>
          <p:nvPr/>
        </p:nvSpPr>
        <p:spPr bwMode="auto">
          <a:xfrm>
            <a:off x="3143240" y="2143116"/>
            <a:ext cx="7358114" cy="225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Цели и задачи: 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Приобщение к нормам здорового образа жизни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Содействие развитию творческих, коммуникативных 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способностей детей.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Развитие кругозора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Получение навыков работы в группе.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Выделить компоненты здоровья человека и установить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их взаимосвязь.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36" name="Picture 4" descr="D:\Documents and Settings\User\Рабочий стол\Безымянный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5390" b="51660"/>
          <a:stretch>
            <a:fillRect/>
          </a:stretch>
        </p:blipFill>
        <p:spPr bwMode="auto">
          <a:xfrm>
            <a:off x="6948936" y="4071942"/>
            <a:ext cx="1623591" cy="25513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683" name="Picture 11"/>
          <p:cNvPicPr>
            <a:picLocks noChangeAspect="1" noChangeArrowheads="1"/>
          </p:cNvPicPr>
          <p:nvPr/>
        </p:nvPicPr>
        <p:blipFill>
          <a:blip r:embed="rId3"/>
          <a:srcRect l="21680" t="16846" r="23031" b="12549"/>
          <a:stretch>
            <a:fillRect/>
          </a:stretch>
        </p:blipFill>
        <p:spPr bwMode="auto">
          <a:xfrm>
            <a:off x="1714480" y="428604"/>
            <a:ext cx="5857916" cy="5984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hardEdge"/>
          </a:sp3d>
        </p:spPr>
      </p:pic>
      <p:sp>
        <p:nvSpPr>
          <p:cNvPr id="19" name="Скругленный прямоугольник 18"/>
          <p:cNvSpPr/>
          <p:nvPr/>
        </p:nvSpPr>
        <p:spPr>
          <a:xfrm>
            <a:off x="428596" y="4643446"/>
            <a:ext cx="1143008" cy="164307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715272" y="4643446"/>
            <a:ext cx="1143008" cy="164307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ru-RU"/>
          </a:p>
        </p:txBody>
      </p:sp>
      <p:sp>
        <p:nvSpPr>
          <p:cNvPr id="28684" name="WordArt 12"/>
          <p:cNvSpPr>
            <a:spLocks noChangeArrowheads="1" noChangeShapeType="1" noTextEdit="1"/>
          </p:cNvSpPr>
          <p:nvPr/>
        </p:nvSpPr>
        <p:spPr bwMode="auto">
          <a:xfrm>
            <a:off x="7929586" y="4786322"/>
            <a:ext cx="785818" cy="10715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38100">
                  <a:solidFill>
                    <a:srgbClr val="8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99CC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/>
                <a:latin typeface="Arial"/>
                <a:cs typeface="Arial"/>
              </a:rPr>
              <a:t>о</a:t>
            </a:r>
            <a:endParaRPr lang="ru-RU" sz="3600" b="1" kern="10" spc="0" dirty="0">
              <a:ln w="38100">
                <a:solidFill>
                  <a:srgbClr val="80008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99CC"/>
                  </a:gs>
                  <a:gs pos="100000">
                    <a:srgbClr val="000000"/>
                  </a:gs>
                </a:gsLst>
                <a:lin ang="5400000" scaled="1"/>
              </a:gradFill>
              <a:effectLst/>
              <a:latin typeface="Arial"/>
              <a:cs typeface="Arial"/>
            </a:endParaRPr>
          </a:p>
        </p:txBody>
      </p:sp>
      <p:sp>
        <p:nvSpPr>
          <p:cNvPr id="28685" name="WordArt 13"/>
          <p:cNvSpPr>
            <a:spLocks noChangeArrowheads="1" noChangeShapeType="1" noTextEdit="1"/>
          </p:cNvSpPr>
          <p:nvPr/>
        </p:nvSpPr>
        <p:spPr bwMode="auto">
          <a:xfrm>
            <a:off x="571472" y="4786322"/>
            <a:ext cx="928694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52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38100">
                  <a:solidFill>
                    <a:srgbClr val="00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/>
                <a:latin typeface="Arial"/>
                <a:cs typeface="Arial"/>
              </a:rPr>
              <a:t>Х</a:t>
            </a:r>
            <a:endParaRPr lang="ru-RU" sz="3600" b="1" kern="10" spc="0" dirty="0">
              <a:ln w="38100">
                <a:solidFill>
                  <a:srgbClr val="0033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000000"/>
                  </a:gs>
                </a:gsLst>
                <a:lin ang="5400000" scaled="1"/>
              </a:gradFill>
              <a:effectLst/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843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3"/>
          <a:srcRect l="57874" t="63484" r="23622" b="13287"/>
          <a:stretch>
            <a:fillRect/>
          </a:stretch>
        </p:blipFill>
        <p:spPr bwMode="auto">
          <a:xfrm>
            <a:off x="500034" y="500042"/>
            <a:ext cx="2214578" cy="222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4000504"/>
            <a:ext cx="892597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Задание 2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: </a:t>
            </a: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Расшифруйте совет долгожителей. </a:t>
            </a:r>
            <a:endPara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Для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этого нужно по порядку «собрать» буквы: от самой большой до самой маленькой.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ea typeface="Times New Roman" pitchFamily="18" charset="0"/>
              </a:rPr>
              <a:t>О</a:t>
            </a:r>
            <a:r>
              <a:rPr kumimoji="0" lang="ru-RU" sz="44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ea typeface="Times New Roman" pitchFamily="18" charset="0"/>
              </a:rPr>
              <a:t>Р</a:t>
            </a:r>
            <a:r>
              <a:rPr kumimoji="0" lang="ru-RU" sz="88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ea typeface="Times New Roman" pitchFamily="18" charset="0"/>
              </a:rPr>
              <a:t>П</a:t>
            </a:r>
            <a:r>
              <a:rPr kumimoji="0" lang="ru-RU" sz="44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ea typeface="Times New Roman" pitchFamily="18" charset="0"/>
              </a:rPr>
              <a:t>ЖУ</a:t>
            </a: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ea typeface="Times New Roman" pitchFamily="18" charset="0"/>
              </a:rPr>
              <a:t>С</a:t>
            </a:r>
            <a:r>
              <a:rPr kumimoji="0" lang="ru-RU" sz="44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ea typeface="Times New Roman" pitchFamily="18" charset="0"/>
              </a:rPr>
              <a:t>И</a:t>
            </a:r>
            <a:r>
              <a:rPr kumimoji="0" lang="ru-RU" sz="60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ea typeface="Times New Roman" pitchFamily="18" charset="0"/>
              </a:rPr>
              <a:t>Д</a:t>
            </a: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ea typeface="Times New Roman" pitchFamily="18" charset="0"/>
              </a:rPr>
              <a:t>Ь </a:t>
            </a:r>
            <a:r>
              <a:rPr kumimoji="0" lang="ru-RU" sz="20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2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ea typeface="Times New Roman" pitchFamily="18" charset="0"/>
              </a:rPr>
              <a:t>ОС </a:t>
            </a:r>
            <a:r>
              <a:rPr kumimoji="0" lang="ru-RU" sz="20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8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ea typeface="Times New Roman" pitchFamily="18" charset="0"/>
              </a:rPr>
              <a:t>Р</a:t>
            </a:r>
            <a:r>
              <a:rPr kumimoji="0" lang="ru-RU" sz="24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ea typeface="Times New Roman" pitchFamily="18" charset="0"/>
              </a:rPr>
              <a:t>ОТ</a:t>
            </a:r>
            <a:r>
              <a:rPr kumimoji="0" lang="ru-RU" sz="32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ea typeface="Times New Roman" pitchFamily="18" charset="0"/>
              </a:rPr>
              <a:t>ПО</a:t>
            </a:r>
            <a:r>
              <a:rPr kumimoji="0" lang="ru-RU" sz="20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ea typeface="Times New Roman" pitchFamily="18" charset="0"/>
              </a:rPr>
              <a:t>М</a:t>
            </a:r>
            <a:r>
              <a:rPr kumimoji="0" lang="ru-RU" sz="32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ea typeface="Times New Roman" pitchFamily="18" charset="0"/>
              </a:rPr>
              <a:t>С</a:t>
            </a:r>
            <a:endParaRPr kumimoji="0" lang="ru-RU" sz="2400" b="1" i="0" u="none" strike="noStrike" spc="300" normalizeH="0" baseline="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2285984" y="428604"/>
            <a:ext cx="6643734" cy="343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Задание 1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На каждую букву слова ЗДОРОВЬЕ найдит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слова, которые имеют отношение к здоровью, здоровому образу жизни.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</a:endParaRP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                           З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– зарядка, закаливание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                           Д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– диета, дистанция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                           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– отдых,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                           Р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– режим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                           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– организм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                           В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– вода, витамины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                           Ь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–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                           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– еда, езда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357554" y="357166"/>
            <a:ext cx="53578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524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Дорогие ребята, вы, наверное, знаете, что реклама – это двигатель торговли и доверять ей следует  не всегда.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 вот прислушиваться к мудрому совету знающего человека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очень даже полезно. Тысячелетиями мудрость народа копилась в пословицах и поговорках. И этот раунд посвящен им.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3"/>
          <a:srcRect l="22146" t="40600" r="59055" b="36171"/>
          <a:stretch>
            <a:fillRect/>
          </a:stretch>
        </p:blipFill>
        <p:spPr bwMode="auto">
          <a:xfrm>
            <a:off x="692353" y="513307"/>
            <a:ext cx="2082449" cy="205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hardEdge"/>
          </a:sp3d>
        </p:spPr>
      </p:pic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643042" y="2500306"/>
            <a:ext cx="6643734" cy="3924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Береги платье </a:t>
            </a:r>
            <a:r>
              <a:rPr lang="ru-RU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снову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, а здоровье ……. </a:t>
            </a:r>
            <a:r>
              <a:rPr lang="ru-RU" sz="1600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(смолоду)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Болен – лечись, а здоров – …….. </a:t>
            </a:r>
            <a:r>
              <a:rPr lang="ru-RU" sz="1600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(берегись)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Здоровье сгубишь – новое …… </a:t>
            </a:r>
            <a:r>
              <a:rPr lang="ru-RU" sz="1600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(не купишь)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Лук семь недугов ……. </a:t>
            </a:r>
            <a:r>
              <a:rPr lang="ru-RU" sz="1600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(лечит)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Смолоду закалиться – на весь век …….. </a:t>
            </a:r>
            <a:r>
              <a:rPr lang="ru-RU" sz="1600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(пригодится)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Было бы здоровье, а счастье …….. </a:t>
            </a:r>
            <a:r>
              <a:rPr lang="ru-RU" sz="1600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(найдется)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Двигайся больше – проживешь……</a:t>
            </a:r>
            <a:r>
              <a:rPr lang="ru-RU" sz="1600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(дольше)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после обеда полежи, после ужина …….. </a:t>
            </a:r>
            <a:r>
              <a:rPr lang="ru-RU" sz="1600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(походи)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Забота о здоровье – лучшее…….</a:t>
            </a:r>
            <a:r>
              <a:rPr lang="ru-RU" sz="1600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(лекарство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Бросил дымить – стало …… </a:t>
            </a:r>
            <a:r>
              <a:rPr lang="ru-RU" sz="1600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(легче жить)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Если хочешь долго жить – брось ……. </a:t>
            </a:r>
            <a:r>
              <a:rPr lang="ru-RU" sz="1600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(курить)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Лучше знаться с </a:t>
            </a:r>
            <a:r>
              <a:rPr lang="ru-RU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дураком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, чем с ……. </a:t>
            </a:r>
            <a:r>
              <a:rPr lang="ru-RU" sz="1600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(табаком)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Кто чарку допивает, тот век …… </a:t>
            </a:r>
            <a:r>
              <a:rPr lang="ru-RU" sz="1600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(не доживает)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За чужое здоровье выпиваешь – свое …… </a:t>
            </a:r>
            <a:r>
              <a:rPr lang="ru-RU" sz="1600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(пропиваешь)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 Деньги – мед, одежда – тлен, а здоровье всего ……  </a:t>
            </a:r>
            <a:r>
              <a:rPr lang="ru-RU" sz="1600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(дороже)</a:t>
            </a: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3071802" y="2071678"/>
            <a:ext cx="314327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Продолжите пословицу: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324341" y="1142984"/>
            <a:ext cx="881965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48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«Вспомним и не повторим»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28860" y="2071678"/>
            <a:ext cx="4670638" cy="338554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6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Интеллектуально – познавательная игра </a:t>
            </a:r>
          </a:p>
        </p:txBody>
      </p:sp>
      <p:pic>
        <p:nvPicPr>
          <p:cNvPr id="15" name="Picture 4" descr="D:\Documents and Settings\User\Рабочий стол\Безымянный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5390" b="51660"/>
          <a:stretch>
            <a:fillRect/>
          </a:stretch>
        </p:blipFill>
        <p:spPr bwMode="auto">
          <a:xfrm>
            <a:off x="6858016" y="3929066"/>
            <a:ext cx="1714512" cy="2694233"/>
          </a:xfrm>
          <a:prstGeom prst="rect">
            <a:avLst/>
          </a:prstGeom>
          <a:noFill/>
        </p:spPr>
      </p:pic>
      <p:pic>
        <p:nvPicPr>
          <p:cNvPr id="44035" name="i-main-pic" descr="Картинка 2 из 11944">
            <a:hlinkClick r:id="rId4"/>
          </p:cNvPr>
          <p:cNvPicPr>
            <a:picLocks noChangeAspect="1" noChangeArrowheads="1"/>
          </p:cNvPicPr>
          <p:nvPr/>
        </p:nvPicPr>
        <p:blipFill>
          <a:blip r:embed="rId5" r:link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929066"/>
            <a:ext cx="3125413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575" t="19193" r="25000" b="7382"/>
          <a:stretch>
            <a:fillRect/>
          </a:stretch>
        </p:blipFill>
        <p:spPr bwMode="auto">
          <a:xfrm>
            <a:off x="1939990" y="285728"/>
            <a:ext cx="5418092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/>
          <p:cNvPicPr/>
          <p:nvPr/>
        </p:nvPicPr>
        <p:blipFill>
          <a:blip r:embed="rId3"/>
          <a:srcRect l="26937" t="23848" r="31855" b="27054"/>
          <a:stretch>
            <a:fillRect/>
          </a:stretch>
        </p:blipFill>
        <p:spPr bwMode="auto">
          <a:xfrm>
            <a:off x="6929454" y="3857628"/>
            <a:ext cx="1928794" cy="2071702"/>
          </a:xfrm>
          <a:prstGeom prst="round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slope"/>
            <a:extrusionClr>
              <a:srgbClr val="000000"/>
            </a:extrusionClr>
          </a:sp3d>
        </p:spPr>
      </p:pic>
      <p:pic>
        <p:nvPicPr>
          <p:cNvPr id="4" name="Рисунок 3"/>
          <p:cNvPicPr/>
          <p:nvPr/>
        </p:nvPicPr>
        <p:blipFill>
          <a:blip r:embed="rId4" cstate="print"/>
          <a:srcRect l="19722" t="27655" r="23036" b="5411"/>
          <a:stretch>
            <a:fillRect/>
          </a:stretch>
        </p:blipFill>
        <p:spPr bwMode="auto">
          <a:xfrm>
            <a:off x="428596" y="642918"/>
            <a:ext cx="2000264" cy="2000264"/>
          </a:xfrm>
          <a:prstGeom prst="roundRect">
            <a:avLst/>
          </a:prstGeom>
          <a:ln w="190500" cap="sq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slop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/>
          <a:srcRect l="50977" t="19043" r="5664" b="6250"/>
          <a:stretch>
            <a:fillRect/>
          </a:stretch>
        </p:blipFill>
        <p:spPr bwMode="auto">
          <a:xfrm>
            <a:off x="428596" y="500042"/>
            <a:ext cx="2143140" cy="2954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2714612" y="785794"/>
            <a:ext cx="6215106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entury Gothic" pitchFamily="34" charset="0"/>
              </a:rPr>
              <a:t>          Жизнь </a:t>
            </a:r>
            <a:r>
              <a:rPr lang="ru-RU" sz="2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entury Gothic" pitchFamily="34" charset="0"/>
              </a:rPr>
              <a:t>– это то, что </a:t>
            </a:r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entury Gothic" pitchFamily="34" charset="0"/>
              </a:rPr>
              <a:t>люди  больше </a:t>
            </a:r>
            <a:r>
              <a:rPr lang="ru-RU" sz="2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entury Gothic" pitchFamily="34" charset="0"/>
              </a:rPr>
              <a:t>всего </a:t>
            </a:r>
            <a:r>
              <a:rPr lang="ru-RU" sz="2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entury Gothic" pitchFamily="34" charset="0"/>
              </a:rPr>
              <a:t> стремятся </a:t>
            </a:r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entury Gothic" pitchFamily="34" charset="0"/>
              </a:rPr>
              <a:t>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entury Gothic" pitchFamily="34" charset="0"/>
              </a:rPr>
              <a:t>сохранить  </a:t>
            </a:r>
            <a:r>
              <a:rPr lang="ru-RU" sz="2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entury Gothic" pitchFamily="34" charset="0"/>
              </a:rPr>
              <a:t>и </a:t>
            </a:r>
            <a:r>
              <a:rPr lang="ru-RU" sz="2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entury Gothic" pitchFamily="34" charset="0"/>
              </a:rPr>
              <a:t>меньше всего берегут.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entury Gothic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entury Gothic" pitchFamily="34" charset="0"/>
              </a:rPr>
              <a:t>Ж. Лабрюйер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571876"/>
            <a:ext cx="8715404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sz="1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 Сформировать у школьников представления об ответственности </a:t>
            </a:r>
            <a:r>
              <a:rPr lang="ru-RU" sz="16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за </a:t>
            </a:r>
            <a:r>
              <a:rPr lang="ru-RU" sz="1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собственное здоровье </a:t>
            </a:r>
            <a:r>
              <a:rPr lang="ru-RU" sz="16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и </a:t>
            </a:r>
            <a:r>
              <a:rPr lang="ru-RU" sz="1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здоровье окружающих;</a:t>
            </a:r>
          </a:p>
          <a:p>
            <a:pPr lvl="0"/>
            <a:endParaRPr lang="ru-RU" sz="900" b="1" i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urier New" pitchFamily="49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ru-RU" sz="1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 Сформировать основания для критического </a:t>
            </a:r>
            <a:r>
              <a:rPr lang="ru-RU" sz="16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мышления </a:t>
            </a:r>
            <a:r>
              <a:rPr lang="ru-RU" sz="1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по </a:t>
            </a:r>
            <a:r>
              <a:rPr lang="ru-RU" sz="16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отношению </a:t>
            </a:r>
            <a:r>
              <a:rPr lang="ru-RU" sz="1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к знаниям, навыкам </a:t>
            </a:r>
            <a:r>
              <a:rPr lang="ru-RU" sz="16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и практическим действиям, направленным на сохранение здоровья</a:t>
            </a:r>
            <a:r>
              <a:rPr lang="ru-RU" sz="1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;</a:t>
            </a:r>
          </a:p>
          <a:p>
            <a:pPr lvl="0"/>
            <a:endParaRPr lang="ru-RU" sz="900" b="1" i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urier New" pitchFamily="49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ru-RU" sz="1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 Обеспечить </a:t>
            </a:r>
            <a:r>
              <a:rPr lang="ru-RU" sz="16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обучающихся необходимой информацией для формирования собственных </a:t>
            </a:r>
            <a:r>
              <a:rPr lang="ru-RU" sz="1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стратегий </a:t>
            </a:r>
            <a:r>
              <a:rPr lang="ru-RU" sz="16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и технологий, позволяющих сохранять и укреплять здоровье</a:t>
            </a:r>
            <a:r>
              <a:rPr lang="ru-RU" sz="1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;</a:t>
            </a:r>
          </a:p>
          <a:p>
            <a:pPr lvl="0"/>
            <a:endParaRPr lang="ru-RU" sz="900" b="1" i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urier New" pitchFamily="49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ru-RU" sz="1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 Расширить </a:t>
            </a:r>
            <a:r>
              <a:rPr lang="ru-RU" sz="16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и разнообразить взаимодействие библиотеки,  школы, родителей и общества в контексте  укрепления   здоровья.</a:t>
            </a:r>
            <a:endParaRPr lang="ru-RU" sz="1600" b="1" i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urier New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6050" y="3214686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urier New" pitchFamily="49" charset="0"/>
              </a:rPr>
              <a:t>Цели и задачи программы: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3"/>
          <a:srcRect l="31427" t="37475" r="32175" b="14629"/>
          <a:stretch>
            <a:fillRect/>
          </a:stretch>
        </p:blipFill>
        <p:spPr bwMode="auto">
          <a:xfrm>
            <a:off x="571472" y="428604"/>
            <a:ext cx="2090737" cy="2071702"/>
          </a:xfrm>
          <a:prstGeom prst="round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slope"/>
            <a:extrusionClr>
              <a:srgbClr val="000000"/>
            </a:extrusionClr>
          </a:sp3d>
        </p:spPr>
      </p:pic>
      <p:pic>
        <p:nvPicPr>
          <p:cNvPr id="7" name="Рисунок 6"/>
          <p:cNvPicPr/>
          <p:nvPr/>
        </p:nvPicPr>
        <p:blipFill>
          <a:blip r:embed="rId4"/>
          <a:srcRect l="23250" t="34268" r="41796" b="23447"/>
          <a:stretch>
            <a:fillRect/>
          </a:stretch>
        </p:blipFill>
        <p:spPr bwMode="auto">
          <a:xfrm>
            <a:off x="6567516" y="428604"/>
            <a:ext cx="2076450" cy="2009775"/>
          </a:xfrm>
          <a:prstGeom prst="roundRect">
            <a:avLst/>
          </a:prstGeom>
          <a:ln w="190500" cap="sq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slope"/>
            <a:extrusionClr>
              <a:srgbClr val="000000"/>
            </a:extrusionClr>
          </a:sp3d>
        </p:spPr>
      </p:pic>
      <p:pic>
        <p:nvPicPr>
          <p:cNvPr id="8" name="Рисунок 7"/>
          <p:cNvPicPr/>
          <p:nvPr/>
        </p:nvPicPr>
        <p:blipFill>
          <a:blip r:embed="rId5"/>
          <a:srcRect l="32389" t="23848" r="34099" b="34068"/>
          <a:stretch>
            <a:fillRect/>
          </a:stretch>
        </p:blipFill>
        <p:spPr bwMode="auto">
          <a:xfrm>
            <a:off x="3500430" y="3357562"/>
            <a:ext cx="2062163" cy="2071702"/>
          </a:xfrm>
          <a:prstGeom prst="roundRect">
            <a:avLst/>
          </a:prstGeom>
          <a:ln w="190500" cap="sq">
            <a:solidFill>
              <a:schemeClr val="bg1">
                <a:lumMod val="6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slope"/>
            <a:extrusionClr>
              <a:srgbClr val="000000"/>
            </a:extrusionClr>
          </a:sp3d>
        </p:spPr>
      </p:pic>
      <p:pic>
        <p:nvPicPr>
          <p:cNvPr id="9" name="Рисунок 8"/>
          <p:cNvPicPr/>
          <p:nvPr/>
        </p:nvPicPr>
        <p:blipFill>
          <a:blip r:embed="rId6"/>
          <a:srcRect l="44254" t="21844" r="9086" b="20842"/>
          <a:stretch>
            <a:fillRect/>
          </a:stretch>
        </p:blipFill>
        <p:spPr bwMode="auto">
          <a:xfrm>
            <a:off x="642910" y="3500438"/>
            <a:ext cx="2000263" cy="2071702"/>
          </a:xfrm>
          <a:prstGeom prst="roundRect">
            <a:avLst/>
          </a:prstGeom>
          <a:ln w="190500" cap="sq">
            <a:solidFill>
              <a:schemeClr val="bg1">
                <a:lumMod val="6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slope"/>
            <a:extrusionClr>
              <a:srgbClr val="000000"/>
            </a:extrusionClr>
          </a:sp3d>
        </p:spPr>
      </p:pic>
      <p:pic>
        <p:nvPicPr>
          <p:cNvPr id="10" name="Рисунок 9"/>
          <p:cNvPicPr/>
          <p:nvPr/>
        </p:nvPicPr>
        <p:blipFill>
          <a:blip r:embed="rId7" cstate="print"/>
          <a:srcRect l="3688" t="16232" r="30571" b="6814"/>
          <a:stretch>
            <a:fillRect/>
          </a:stretch>
        </p:blipFill>
        <p:spPr bwMode="auto">
          <a:xfrm>
            <a:off x="3571868" y="500042"/>
            <a:ext cx="1952306" cy="2000264"/>
          </a:xfrm>
          <a:prstGeom prst="roundRect">
            <a:avLst/>
          </a:prstGeom>
          <a:ln w="190500" cap="sq">
            <a:solidFill>
              <a:schemeClr val="bg1">
                <a:lumMod val="6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slope"/>
            <a:extrusionClr>
              <a:srgbClr val="000000"/>
            </a:extrusionClr>
          </a:sp3d>
        </p:spPr>
      </p:pic>
      <p:pic>
        <p:nvPicPr>
          <p:cNvPr id="11" name="Рисунок 10"/>
          <p:cNvPicPr/>
          <p:nvPr/>
        </p:nvPicPr>
        <p:blipFill>
          <a:blip r:embed="rId8"/>
          <a:srcRect l="32549" t="25852" r="30091" b="26052"/>
          <a:stretch>
            <a:fillRect/>
          </a:stretch>
        </p:blipFill>
        <p:spPr bwMode="auto">
          <a:xfrm>
            <a:off x="6572264" y="3571876"/>
            <a:ext cx="2071702" cy="2071686"/>
          </a:xfrm>
          <a:prstGeom prst="roundRect">
            <a:avLst/>
          </a:prstGeom>
          <a:ln w="190500" cap="sq">
            <a:solidFill>
              <a:schemeClr val="bg1">
                <a:lumMod val="6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slope"/>
            <a:extrusionClr>
              <a:srgbClr val="000000"/>
            </a:extrusionClr>
          </a:sp3d>
        </p:spPr>
      </p:pic>
      <p:sp>
        <p:nvSpPr>
          <p:cNvPr id="12" name="Прямоугольник 11"/>
          <p:cNvSpPr/>
          <p:nvPr/>
        </p:nvSpPr>
        <p:spPr>
          <a:xfrm>
            <a:off x="3286116" y="2500306"/>
            <a:ext cx="2428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Звезда</a:t>
            </a:r>
            <a:r>
              <a:rPr lang="ru-RU" sz="1600" dirty="0"/>
              <a:t> </a:t>
            </a:r>
            <a:endParaRPr lang="ru-RU" sz="1600" dirty="0" smtClean="0"/>
          </a:p>
          <a:p>
            <a:pPr algn="ctr"/>
            <a:r>
              <a:rPr lang="ru-RU" sz="1600" dirty="0" smtClean="0"/>
              <a:t> </a:t>
            </a:r>
            <a:r>
              <a:rPr lang="ru-RU" sz="1500" dirty="0"/>
              <a:t>вопрос повышенной сложности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143652" y="2428868"/>
            <a:ext cx="3000380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Круг</a:t>
            </a:r>
            <a:r>
              <a:rPr lang="ru-RU" sz="1600" dirty="0"/>
              <a:t> </a:t>
            </a:r>
          </a:p>
          <a:p>
            <a:pPr algn="ctr"/>
            <a:r>
              <a:rPr lang="ru-RU" sz="1500" dirty="0"/>
              <a:t>вопрос, ответив на который </a:t>
            </a:r>
          </a:p>
          <a:p>
            <a:pPr algn="ctr"/>
            <a:r>
              <a:rPr lang="ru-RU" sz="1500" dirty="0"/>
              <a:t>команда получает </a:t>
            </a:r>
          </a:p>
          <a:p>
            <a:pPr algn="ctr"/>
            <a:r>
              <a:rPr lang="ru-RU" sz="1500" dirty="0"/>
              <a:t>3 жетона – </a:t>
            </a:r>
            <a:r>
              <a:rPr lang="ru-RU" sz="1500" dirty="0" err="1"/>
              <a:t>ЗОЖика</a:t>
            </a:r>
            <a:r>
              <a:rPr lang="ru-RU" sz="1500" dirty="0"/>
              <a:t>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1438" y="2571744"/>
            <a:ext cx="321467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Крест</a:t>
            </a:r>
            <a:r>
              <a:rPr lang="ru-RU" dirty="0"/>
              <a:t> </a:t>
            </a:r>
            <a:endParaRPr lang="ru-RU" dirty="0" smtClean="0"/>
          </a:p>
          <a:p>
            <a:pPr algn="ctr"/>
            <a:r>
              <a:rPr lang="ru-RU" dirty="0" smtClean="0"/>
              <a:t> </a:t>
            </a:r>
            <a:r>
              <a:rPr lang="ru-RU" sz="1500" dirty="0"/>
              <a:t>вопрос-блиц. </a:t>
            </a:r>
            <a:endParaRPr lang="ru-RU" sz="1500" dirty="0" smtClean="0"/>
          </a:p>
          <a:p>
            <a:pPr algn="ctr"/>
            <a:r>
              <a:rPr lang="ru-RU" sz="1500" dirty="0" smtClean="0"/>
              <a:t>Отвечают </a:t>
            </a:r>
            <a:r>
              <a:rPr lang="ru-RU" sz="1500" dirty="0"/>
              <a:t>на него </a:t>
            </a:r>
            <a:r>
              <a:rPr lang="ru-RU" sz="1500" dirty="0" smtClean="0"/>
              <a:t>все команды</a:t>
            </a:r>
            <a:r>
              <a:rPr lang="ru-RU" sz="1500" dirty="0"/>
              <a:t>. </a:t>
            </a: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910075" y="5429264"/>
            <a:ext cx="3376437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Черная дыра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dirty="0"/>
              <a:t>команда пропускает ход.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dirty="0"/>
              <a:t>От «черной дыры» можно откупиться,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dirty="0"/>
              <a:t>пожертвовав звезду или 5 </a:t>
            </a:r>
            <a:r>
              <a:rPr lang="ru-RU" sz="1500" dirty="0" err="1"/>
              <a:t>ЗОЖиков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664106" y="5678590"/>
            <a:ext cx="1979068" cy="109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Молния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500" dirty="0"/>
              <a:t>команда теряет все 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500" dirty="0" err="1"/>
              <a:t>жетоны-ЗОЖики</a:t>
            </a:r>
            <a:r>
              <a:rPr lang="ru-RU" sz="1500" dirty="0"/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857884" y="5643578"/>
            <a:ext cx="33575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Стрелка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dirty="0"/>
              <a:t>открывает рядом стоящий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dirty="0"/>
              <a:t>квадрат по направлению стрелки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4" descr="D:\Documents and Settings\User\Рабочий стол\Безымянный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5390" b="51660"/>
          <a:stretch>
            <a:fillRect/>
          </a:stretch>
        </p:blipFill>
        <p:spPr bwMode="auto">
          <a:xfrm flipH="1">
            <a:off x="571472" y="3143248"/>
            <a:ext cx="2500330" cy="3480051"/>
          </a:xfrm>
          <a:prstGeom prst="rect">
            <a:avLst/>
          </a:prstGeom>
          <a:noFill/>
        </p:spPr>
      </p:pic>
      <p:pic>
        <p:nvPicPr>
          <p:cNvPr id="7" name="Picture 2" descr="I:\ЗОЖ МАТЕРИАЛЫ\1318132362_1n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68" r="33594" b="9602"/>
          <a:stretch>
            <a:fillRect/>
          </a:stretch>
        </p:blipFill>
        <p:spPr bwMode="auto">
          <a:xfrm>
            <a:off x="1771105" y="2571744"/>
            <a:ext cx="1732287" cy="1714512"/>
          </a:xfrm>
          <a:prstGeom prst="rect">
            <a:avLst/>
          </a:prstGeom>
          <a:noFill/>
        </p:spPr>
      </p:pic>
      <p:pic>
        <p:nvPicPr>
          <p:cNvPr id="8" name="Picture 4" descr="D:\Documents and Settings\User\Рабочий стол\Безымянный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5390" b="51660"/>
          <a:stretch>
            <a:fillRect/>
          </a:stretch>
        </p:blipFill>
        <p:spPr bwMode="auto">
          <a:xfrm>
            <a:off x="6858016" y="3929066"/>
            <a:ext cx="1714512" cy="269423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643174" y="857232"/>
            <a:ext cx="3810146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ЗОЖ-дартс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14480" y="1785926"/>
            <a:ext cx="5715040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интеллектуальная 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 о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вредных привычках 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старших школьников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719" t="18311" r="30273" b="12841"/>
          <a:stretch>
            <a:fillRect/>
          </a:stretch>
        </p:blipFill>
        <p:spPr bwMode="auto">
          <a:xfrm>
            <a:off x="1285852" y="357166"/>
            <a:ext cx="6572296" cy="624036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843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106" name="Oval 2"/>
          <p:cNvSpPr>
            <a:spLocks noChangeArrowheads="1"/>
          </p:cNvSpPr>
          <p:nvPr/>
        </p:nvSpPr>
        <p:spPr bwMode="auto">
          <a:xfrm>
            <a:off x="3286116" y="1142984"/>
            <a:ext cx="5357850" cy="5286412"/>
          </a:xfrm>
          <a:prstGeom prst="ellipse">
            <a:avLst/>
          </a:prstGeom>
          <a:gradFill rotWithShape="0">
            <a:gsLst>
              <a:gs pos="0">
                <a:srgbClr val="92CDDC"/>
              </a:gs>
              <a:gs pos="50000">
                <a:srgbClr val="4BACC6"/>
              </a:gs>
              <a:gs pos="100000">
                <a:srgbClr val="92CDDC"/>
              </a:gs>
            </a:gsLst>
            <a:lin ang="5400000" scaled="1"/>
          </a:gradFill>
          <a:ln w="12700">
            <a:solidFill>
              <a:srgbClr val="4BACC6"/>
            </a:solidFill>
            <a:round/>
            <a:headEnd/>
            <a:tailEnd/>
          </a:ln>
          <a:effectLst>
            <a:outerShdw dist="28398" dir="3806097" algn="ctr" rotWithShape="0">
              <a:srgbClr val="205867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143388" y="1785926"/>
            <a:ext cx="41433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далекие времена, считалось ,что табак целебен, его считали стимулирующим и успокаивающим средством</a:t>
            </a:r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помощью курения пытались лечить зубную и головную боль, некоторые кожные заболевания. В одном известном литературном произведение зарубежного писателя описывается, как главный герой пытался лечиться от лихорадки с помощью табака. « … и вдруг я вспомнил, что жители Бразилии от всех почти болезней лечатся табаком; между тем в одном из моих сундуков лежало несколько пачек : одна большая пачка готового табаку, а остальные листового. &lt;…&gt; Я не знал, как применяется табак против болезней, не знал даже, помогает ли он от лихорадки; поэтому я произвел несколько опытов в надежде, что так или иначе действие его должно проявиться. &lt;...&gt; Мое лечение табаком, вероятно, никогда еще до сих пор не применялось против лихорадки; испытав на себе, я не решусь никому рекомендовать его. Правда оно остановило лихорадку, но вместе </a:t>
            </a:r>
            <a:r>
              <a:rPr lang="ru-RU" sz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стем</a:t>
            </a:r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страшно ослабило меня, и в течение некоторого времени я страдал судорогами во всем теле и нервною дрожью» Назовите имя литературного героя, автора и название книги? 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690" t="60531" r="36003" b="15380"/>
          <a:stretch>
            <a:fillRect/>
          </a:stretch>
        </p:blipFill>
        <p:spPr bwMode="auto">
          <a:xfrm>
            <a:off x="857224" y="571480"/>
            <a:ext cx="3071834" cy="3233509"/>
          </a:xfrm>
          <a:prstGeom prst="ellips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47107" name="WordArt 3"/>
          <p:cNvSpPr>
            <a:spLocks noChangeArrowheads="1" noChangeShapeType="1" noTextEdit="1"/>
          </p:cNvSpPr>
          <p:nvPr/>
        </p:nvSpPr>
        <p:spPr bwMode="auto">
          <a:xfrm>
            <a:off x="357158" y="4572008"/>
            <a:ext cx="3279775" cy="1131887"/>
          </a:xfrm>
          <a:prstGeom prst="rect">
            <a:avLst/>
          </a:prstGeom>
        </p:spPr>
        <p:txBody>
          <a:bodyPr wrap="none" fromWordArt="1">
            <a:prstTxWarp prst="textArchDown">
              <a:avLst>
                <a:gd name="adj" fmla="val 649004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ЛИТЕРАТУРНЫЙ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сектор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4214810" y="500042"/>
            <a:ext cx="428628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ОТВЕТ: 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Робинзон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Крузо из книги Д.Дефо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106" name="Oval 2"/>
          <p:cNvSpPr>
            <a:spLocks noChangeArrowheads="1"/>
          </p:cNvSpPr>
          <p:nvPr/>
        </p:nvSpPr>
        <p:spPr bwMode="auto">
          <a:xfrm>
            <a:off x="3214678" y="1000108"/>
            <a:ext cx="5357850" cy="5286412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Oval 2"/>
          <p:cNvSpPr>
            <a:spLocks noChangeArrowheads="1"/>
          </p:cNvSpPr>
          <p:nvPr/>
        </p:nvSpPr>
        <p:spPr bwMode="auto">
          <a:xfrm>
            <a:off x="1142976" y="714356"/>
            <a:ext cx="2857520" cy="27146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8130" name="WordArt 2"/>
          <p:cNvSpPr>
            <a:spLocks noChangeArrowheads="1" noChangeShapeType="1" noTextEdit="1"/>
          </p:cNvSpPr>
          <p:nvPr/>
        </p:nvSpPr>
        <p:spPr bwMode="auto">
          <a:xfrm>
            <a:off x="2214546" y="1071546"/>
            <a:ext cx="552450" cy="201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D0D0D"/>
                  </a:solidFill>
                  <a:round/>
                  <a:headEnd/>
                  <a:tailEnd/>
                </a:ln>
                <a:solidFill>
                  <a:srgbClr val="17365D"/>
                </a:solidFill>
                <a:effectLst/>
                <a:latin typeface="Arial Black"/>
              </a:rPr>
              <a:t>1</a:t>
            </a:r>
            <a:endParaRPr lang="ru-RU" sz="3600" kern="10" spc="0" dirty="0">
              <a:ln w="9525">
                <a:solidFill>
                  <a:srgbClr val="0D0D0D"/>
                </a:solidFill>
                <a:round/>
                <a:headEnd/>
                <a:tailEnd/>
              </a:ln>
              <a:solidFill>
                <a:srgbClr val="17365D"/>
              </a:solidFill>
              <a:effectLst/>
              <a:latin typeface="Arial Black"/>
            </a:endParaRPr>
          </a:p>
        </p:txBody>
      </p:sp>
      <p:sp>
        <p:nvSpPr>
          <p:cNvPr id="48131" name="WordArt 3"/>
          <p:cNvSpPr>
            <a:spLocks noChangeArrowheads="1" noChangeShapeType="1" noTextEdit="1"/>
          </p:cNvSpPr>
          <p:nvPr/>
        </p:nvSpPr>
        <p:spPr bwMode="auto">
          <a:xfrm>
            <a:off x="285720" y="4572008"/>
            <a:ext cx="3279775" cy="1131888"/>
          </a:xfrm>
          <a:prstGeom prst="rect">
            <a:avLst/>
          </a:prstGeom>
        </p:spPr>
        <p:txBody>
          <a:bodyPr wrap="none" fromWordArt="1">
            <a:prstTxWarp prst="textArchDown">
              <a:avLst>
                <a:gd name="adj" fmla="val 649005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ИСТОРИЧЕСКИЙ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сектор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2714620"/>
            <a:ext cx="40719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Как расправлялись с курильщикам и в Англии во времена правления Елизаветы Первой?</a:t>
            </a: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4429124" y="357166"/>
            <a:ext cx="43334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ОТВЕТ: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Курильщиков приравнивали к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ворам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и водили по улицам с веревкой на шее.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106" name="Oval 2"/>
          <p:cNvSpPr>
            <a:spLocks noChangeArrowheads="1"/>
          </p:cNvSpPr>
          <p:nvPr/>
        </p:nvSpPr>
        <p:spPr bwMode="auto">
          <a:xfrm>
            <a:off x="3286116" y="1428736"/>
            <a:ext cx="5072098" cy="4929222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Oval 2"/>
          <p:cNvSpPr>
            <a:spLocks noChangeArrowheads="1"/>
          </p:cNvSpPr>
          <p:nvPr/>
        </p:nvSpPr>
        <p:spPr bwMode="auto">
          <a:xfrm>
            <a:off x="1142976" y="714356"/>
            <a:ext cx="2857520" cy="2714644"/>
          </a:xfrm>
          <a:prstGeom prst="ellipse">
            <a:avLst/>
          </a:prstGeom>
          <a:ln w="38100"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8130" name="WordArt 2"/>
          <p:cNvSpPr>
            <a:spLocks noChangeArrowheads="1" noChangeShapeType="1" noTextEdit="1"/>
          </p:cNvSpPr>
          <p:nvPr/>
        </p:nvSpPr>
        <p:spPr bwMode="auto">
          <a:xfrm>
            <a:off x="2214546" y="1071546"/>
            <a:ext cx="552450" cy="201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D0D0D"/>
                  </a:solidFill>
                  <a:round/>
                  <a:headEnd/>
                  <a:tailEnd/>
                </a:ln>
                <a:solidFill>
                  <a:srgbClr val="17365D"/>
                </a:solidFill>
                <a:effectLst/>
                <a:latin typeface="Arial Black"/>
              </a:rPr>
              <a:t>1</a:t>
            </a:r>
            <a:endParaRPr lang="ru-RU" sz="3600" kern="10" spc="0" dirty="0">
              <a:ln w="9525">
                <a:solidFill>
                  <a:srgbClr val="0D0D0D"/>
                </a:solidFill>
                <a:round/>
                <a:headEnd/>
                <a:tailEnd/>
              </a:ln>
              <a:solidFill>
                <a:srgbClr val="17365D"/>
              </a:solidFill>
              <a:effectLst/>
              <a:latin typeface="Arial Black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00562" y="3071810"/>
            <a:ext cx="4071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Приносит ли никотин хоть </a:t>
            </a:r>
            <a:endParaRPr lang="ru-RU" dirty="0" smtClean="0"/>
          </a:p>
          <a:p>
            <a:r>
              <a:rPr lang="ru-RU" dirty="0" smtClean="0"/>
              <a:t>какую-то </a:t>
            </a:r>
            <a:r>
              <a:rPr lang="ru-RU" dirty="0"/>
              <a:t>пользу?</a:t>
            </a: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5214942" y="428604"/>
            <a:ext cx="326275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ОТВЕТ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: Да,  его используют </a:t>
            </a:r>
            <a:endPara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как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инсектицид – вещество, </a:t>
            </a:r>
            <a:endPara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убивающее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вредных насекомых</a:t>
            </a:r>
          </a:p>
        </p:txBody>
      </p:sp>
      <p:sp>
        <p:nvSpPr>
          <p:cNvPr id="49154" name="WordArt 2"/>
          <p:cNvSpPr>
            <a:spLocks noChangeArrowheads="1" noChangeShapeType="1" noTextEdit="1"/>
          </p:cNvSpPr>
          <p:nvPr/>
        </p:nvSpPr>
        <p:spPr bwMode="auto">
          <a:xfrm>
            <a:off x="214282" y="4429132"/>
            <a:ext cx="3429024" cy="1266825"/>
          </a:xfrm>
          <a:prstGeom prst="rect">
            <a:avLst/>
          </a:prstGeom>
        </p:spPr>
        <p:txBody>
          <a:bodyPr wrap="none" fromWordArt="1">
            <a:prstTxWarp prst="textArchDown">
              <a:avLst>
                <a:gd name="adj" fmla="val 608938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ИНТЕЛЛЕКТУАЛЬНЫЙ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сектор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106" name="Oval 2"/>
          <p:cNvSpPr>
            <a:spLocks noChangeArrowheads="1"/>
          </p:cNvSpPr>
          <p:nvPr/>
        </p:nvSpPr>
        <p:spPr bwMode="auto">
          <a:xfrm>
            <a:off x="3214678" y="928670"/>
            <a:ext cx="5357850" cy="5286412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Oval 2"/>
          <p:cNvSpPr>
            <a:spLocks noChangeArrowheads="1"/>
          </p:cNvSpPr>
          <p:nvPr/>
        </p:nvSpPr>
        <p:spPr bwMode="auto">
          <a:xfrm>
            <a:off x="1142976" y="714356"/>
            <a:ext cx="2857520" cy="27146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8130" name="WordArt 2"/>
          <p:cNvSpPr>
            <a:spLocks noChangeArrowheads="1" noChangeShapeType="1" noTextEdit="1"/>
          </p:cNvSpPr>
          <p:nvPr/>
        </p:nvSpPr>
        <p:spPr bwMode="auto">
          <a:xfrm>
            <a:off x="2214546" y="1071546"/>
            <a:ext cx="552450" cy="201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D0D0D"/>
                  </a:solidFill>
                  <a:round/>
                  <a:headEnd/>
                  <a:tailEnd/>
                </a:ln>
                <a:solidFill>
                  <a:srgbClr val="17365D"/>
                </a:solidFill>
                <a:effectLst/>
                <a:latin typeface="Arial Black"/>
              </a:rPr>
              <a:t>1</a:t>
            </a:r>
            <a:endParaRPr lang="ru-RU" sz="3600" kern="10" spc="0" dirty="0">
              <a:ln w="9525">
                <a:solidFill>
                  <a:srgbClr val="0D0D0D"/>
                </a:solidFill>
                <a:round/>
                <a:headEnd/>
                <a:tailEnd/>
              </a:ln>
              <a:solidFill>
                <a:srgbClr val="17365D"/>
              </a:solidFill>
              <a:effectLst/>
              <a:latin typeface="Arial Black"/>
            </a:endParaRPr>
          </a:p>
        </p:txBody>
      </p:sp>
      <p:sp>
        <p:nvSpPr>
          <p:cNvPr id="48131" name="WordArt 3"/>
          <p:cNvSpPr>
            <a:spLocks noChangeArrowheads="1" noChangeShapeType="1" noTextEdit="1"/>
          </p:cNvSpPr>
          <p:nvPr/>
        </p:nvSpPr>
        <p:spPr bwMode="auto">
          <a:xfrm>
            <a:off x="285720" y="4572008"/>
            <a:ext cx="3279775" cy="1131888"/>
          </a:xfrm>
          <a:prstGeom prst="rect">
            <a:avLst/>
          </a:prstGeom>
        </p:spPr>
        <p:txBody>
          <a:bodyPr wrap="none" fromWordArt="1">
            <a:prstTxWarp prst="textArchDown">
              <a:avLst>
                <a:gd name="adj" fmla="val 649005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ПРАКТИЧЕСКИЙ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сектор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2071678"/>
            <a:ext cx="407196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Вред, вызванный никотином, затрагивает не только самих курильщиков. Ученые США установили, что налоги с табачной промышленности  составляют 8 миллиардов долларов, а потери из-за уменьшения трудоспособности, болезней и преждевременной смерти составляют….</a:t>
            </a:r>
          </a:p>
          <a:p>
            <a:r>
              <a:rPr lang="ru-RU" dirty="0" smtClean="0"/>
              <a:t>А - </a:t>
            </a:r>
            <a:r>
              <a:rPr lang="ru-RU" dirty="0"/>
              <a:t>7 миллиардов долларов</a:t>
            </a:r>
          </a:p>
          <a:p>
            <a:r>
              <a:rPr lang="ru-RU" dirty="0" smtClean="0"/>
              <a:t>Б - </a:t>
            </a:r>
            <a:r>
              <a:rPr lang="ru-RU" dirty="0"/>
              <a:t>10 миллиардов долларов</a:t>
            </a:r>
          </a:p>
          <a:p>
            <a:r>
              <a:rPr lang="ru-RU" dirty="0" smtClean="0"/>
              <a:t>С - </a:t>
            </a:r>
            <a:r>
              <a:rPr lang="ru-RU" dirty="0"/>
              <a:t>19 миллиардов долларов</a:t>
            </a: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5072066" y="428604"/>
            <a:ext cx="36359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ОТВЕТ: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С</a:t>
            </a:r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-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 миллиардов долларов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106" name="Oval 2"/>
          <p:cNvSpPr>
            <a:spLocks noChangeArrowheads="1"/>
          </p:cNvSpPr>
          <p:nvPr/>
        </p:nvSpPr>
        <p:spPr bwMode="auto">
          <a:xfrm>
            <a:off x="3286116" y="1857364"/>
            <a:ext cx="4643470" cy="450059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Oval 2"/>
          <p:cNvSpPr>
            <a:spLocks noChangeArrowheads="1"/>
          </p:cNvSpPr>
          <p:nvPr/>
        </p:nvSpPr>
        <p:spPr bwMode="auto">
          <a:xfrm>
            <a:off x="1142976" y="857232"/>
            <a:ext cx="2857520" cy="2928958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8130" name="WordArt 2"/>
          <p:cNvSpPr>
            <a:spLocks noChangeArrowheads="1" noChangeShapeType="1" noTextEdit="1"/>
          </p:cNvSpPr>
          <p:nvPr/>
        </p:nvSpPr>
        <p:spPr bwMode="auto">
          <a:xfrm>
            <a:off x="2214546" y="1214422"/>
            <a:ext cx="552450" cy="201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D0D0D"/>
                  </a:solidFill>
                  <a:round/>
                  <a:headEnd/>
                  <a:tailEnd/>
                </a:ln>
                <a:solidFill>
                  <a:srgbClr val="17365D"/>
                </a:solidFill>
                <a:effectLst/>
                <a:latin typeface="Arial Black"/>
              </a:rPr>
              <a:t>1</a:t>
            </a:r>
            <a:endParaRPr lang="ru-RU" sz="3600" kern="10" spc="0" dirty="0">
              <a:ln w="9525">
                <a:solidFill>
                  <a:srgbClr val="0D0D0D"/>
                </a:solidFill>
                <a:round/>
                <a:headEnd/>
                <a:tailEnd/>
              </a:ln>
              <a:solidFill>
                <a:srgbClr val="17365D"/>
              </a:solidFill>
              <a:effectLst/>
              <a:latin typeface="Arial Black"/>
            </a:endParaRPr>
          </a:p>
        </p:txBody>
      </p:sp>
      <p:sp>
        <p:nvSpPr>
          <p:cNvPr id="48131" name="WordArt 3"/>
          <p:cNvSpPr>
            <a:spLocks noChangeArrowheads="1" noChangeShapeType="1" noTextEdit="1"/>
          </p:cNvSpPr>
          <p:nvPr/>
        </p:nvSpPr>
        <p:spPr bwMode="auto">
          <a:xfrm>
            <a:off x="285720" y="4572008"/>
            <a:ext cx="3279775" cy="1131888"/>
          </a:xfrm>
          <a:prstGeom prst="rect">
            <a:avLst/>
          </a:prstGeom>
        </p:spPr>
        <p:txBody>
          <a:bodyPr wrap="none" fromWordArt="1">
            <a:prstTxWarp prst="textArchDown">
              <a:avLst>
                <a:gd name="adj" fmla="val 649005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ТЕОРЕТИЧЕСКИЙ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сектор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14744" y="3286124"/>
            <a:ext cx="40719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Говорят, одна капля никотина убивает лошадь. Какова смертельная доза никотина для человека?</a:t>
            </a: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4429125" y="357166"/>
            <a:ext cx="435771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ОТВЕТ: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капли или 50-100-мг. Именно такая доза поступает в кровь после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выкуривания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20-25 сигарет 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Курильщик не погибает лишь потому, что доза вводится постепенно, не в один прием.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86116" y="714356"/>
            <a:ext cx="1928826" cy="28623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Picture 12" descr="1600_006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28105" b="13541"/>
          <a:stretch>
            <a:fillRect/>
          </a:stretch>
        </p:blipFill>
        <p:spPr bwMode="auto">
          <a:xfrm>
            <a:off x="-214346" y="-142900"/>
            <a:ext cx="9568282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928630" y="3286124"/>
            <a:ext cx="821537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ПРАВДА</a:t>
            </a:r>
          </a:p>
          <a:p>
            <a:pPr algn="ctr"/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О</a:t>
            </a:r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8000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ТОКСИКОМАНИИ</a:t>
            </a:r>
            <a:endParaRPr lang="ru-RU" sz="8000" b="1" cap="all" spc="2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5" name="Picture 11" descr="3b05d27b-0d0d-4369-9739-7e0ae4c724ad_700x540_autocrop_q99"/>
          <p:cNvPicPr>
            <a:picLocks noChangeAspect="1" noChangeArrowheads="1"/>
          </p:cNvPicPr>
          <p:nvPr/>
        </p:nvPicPr>
        <p:blipFill>
          <a:blip r:embed="rId2">
            <a:lum contrast="-30000"/>
          </a:blip>
          <a:srcRect b="434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205038"/>
            <a:ext cx="8424862" cy="374491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6350" indent="-6350" algn="ctr" eaLnBrk="1" hangingPunct="1">
              <a:buFontTx/>
              <a:buNone/>
            </a:pPr>
            <a:r>
              <a:rPr lang="ru-RU" sz="4000" b="1" spc="50" dirty="0" smtClean="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Само название - 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токсикомания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smtClean="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говорит за себя. В переводе с латинского 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«токсин» </a:t>
            </a:r>
            <a:r>
              <a:rPr lang="ru-RU" sz="4000" b="1" spc="50" dirty="0" smtClean="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означает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яд</a:t>
            </a:r>
            <a:r>
              <a:rPr lang="ru-RU" sz="4000" b="1" spc="50" dirty="0" smtClean="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smtClean="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«мания» </a:t>
            </a:r>
            <a:r>
              <a:rPr lang="ru-RU" sz="4000" b="1" spc="50" dirty="0" smtClean="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влечение</a:t>
            </a:r>
            <a:r>
              <a:rPr lang="ru-RU" sz="4000" b="1" spc="50" dirty="0" smtClean="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тяга</a:t>
            </a:r>
            <a:r>
              <a:rPr lang="ru-RU" sz="4000" b="1" spc="50" dirty="0" smtClean="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6388" name="WordArt 4"/>
          <p:cNvSpPr>
            <a:spLocks noChangeArrowheads="1" noChangeShapeType="1" noTextEdit="1"/>
          </p:cNvSpPr>
          <p:nvPr/>
        </p:nvSpPr>
        <p:spPr bwMode="auto">
          <a:xfrm>
            <a:off x="285720" y="404813"/>
            <a:ext cx="8643997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FF99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Что означает токсикомания?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/>
          <a:srcRect l="19922" t="16846" r="5078" b="12841"/>
          <a:stretch>
            <a:fillRect/>
          </a:stretch>
        </p:blipFill>
        <p:spPr bwMode="auto">
          <a:xfrm>
            <a:off x="1142976" y="857232"/>
            <a:ext cx="7048549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тографии предоставлены: Talaria Enterprises">
            <a:hlinkClick r:id="rId2" tooltip="&quot;Фотографии предоставлены: Talaria Enterprises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1371689">
            <a:off x="136715" y="2123844"/>
            <a:ext cx="3887608" cy="489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6" name="Рисунок 5" descr="http://ru.drugfreeworld.org/sites/default/files/imagecache/gcui_inline_small/page19-image02-inhalants-short-history_ru.jpg">
            <a:hlinkClick r:id="rId4" tooltip="&quot;&quot;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 rot="374279">
            <a:off x="1651139" y="68179"/>
            <a:ext cx="3770019" cy="429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2500298" y="4143380"/>
            <a:ext cx="7072362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cap="all" spc="22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КРАТКАЯ ИСТОРИЯ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600" b="1" cap="all" spc="22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ИНГАЛЯНТОВ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85720" y="6215082"/>
            <a:ext cx="26432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Хамфри  Дэви </a:t>
            </a:r>
            <a:endParaRPr lang="ru-RU" sz="2800" b="1" dirty="0"/>
          </a:p>
        </p:txBody>
      </p:sp>
      <p:pic>
        <p:nvPicPr>
          <p:cNvPr id="44036" name="Picture 4" descr="C:\Documents and Settings\LUSIA\Мои документы\Мои рисунки\здоровье\обезумевшие от веселящего газа современная карикатура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42851"/>
            <a:ext cx="4429156" cy="5971895"/>
          </a:xfrm>
          <a:prstGeom prst="roundRect">
            <a:avLst/>
          </a:prstGeom>
          <a:noFill/>
          <a:effectLst>
            <a:softEdge rad="317500"/>
          </a:effectLst>
        </p:spPr>
      </p:pic>
      <p:pic>
        <p:nvPicPr>
          <p:cNvPr id="44037" name="Picture 5" descr="C:\Documents and Settings\LUSIA\Мои документы\Мои рисунки\здоровье\деви1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714356"/>
            <a:ext cx="4917746" cy="54721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 l="18164" t="15381" r="3906" b="10644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 l="18750" t="15381" r="3906" b="11377"/>
          <a:stretch>
            <a:fillRect/>
          </a:stretch>
        </p:blipFill>
        <p:spPr bwMode="auto">
          <a:xfrm>
            <a:off x="0" y="-1"/>
            <a:ext cx="9144000" cy="692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 b="14709"/>
          <a:stretch>
            <a:fillRect/>
          </a:stretch>
        </p:blipFill>
        <p:spPr bwMode="auto">
          <a:xfrm>
            <a:off x="-381000" y="381000"/>
            <a:ext cx="9144000" cy="6869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257030" name="WordArt 6"/>
          <p:cNvSpPr>
            <a:spLocks noChangeArrowheads="1" noChangeShapeType="1" noTextEdit="1"/>
          </p:cNvSpPr>
          <p:nvPr/>
        </p:nvSpPr>
        <p:spPr bwMode="auto">
          <a:xfrm>
            <a:off x="457200" y="1447800"/>
            <a:ext cx="8382000" cy="3962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Пивной фронт:</a:t>
            </a:r>
          </a:p>
          <a:p>
            <a:pPr algn="ctr"/>
            <a:endParaRPr lang="ru-RU" sz="3600" b="1" kern="1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  <a:p>
            <a:pPr algn="ctr"/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 за кем победа?</a:t>
            </a:r>
            <a:endParaRPr lang="ru-RU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l="32812" t="27100" r="14453" b="23828"/>
          <a:stretch>
            <a:fillRect/>
          </a:stretch>
        </p:blipFill>
        <p:spPr bwMode="auto">
          <a:xfrm>
            <a:off x="1000099" y="714356"/>
            <a:ext cx="7293073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/>
          <a:srcRect l="32812" t="27100" r="14453" b="23828"/>
          <a:stretch>
            <a:fillRect/>
          </a:stretch>
        </p:blipFill>
        <p:spPr bwMode="auto">
          <a:xfrm>
            <a:off x="928662" y="714355"/>
            <a:ext cx="7429552" cy="5530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/>
          <a:srcRect l="33398" t="27832" r="15039" b="23095"/>
          <a:stretch>
            <a:fillRect/>
          </a:stretch>
        </p:blipFill>
        <p:spPr bwMode="auto">
          <a:xfrm>
            <a:off x="928662" y="571480"/>
            <a:ext cx="7506321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3"/>
          <a:srcRect l="33399" t="27832" r="15624" b="23828"/>
          <a:stretch>
            <a:fillRect/>
          </a:stretch>
        </p:blipFill>
        <p:spPr bwMode="auto">
          <a:xfrm>
            <a:off x="3961530" y="2857496"/>
            <a:ext cx="489675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4"/>
          <a:srcRect l="33593" t="28027" r="14844" b="23633"/>
          <a:stretch>
            <a:fillRect/>
          </a:stretch>
        </p:blipFill>
        <p:spPr bwMode="auto">
          <a:xfrm>
            <a:off x="428596" y="500042"/>
            <a:ext cx="4071966" cy="305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y2005_108процесы мускул"/>
          <p:cNvPicPr>
            <a:picLocks noChangeAspect="1" noChangeArrowheads="1"/>
          </p:cNvPicPr>
          <p:nvPr/>
        </p:nvPicPr>
        <p:blipFill>
          <a:blip r:embed="rId5"/>
          <a:srcRect l="1124"/>
          <a:stretch>
            <a:fillRect/>
          </a:stretch>
        </p:blipFill>
        <p:spPr>
          <a:xfrm>
            <a:off x="4857752" y="357191"/>
            <a:ext cx="2933696" cy="3000371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</p:pic>
      <p:pic>
        <p:nvPicPr>
          <p:cNvPr id="9" name="Picture 1" descr="C:\Documents and Settings\артем\Рабочий стол\пивко\1287758530_gdanov3-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3857628"/>
            <a:ext cx="3357586" cy="2518190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/>
          <a:srcRect l="33984" t="27832" r="15039" b="23095"/>
          <a:stretch>
            <a:fillRect/>
          </a:stretch>
        </p:blipFill>
        <p:spPr bwMode="auto">
          <a:xfrm>
            <a:off x="928662" y="642918"/>
            <a:ext cx="7286676" cy="5611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 l="20117" t="17041" r="4882" b="12646"/>
          <a:stretch>
            <a:fillRect/>
          </a:stretch>
        </p:blipFill>
        <p:spPr bwMode="auto">
          <a:xfrm>
            <a:off x="714348" y="464323"/>
            <a:ext cx="7858180" cy="5893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/>
          <a:srcRect l="32812" t="27832" r="15039" b="23095"/>
          <a:stretch>
            <a:fillRect/>
          </a:stretch>
        </p:blipFill>
        <p:spPr bwMode="auto">
          <a:xfrm>
            <a:off x="714348" y="500042"/>
            <a:ext cx="7786742" cy="5861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E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C:\Documents and Settings\артем\Рабочий стол\пивко\300310pivo.jpg"/>
          <p:cNvPicPr>
            <a:picLocks noChangeAspect="1" noChangeArrowheads="1"/>
          </p:cNvPicPr>
          <p:nvPr/>
        </p:nvPicPr>
        <p:blipFill>
          <a:blip r:embed="rId2"/>
          <a:srcRect b="3978"/>
          <a:stretch>
            <a:fillRect/>
          </a:stretch>
        </p:blipFill>
        <p:spPr bwMode="auto">
          <a:xfrm>
            <a:off x="0" y="3178969"/>
            <a:ext cx="5369668" cy="3679031"/>
          </a:xfrm>
          <a:prstGeom prst="rect">
            <a:avLst/>
          </a:prstGeom>
          <a:noFill/>
        </p:spPr>
      </p:pic>
      <p:pic>
        <p:nvPicPr>
          <p:cNvPr id="313352" name="Picture 8" descr="e3e6580da86b9830c890bf2f5f84e66c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04800" y="228600"/>
            <a:ext cx="4762500" cy="3371850"/>
          </a:xfrm>
        </p:spPr>
      </p:pic>
      <p:pic>
        <p:nvPicPr>
          <p:cNvPr id="313348" name="Рисунок 3" descr="171832485.gif"/>
          <p:cNvPicPr>
            <a:picLocks noGrp="1" noChangeAspect="1"/>
          </p:cNvPicPr>
          <p:nvPr>
            <p:ph type="body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5181600" y="762000"/>
            <a:ext cx="3741650" cy="5334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/>
          <a:srcRect l="33398" t="27832" r="14453" b="24560"/>
          <a:stretch>
            <a:fillRect/>
          </a:stretch>
        </p:blipFill>
        <p:spPr bwMode="auto">
          <a:xfrm>
            <a:off x="642910" y="571480"/>
            <a:ext cx="7825209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1066800"/>
            <a:ext cx="8229600" cy="13716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Кодекс РФ об административных правонарушениях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381000" y="2590800"/>
            <a:ext cx="8382000" cy="381635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1600" b="1" i="0" u="none" strike="noStrike" kern="1200" cap="none" spc="0" normalizeH="0" baseline="0" noProof="0" smtClean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Статья 6.10. </a:t>
            </a:r>
          </a:p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Вовлечение несовершеннолетнего в употребление пива и напитков, изготавливаемых на его основе  влечёт наложение административного штрафа в размере от одного до трех минимальных размеров оплаты труда. </a:t>
            </a:r>
          </a:p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2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Статья 20.20. </a:t>
            </a:r>
          </a:p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Распитие пива и напитков,  изготавливаемых на его основе влечет  наложение административного штрафа в размере от одного до трех минимальных размеров оплаты труда. 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CC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8430" y="0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357290" y="1571612"/>
            <a:ext cx="664373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Рисунок 8" descr="Девочка_без_фона_огромная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000372"/>
            <a:ext cx="296542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D:\Documents and Settings\User\Рабочий стол\Безымянный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5390" b="51660"/>
          <a:stretch>
            <a:fillRect/>
          </a:stretch>
        </p:blipFill>
        <p:spPr bwMode="auto">
          <a:xfrm>
            <a:off x="6858016" y="3929066"/>
            <a:ext cx="1714512" cy="26942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3"/>
          <a:srcRect l="19922" t="16846" r="5078" b="13574"/>
          <a:stretch>
            <a:fillRect/>
          </a:stretch>
        </p:blipFill>
        <p:spPr bwMode="auto">
          <a:xfrm>
            <a:off x="857224" y="594921"/>
            <a:ext cx="7572428" cy="5620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/>
          <a:srcRect l="19922" t="16846" r="5078" b="13574"/>
          <a:stretch>
            <a:fillRect/>
          </a:stretch>
        </p:blipFill>
        <p:spPr bwMode="auto">
          <a:xfrm>
            <a:off x="857224" y="642918"/>
            <a:ext cx="7507758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/>
          <a:srcRect l="19922" t="16846" r="5078" b="12841"/>
          <a:stretch>
            <a:fillRect/>
          </a:stretch>
        </p:blipFill>
        <p:spPr bwMode="auto">
          <a:xfrm>
            <a:off x="1000100" y="642918"/>
            <a:ext cx="7215238" cy="541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/>
          <a:srcRect l="20508" t="16846" r="5664" b="12841"/>
          <a:stretch>
            <a:fillRect/>
          </a:stretch>
        </p:blipFill>
        <p:spPr bwMode="auto">
          <a:xfrm>
            <a:off x="857224" y="571480"/>
            <a:ext cx="7572428" cy="5769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92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27000" cmpd="sng"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/>
          <a:srcRect l="19922" t="16846" r="5078" b="12841"/>
          <a:stretch>
            <a:fillRect/>
          </a:stretch>
        </p:blipFill>
        <p:spPr bwMode="auto">
          <a:xfrm>
            <a:off x="1071538" y="857232"/>
            <a:ext cx="7286676" cy="5465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725</TotalTime>
  <Words>1147</Words>
  <Application>Microsoft Office PowerPoint</Application>
  <PresentationFormat>Экран (4:3)</PresentationFormat>
  <Paragraphs>172</Paragraphs>
  <Slides>44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SamLab.ws</cp:lastModifiedBy>
  <cp:revision>73</cp:revision>
  <dcterms:created xsi:type="dcterms:W3CDTF">2013-08-10T15:44:03Z</dcterms:created>
  <dcterms:modified xsi:type="dcterms:W3CDTF">2013-08-11T03:49:30Z</dcterms:modified>
</cp:coreProperties>
</file>