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309" r:id="rId4"/>
    <p:sldId id="285" r:id="rId5"/>
    <p:sldId id="296" r:id="rId6"/>
    <p:sldId id="314" r:id="rId7"/>
    <p:sldId id="298" r:id="rId8"/>
    <p:sldId id="300" r:id="rId9"/>
    <p:sldId id="301" r:id="rId10"/>
    <p:sldId id="315" r:id="rId11"/>
    <p:sldId id="312" r:id="rId12"/>
    <p:sldId id="303" r:id="rId13"/>
    <p:sldId id="305" r:id="rId14"/>
    <p:sldId id="306" r:id="rId15"/>
    <p:sldId id="311" r:id="rId16"/>
    <p:sldId id="307" r:id="rId17"/>
    <p:sldId id="318" r:id="rId18"/>
    <p:sldId id="321" r:id="rId19"/>
    <p:sldId id="322" r:id="rId20"/>
    <p:sldId id="323" r:id="rId21"/>
    <p:sldId id="324" r:id="rId22"/>
    <p:sldId id="320" r:id="rId23"/>
    <p:sldId id="316" r:id="rId24"/>
    <p:sldId id="313" r:id="rId25"/>
    <p:sldId id="319" r:id="rId26"/>
    <p:sldId id="325" r:id="rId27"/>
    <p:sldId id="32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6" autoAdjust="0"/>
    <p:restoredTop sz="94660"/>
  </p:normalViewPr>
  <p:slideViewPr>
    <p:cSldViewPr>
      <p:cViewPr varScale="1">
        <p:scale>
          <a:sx n="87" d="100"/>
          <a:sy n="87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4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microsoft.com/office/2007/relationships/hdphoto" Target="../media/hdphoto4.wdp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8.jpeg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73.emf"/><Relationship Id="rId4" Type="http://schemas.openxmlformats.org/officeDocument/2006/relationships/image" Target="../media/image69.jpeg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8.jpeg"/><Relationship Id="rId7" Type="http://schemas.openxmlformats.org/officeDocument/2006/relationships/image" Target="../media/image10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pn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Relationship Id="rId9" Type="http://schemas.openxmlformats.org/officeDocument/2006/relationships/image" Target="../media/image10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1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353" y="1536967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Стратегия развития МБУК «Володарская межпоселенческая библиотека» 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92894" y="616094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Arbat" pitchFamily="2" charset="0"/>
            </a:endParaRP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2013 г.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1318" y="5499228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Выступление директора </a:t>
            </a:r>
          </a:p>
          <a:p>
            <a:pPr algn="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Натальи Витальевны 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Таначёвой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Всероссийской школе «Лидер»</a:t>
            </a:r>
          </a:p>
          <a:p>
            <a:pPr algn="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16 августа 2013 г.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19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сотрудничества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12668"/>
            <a:ext cx="6131606" cy="4598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115616" y="5751576"/>
            <a:ext cx="6649391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Неделя детской и юношеской книги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«Здоровая нация – это мы!»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секция среднего школьного возраста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«Острова спорта и здоровья»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ЦДБ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500" y="988440"/>
            <a:ext cx="6275622" cy="4706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115616" y="5749780"/>
            <a:ext cx="6649391" cy="11082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Неделя детской и юношеской книги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«Здоровая нация – это мы!»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секция младшего школьного возраста Фестиваль здоровья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«Где здоровье-там и я, со здоровьем мы друзья!»</a:t>
            </a:r>
          </a:p>
          <a:p>
            <a:pPr algn="ctr"/>
            <a:r>
              <a:rPr lang="ru-RU" sz="1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Ильиногорская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поселковая библиотека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5" name="Picture 7" descr="F:\so%20zdorovyem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86" y="1369265"/>
            <a:ext cx="7082176" cy="3983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F:\so%20zdorovyem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86" y="1421579"/>
            <a:ext cx="7054936" cy="3970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F:\so%20zdorovyem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31" y="1178852"/>
            <a:ext cx="6481302" cy="4325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70" y="1012668"/>
            <a:ext cx="6998152" cy="467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08586" y="5730537"/>
            <a:ext cx="6649391" cy="11082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Неделя детской и юношеской книги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«Здоровая нация – это мы!»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секция старшеклассников – конкурс презентаций 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«Экстремальные виды спорта: Я МОГУ!»</a:t>
            </a:r>
          </a:p>
          <a:p>
            <a:pPr algn="ctr"/>
            <a:r>
              <a:rPr lang="ru-RU" sz="1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Мулинская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сельская библиотека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12668"/>
            <a:ext cx="6822546" cy="4553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9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5" grpId="1" animBg="1"/>
      <p:bldP spid="20" grpId="0" animBg="1"/>
      <p:bldP spid="20" grpId="1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50770" y="5791857"/>
            <a:ext cx="3960440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Единый день православной книги 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«Чтение во спасение»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Совместно с Володарским Благочинием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сотрудничества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970787" y="5781513"/>
            <a:ext cx="5208917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Выездные Дни информации  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новой литературе в школы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C:\Users\лсв\Desktop\НЮ\126 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914" y="1174557"/>
            <a:ext cx="5952661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лсв\Desktop\НЮ\126 0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512" y="1174557"/>
            <a:ext cx="5952661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481" y="1148526"/>
            <a:ext cx="5909595" cy="442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25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открытости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419872" y="958662"/>
            <a:ext cx="4248472" cy="48689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Уличные праздники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001144" y="6237313"/>
            <a:ext cx="3024336" cy="6167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«Безопасное лето»</a:t>
            </a:r>
          </a:p>
          <a:p>
            <a:pPr algn="ctr" eaLnBrk="0" hangingPunct="0"/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Новосмолинская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сельская библиотека </a:t>
            </a:r>
          </a:p>
        </p:txBody>
      </p:sp>
      <p:pic>
        <p:nvPicPr>
          <p:cNvPr id="14" name="Рисунок 3" descr="C:\Users\rabota\Desktop\Фото библиотеки 2011\Новосмолино Безопасное лето\100_3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262" y="1640361"/>
            <a:ext cx="5900887" cy="443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" descr="C:\Users\rabota\Desktop\Фото библиотеки 2011\Новосмолино Безопасное лето\100_3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1661" y="1640360"/>
            <a:ext cx="5907629" cy="443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339752" y="6035284"/>
            <a:ext cx="4248472" cy="81877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Праздник открытия летних чтений 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«Лето – это маленькая жизнь»</a:t>
            </a:r>
          </a:p>
          <a:p>
            <a:pPr algn="ctr" eaLnBrk="0" hangingPunct="0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ЦДБ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1262" y="1671193"/>
            <a:ext cx="5900887" cy="4423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81262" y="1649151"/>
            <a:ext cx="5899984" cy="4422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339753" y="6094799"/>
            <a:ext cx="4248472" cy="7632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Литературная уличная тусовка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«С Пушкиным по родному городу»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60" y="1640361"/>
            <a:ext cx="5865386" cy="4396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262" y="1677752"/>
            <a:ext cx="5899984" cy="4422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39" y="1649151"/>
            <a:ext cx="6048672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444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2" grpId="1" animBg="1"/>
      <p:bldP spid="16" grpId="0" animBg="1"/>
      <p:bldP spid="16" grpId="1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открытости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10270" y="833103"/>
            <a:ext cx="2952328" cy="48689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Библиоплощадки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71" y="1326103"/>
            <a:ext cx="6432715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70" y="1319994"/>
            <a:ext cx="6432715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72" y="1344494"/>
            <a:ext cx="6432714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87393" y="6094799"/>
            <a:ext cx="4248472" cy="7632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Игровое путешествие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«По улицам города Володарска»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(ул. Мичурина)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792" y="1450049"/>
            <a:ext cx="6154096" cy="4613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71" y="1448976"/>
            <a:ext cx="6155528" cy="4614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41" y="1330000"/>
            <a:ext cx="3602706" cy="4803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2087391" y="6094799"/>
            <a:ext cx="4248472" cy="7632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Библиоплощадка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(Военный городок)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3" descr="C:\Users\Comp3\Desktop\Отчет ЛПЧ 2013\С надписями за июль 2013 ф5\С надписями за июль 2013\Книжкин дом, и мы все в нем 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02" y="1448976"/>
            <a:ext cx="6722806" cy="504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Comp3\Desktop\Отчет ЛПЧ 2013\С надписями за июль 2013 ф5\С надписями за июль 2013\Книжкин дом, и мы все в нем 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13" y="1463328"/>
            <a:ext cx="6777853" cy="5083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50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9" grpId="0" animBg="1"/>
      <p:bldP spid="19" grpId="1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открытости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10270" y="833103"/>
            <a:ext cx="2952328" cy="48689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Рекламные акции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84" y="1389804"/>
            <a:ext cx="6627817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950" y="1319994"/>
            <a:ext cx="5439346" cy="4951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87393" y="6271836"/>
            <a:ext cx="4248472" cy="58616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«Выходи читать во двор»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84" y="1389804"/>
            <a:ext cx="6559949" cy="4919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483" y="1415565"/>
            <a:ext cx="6863123" cy="4856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25" y="1427127"/>
            <a:ext cx="6409773" cy="4807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228" y="1319994"/>
            <a:ext cx="3858083" cy="4914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2067177" y="6307503"/>
            <a:ext cx="4248472" cy="58616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«Расти с книгой, малыш!»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Рисунок 28" descr="D:\Библиотеки ЦБС в 2012г\Акция Закладка в подарок\Ильиногорск (1)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26" y="1441098"/>
            <a:ext cx="7045663" cy="5210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C:\Users\лсв\Desktop\НЮ\IMG_065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7909" y="1389804"/>
            <a:ext cx="6981098" cy="4979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32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9" grpId="0" animBg="1"/>
      <p:bldP spid="19" grpId="1" animBg="1"/>
      <p:bldP spid="28" grpId="0" animBg="1"/>
      <p:bldP spid="2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7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118" y="1412776"/>
            <a:ext cx="6743226" cy="45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:\ЦБ 2012 год\фото 2012г\акция сфотографируйся с лит.героем\100CANON\IMG_711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27522" y="1535154"/>
            <a:ext cx="3872669" cy="448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 r="-6096" b="-641"/>
          <a:stretch>
            <a:fillRect/>
          </a:stretch>
        </p:blipFill>
        <p:spPr bwMode="auto">
          <a:xfrm>
            <a:off x="1002309" y="1402634"/>
            <a:ext cx="7141848" cy="4510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3572" y="1412776"/>
            <a:ext cx="6743226" cy="45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5044709" y="620688"/>
            <a:ext cx="2664296" cy="360040"/>
          </a:xfrm>
          <a:solidFill>
            <a:schemeClr val="bg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Рекламные акции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54972" y="6395426"/>
            <a:ext cx="3796753" cy="36004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Литературный фотоальбом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37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39552" y="648274"/>
            <a:ext cx="54726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Поиск креативных форм работы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05068"/>
            <a:ext cx="6912768" cy="4536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436" y="1502101"/>
            <a:ext cx="3983313" cy="4661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25" y="1453178"/>
            <a:ext cx="6943092" cy="447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14" y="1373251"/>
            <a:ext cx="3608463" cy="4811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216" y="1373251"/>
            <a:ext cx="6622909" cy="4759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50770" y="6165303"/>
            <a:ext cx="3960440" cy="6887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Конкурс читателей 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«Библиотечные старты»</a:t>
            </a:r>
          </a:p>
        </p:txBody>
      </p:sp>
    </p:spTree>
    <p:extLst>
      <p:ext uri="{BB962C8B-B14F-4D97-AF65-F5344CB8AC3E}">
        <p14:creationId xmlns:p14="http://schemas.microsoft.com/office/powerpoint/2010/main" val="233174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8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7790" y="410236"/>
            <a:ext cx="2593444" cy="36004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 «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Печа-куча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177015" y="1073583"/>
            <a:ext cx="6336704" cy="5582850"/>
            <a:chOff x="1763688" y="908720"/>
            <a:chExt cx="3265091" cy="277331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63688" y="908720"/>
              <a:ext cx="3265091" cy="24482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Содержимое 2"/>
            <p:cNvSpPr txBox="1">
              <a:spLocks/>
            </p:cNvSpPr>
            <p:nvPr/>
          </p:nvSpPr>
          <p:spPr bwMode="auto">
            <a:xfrm>
              <a:off x="2100089" y="3321998"/>
              <a:ext cx="2592288" cy="360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Профессия программист</a:t>
              </a: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3076" y="1120924"/>
            <a:ext cx="6352355" cy="4766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2595876" y="999894"/>
            <a:ext cx="3526754" cy="5075892"/>
            <a:chOff x="4198743" y="3774370"/>
            <a:chExt cx="2016224" cy="3015797"/>
          </a:xfrm>
        </p:grpSpPr>
        <p:pic>
          <p:nvPicPr>
            <p:cNvPr id="15" name="Рисунок 14" descr="D:\ЦБ 2012 год\фото 2012г\пЕча-Куча 28.01.12\P1289278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9595" y="3774370"/>
              <a:ext cx="1874520" cy="249935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Содержимое 2"/>
            <p:cNvSpPr txBox="1">
              <a:spLocks/>
            </p:cNvSpPr>
            <p:nvPr/>
          </p:nvSpPr>
          <p:spPr bwMode="auto">
            <a:xfrm>
              <a:off x="4198743" y="6295289"/>
              <a:ext cx="2016224" cy="49487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Игра </a:t>
              </a:r>
            </a:p>
            <a:p>
              <a:pPr marR="0" lvl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«Книжный лабиринт» в перерыве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672451" y="1051138"/>
            <a:ext cx="5865374" cy="5318184"/>
            <a:chOff x="683568" y="3717032"/>
            <a:chExt cx="3312368" cy="2952328"/>
          </a:xfrm>
        </p:grpSpPr>
        <p:pic>
          <p:nvPicPr>
            <p:cNvPr id="9" name="Рисунок 8" descr="D:\ЦБ 2012 год\фото 2012г\пЕча-Куча 28.01.12\P1289285.JPG"/>
            <p:cNvPicPr/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717032"/>
              <a:ext cx="3312368" cy="25922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Содержимое 2"/>
            <p:cNvSpPr txBox="1">
              <a:spLocks/>
            </p:cNvSpPr>
            <p:nvPr/>
          </p:nvSpPr>
          <p:spPr bwMode="auto">
            <a:xfrm>
              <a:off x="984810" y="6309320"/>
              <a:ext cx="2664296" cy="3600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В перерыве кофе-брейк</a:t>
              </a:r>
            </a:p>
          </p:txBody>
        </p:sp>
      </p:grpSp>
      <p:pic>
        <p:nvPicPr>
          <p:cNvPr id="18" name="Рисунок 17" descr="C:\Users\сергей\Pictures\Action!\Desktop 14-06-2012 20-47-10-390.pn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27756"/>
            <a:ext cx="5832648" cy="4505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2529">
            <a:off x="276495" y="548150"/>
            <a:ext cx="1747430" cy="1076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763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23528" y="404664"/>
            <a:ext cx="4680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Креативные формы работы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979712" y="6107914"/>
            <a:ext cx="4680520" cy="74614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Участие членов МЛКО «Самородок» 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 </a:t>
            </a:r>
            <a:r>
              <a:rPr lang="ru-RU" sz="14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Решетихинской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поселковой библиотеке 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Областном фестивале стихий </a:t>
            </a:r>
            <a:r>
              <a:rPr lang="en-US" sz="14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WAFEst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2013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Comp3\Desktop\ЛЕТО 2103\Решетиха июль\ф4 2zip\P70554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33" y="1450053"/>
            <a:ext cx="6099801" cy="457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Comp3\Desktop\ЛЕТО 2103\Решетиха июль\ф4 2zip\P70554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79" y="1447620"/>
            <a:ext cx="6096555" cy="4572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Comp3\Desktop\ЛЕТО 2103\Решетиха июль\ф4 2zip\P70755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25" y="1550854"/>
            <a:ext cx="5958909" cy="4469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3972272" y="803554"/>
            <a:ext cx="374441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Привлечение волонтеров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60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51992" y="755412"/>
            <a:ext cx="677103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Привлечение волонтеров в деятельность библиотек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808" y="3807689"/>
            <a:ext cx="2338056" cy="1896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71882">
            <a:off x="921597" y="2941021"/>
            <a:ext cx="2071189" cy="1679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1337">
            <a:off x="608177" y="4857910"/>
            <a:ext cx="2087748" cy="169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012">
            <a:off x="5979069" y="4462136"/>
            <a:ext cx="2128851" cy="1726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120" y="1800298"/>
            <a:ext cx="1706149" cy="101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7625">
            <a:off x="5792611" y="2281319"/>
            <a:ext cx="2501767" cy="1618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808" y="1477562"/>
            <a:ext cx="2428834" cy="1969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60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296" y="548680"/>
            <a:ext cx="2776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Стратегия развития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1946" y="1124744"/>
            <a:ext cx="784664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Библиотеки района статус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юридического лица  получили в 2010 году. До этого входили </a:t>
            </a:r>
            <a:endParaRPr lang="ru-RU" sz="48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в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состав Володарского социально-культурного объединения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97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56908" y="6501868"/>
            <a:ext cx="538276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Районная акция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«Мы выбираем жизнь!»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5299" y="737156"/>
            <a:ext cx="677103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Привлечение волонтеров в деятельность библиотек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92896"/>
            <a:ext cx="1728192" cy="2304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44" y="1857808"/>
            <a:ext cx="2675218" cy="2005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59" y="4119678"/>
            <a:ext cx="3012841" cy="2258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84" y="4119678"/>
            <a:ext cx="3121007" cy="2082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33" y="1711552"/>
            <a:ext cx="3112758" cy="2077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66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39552" y="648274"/>
            <a:ext cx="54726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Поиск креативных форм работы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50770" y="6165303"/>
            <a:ext cx="3960440" cy="6887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Библиоквест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C:\Users\rabota\AppData\Local\Microsoft\Windows\Temporary Internet Files\Content.Word\PC2788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38845"/>
            <a:ext cx="2305087" cy="2576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rabota\AppData\Local\Microsoft\Windows\Temporary Internet Files\Content.Word\PC2788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2020" y="1457655"/>
            <a:ext cx="2307710" cy="1683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Users\rabota\AppData\Local\Microsoft\Windows\Temporary Internet Files\Content.Word\PC2788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919046"/>
            <a:ext cx="252718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C:\Users\rabota\AppData\Local\Microsoft\Windows\Temporary Internet Files\Content.Word\PC2788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3" y="1416487"/>
            <a:ext cx="2376264" cy="1724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C:\Users\rabota\AppData\Local\Microsoft\Windows\Temporary Internet Files\Content.Word\PC27885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789040"/>
            <a:ext cx="2478001" cy="1875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800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118505"/>
            <a:ext cx="6643350" cy="4980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61" y="1118504"/>
            <a:ext cx="6582489" cy="4934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0374" y="1107229"/>
            <a:ext cx="3725802" cy="4970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05" y="1160344"/>
            <a:ext cx="6587539" cy="493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23529" y="441338"/>
            <a:ext cx="47525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Креативные формы работы	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035" y="6361856"/>
            <a:ext cx="4320480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Читательский поединок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30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взаимопомощи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10270" y="833103"/>
            <a:ext cx="2952328" cy="48689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Библиогастроли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62998"/>
            <a:ext cx="6099219" cy="457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34" y="1400441"/>
            <a:ext cx="6233918" cy="467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06" y="1400441"/>
            <a:ext cx="6270646" cy="4700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87393" y="6094799"/>
            <a:ext cx="4248472" cy="7632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Конкурсно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-развлекательная программа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«Что бывает в библиотеке?»</a:t>
            </a:r>
          </a:p>
          <a:p>
            <a:pPr algn="ctr" eaLnBrk="0" hangingPunct="0"/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Смолинская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поселковая библиотека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07704" y="6152684"/>
            <a:ext cx="468052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«Приключения книжных героев»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с. Мячково, п. Красная Горка, п. Центральный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34" y="1433240"/>
            <a:ext cx="6171931" cy="4631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8853" y="1616635"/>
            <a:ext cx="6523745" cy="4240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D:\ЦБ 2012 год\фото 2012г\библиогастроли 1 28.06\SAM_01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945" y="1315840"/>
            <a:ext cx="6292591" cy="4719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58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9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548680"/>
            <a:ext cx="48245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Мультимедийна я продукция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608199" y="1124744"/>
            <a:ext cx="4001131" cy="5472608"/>
            <a:chOff x="267669" y="1581877"/>
            <a:chExt cx="3537765" cy="5068078"/>
          </a:xfrm>
        </p:grpSpPr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67669" y="5368026"/>
              <a:ext cx="3537765" cy="12819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/>
                  <a:cs typeface="Arial" pitchFamily="34" charset="0"/>
                </a:rPr>
                <a:t>Виртуальная экскурсия в мир болот </a:t>
              </a:r>
            </a:p>
            <a:p>
              <a:pPr algn="ctr"/>
              <a:r>
                <a:rPr lang="ru-RU" sz="16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/>
                  <a:cs typeface="Arial" pitchFamily="34" charset="0"/>
                </a:rPr>
                <a:t>«Внимание: БОЛОТО!»</a:t>
              </a:r>
            </a:p>
            <a:p>
              <a:pPr algn="ctr"/>
              <a:r>
                <a:rPr lang="ru-RU" sz="16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/>
                  <a:cs typeface="Arial" pitchFamily="34" charset="0"/>
                </a:rPr>
                <a:t>(1 место в областном конкурсе)</a:t>
              </a:r>
            </a:p>
            <a:p>
              <a:endPara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Picture 3" descr="D:\ЦБ 2012 год\мероприятия 2012г\болото\P930074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61930" y="1581877"/>
              <a:ext cx="3149245" cy="34563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2608199" y="980728"/>
            <a:ext cx="3959678" cy="5616624"/>
            <a:chOff x="4211960" y="1748442"/>
            <a:chExt cx="3570287" cy="4901511"/>
          </a:xfrm>
        </p:grpSpPr>
        <p:pic>
          <p:nvPicPr>
            <p:cNvPr id="12" name="Рисунок 11"/>
            <p:cNvPicPr/>
            <p:nvPr/>
          </p:nvPicPr>
          <p:blipFill>
            <a:blip r:embed="rId4"/>
            <a:srcRect l="12741" r="12537"/>
            <a:stretch>
              <a:fillRect/>
            </a:stretch>
          </p:blipFill>
          <p:spPr bwMode="auto">
            <a:xfrm>
              <a:off x="4211960" y="1748442"/>
              <a:ext cx="3509190" cy="32763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4244482" y="5368024"/>
              <a:ext cx="3537765" cy="12819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/>
                  <a:cs typeface="Arial" pitchFamily="34" charset="0"/>
                </a:rPr>
                <a:t>Мультимедийный диск</a:t>
              </a:r>
            </a:p>
            <a:p>
              <a:pPr algn="ctr"/>
              <a:r>
                <a:rPr lang="ru-RU" sz="16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/>
                  <a:cs typeface="Arial" pitchFamily="34" charset="0"/>
                </a:rPr>
                <a:t> по творчеству Б.А. Мокроусова</a:t>
              </a:r>
            </a:p>
            <a:p>
              <a:endParaRPr lang="ru-RU" sz="16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7"/>
            <a:ext cx="5760640" cy="564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81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pic>
        <p:nvPicPr>
          <p:cNvPr id="14" name="Рисунок 13" descr="D:\ЦБ 2012 год\фото 2012г\Фото дня благодарения 11.06.12\P611015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83" y="1304764"/>
            <a:ext cx="6455553" cy="507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548680"/>
            <a:ext cx="734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Дни благодарения «Библиотека  место, где всем интересно»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16" name="Рисунок 15" descr="D:\ЦБ 2012 год\фото 2012г\Фото дня благодарения 11.06.12\P61101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086" y="1304764"/>
            <a:ext cx="6499250" cy="507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D:\ЦБ 2012 год\фото 2012г\Фото дня благодарения 11.06.12\P61101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84" y="1246685"/>
            <a:ext cx="6499250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D:\ЦБ 2012 год\фото 2012г\Фото дня благодарения 11.06.12\P611014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53055" y="1245013"/>
            <a:ext cx="4644516" cy="5056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65734"/>
            <a:ext cx="5760640" cy="4874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39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67544" y="1052736"/>
            <a:ext cx="734481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lnSpc>
                <a:spcPct val="150000"/>
              </a:lnSpc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«Что носится в воздухе </a:t>
            </a:r>
          </a:p>
          <a:p>
            <a:pPr algn="ctr" defTabSz="912813">
              <a:lnSpc>
                <a:spcPct val="150000"/>
              </a:lnSpc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и чего требует время,  </a:t>
            </a:r>
          </a:p>
          <a:p>
            <a:pPr algn="ctr" defTabSz="912813">
              <a:lnSpc>
                <a:spcPct val="150000"/>
              </a:lnSpc>
              <a:defRPr/>
            </a:pPr>
            <a:r>
              <a:rPr lang="ru-RU" sz="36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то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может возникнуть одновременно в </a:t>
            </a:r>
            <a:r>
              <a:rPr lang="ru-RU" sz="36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ста  головах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без всякого заимствования…»</a:t>
            </a:r>
          </a:p>
          <a:p>
            <a:pPr algn="r" defTabSz="912813">
              <a:lnSpc>
                <a:spcPct val="150000"/>
              </a:lnSpc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И. В. Гете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1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88549" y="3645024"/>
            <a:ext cx="7344816" cy="84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lnSpc>
                <a:spcPct val="150000"/>
              </a:lnSpc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Спасибо за  внимание!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8" name="Picture 6" descr="volodarski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908720"/>
            <a:ext cx="1871712" cy="234532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4" y="6340678"/>
            <a:ext cx="3240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Составитель: зав. МБО С.Ю. Смирнова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4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987675" y="1092655"/>
            <a:ext cx="2663825" cy="79216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библиотек 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39782" y="3038369"/>
            <a:ext cx="2689654" cy="89468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центральные </a:t>
            </a:r>
          </a:p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(взрослая и детская)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4318454" y="404813"/>
            <a:ext cx="0" cy="4318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H="1">
            <a:off x="1936997" y="2130958"/>
            <a:ext cx="1439863" cy="64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344987" y="2220003"/>
            <a:ext cx="16556" cy="15798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5292080" y="2177353"/>
            <a:ext cx="1656060" cy="6028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066508" y="4221088"/>
            <a:ext cx="2817334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поселковых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9782" y="5663374"/>
            <a:ext cx="80435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/>
                <a:ea typeface="Verdana"/>
                <a:cs typeface="Verdana"/>
              </a:rPr>
              <a:t> 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2982537" y="1092654"/>
            <a:ext cx="2849541" cy="96819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библиотек </a:t>
            </a: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5832078" y="3038369"/>
            <a:ext cx="2736304" cy="89718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сельских  </a:t>
            </a:r>
          </a:p>
        </p:txBody>
      </p:sp>
    </p:spTree>
    <p:extLst>
      <p:ext uri="{BB962C8B-B14F-4D97-AF65-F5344CB8AC3E}">
        <p14:creationId xmlns:p14="http://schemas.microsoft.com/office/powerpoint/2010/main" val="123412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772816"/>
            <a:ext cx="6336704" cy="3744416"/>
          </a:xfrm>
          <a:noFill/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19916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пользователей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из них детей – 8031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молодежь от 15 до 24 – 3129 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174219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посещений 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в </a:t>
            </a:r>
            <a:r>
              <a:rPr lang="ru-RU" sz="22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т.ч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массовых мероприятий –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19415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сайта –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6191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369270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книговыдача 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в </a:t>
            </a:r>
            <a:r>
              <a:rPr lang="ru-RU" sz="22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т.ч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детям – 183373 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от 15 до 24 – 39459 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903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– проведено массовых мероприятий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 в </a:t>
            </a:r>
            <a:r>
              <a:rPr lang="ru-RU" sz="22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т.ч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для детей – 524</a:t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от 15 до 24 - 98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 smtClean="0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187624" y="620688"/>
            <a:ext cx="63367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Основные показатели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  <a:p>
            <a:pPr algn="ctr" defTabSz="912813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деятельности библиотек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за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 2012 год: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" y="-3651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7497" y="1148585"/>
            <a:ext cx="835292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lnSpc>
                <a:spcPct val="150000"/>
              </a:lnSpc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243 094 экз.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книжный  фонд  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12 637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поступило 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экз. за год,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ч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периодика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1 392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defTabSz="912813">
              <a:lnSpc>
                <a:spcPct val="150000"/>
              </a:lnSpc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Ср. поступление периодических изданий 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8-15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наимен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defTabSz="912813">
              <a:lnSpc>
                <a:spcPct val="150000"/>
              </a:lnSpc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каталог – 10 300 записей (25 000 экз.)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Количество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компьютерной техники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31 ед.</a:t>
            </a:r>
          </a:p>
          <a:p>
            <a:pPr defTabSz="912813">
              <a:lnSpc>
                <a:spcPct val="150000"/>
              </a:lnSpc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Выход в Интернет 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библиотек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2813">
              <a:lnSpc>
                <a:spcPct val="150000"/>
              </a:lnSpc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Сайт МБУК «Володарская межпоселенческая библиотека» -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http//www.volodmb.ru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303747" y="560577"/>
            <a:ext cx="45365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Ресурсное обеспечение: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34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086" y="752137"/>
            <a:ext cx="802974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1. Оптимизация библиотечного обслуживания Володарского района:</a:t>
            </a:r>
          </a:p>
          <a:p>
            <a:endPara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2010 год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Слияние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Ильиногорской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поселковой     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и детской библиотек;</a:t>
            </a:r>
          </a:p>
          <a:p>
            <a:endParaRPr lang="ru-RU" sz="1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2013 год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Переезд Центральной и центральной 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детской библиотек в одно помещение.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169" y="3717032"/>
            <a:ext cx="8029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2. Расширение сегмента  библиотечного обслуживания:</a:t>
            </a:r>
          </a:p>
          <a:p>
            <a:endParaRPr lang="ru-RU" sz="1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2011 год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Открыта библиотека в п. Центральный;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2012 год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Открыта библиотека в п.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Смолино; 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Ставим вопрос об открытии библиотеки в п.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Юганец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п.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Мулино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детской библиотеки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721" y="1135610"/>
            <a:ext cx="3870330" cy="5162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878" y="1132286"/>
            <a:ext cx="3400795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878" y="1371449"/>
            <a:ext cx="4927039" cy="3693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21088" y="1371449"/>
            <a:ext cx="5051460" cy="3788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0" descr="C:\Users\rabota\Desktop\Фото библиотеки 2011\Открытие Центральновск пос библ\foto 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4965564" y="1399678"/>
            <a:ext cx="4795936" cy="3611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D:\Фото 2013\Ф8\мои фото библиотеки\DSCN155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2936" y="440873"/>
            <a:ext cx="3599739" cy="4799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1371850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50"/>
                            </p:stCondLst>
                            <p:childTnLst>
                              <p:par>
                                <p:cTn id="6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385 0.08935 L 0.46771 -0.06019 C 0.57257 -0.12986 0.71632 -0.17153 0.72986 -0.13565 L 0.75712 -0.05903 " pathEditMode="relative" rAng="-1548263" ptsTypes="FfFF">
                                      <p:cBhvr>
                                        <p:cTn id="62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63" y="-745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50"/>
                            </p:stCondLst>
                            <p:childTnLst>
                              <p:par>
                                <p:cTn id="6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92 -0.00949 L 0.39149 -0.14907 C 0.52309 -0.21157 0.70208 -0.22338 0.71649 -0.17083 L 0.74792 -0.05301 " pathEditMode="relative" rAng="-1174521" ptsTypes="FfFF">
                                      <p:cBhvr>
                                        <p:cTn id="6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-217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50"/>
                            </p:stCondLst>
                            <p:childTnLst>
                              <p:par>
                                <p:cTn id="6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7037E-7 L 0.30226 -0.1588 C 0.43785 -0.23009 0.62951 -0.23449 0.64948 -0.16667 L 0.69427 -0.01528 " pathEditMode="relative" rAng="-1287393" ptsTypes="FfFF">
                                      <p:cBhvr>
                                        <p:cTn id="6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2" y="-76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050"/>
                            </p:stCondLst>
                            <p:childTnLst>
                              <p:par>
                                <p:cTn id="7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2969 -0.06042 L -0.48507 -0.23796 C -0.33073 -0.32037 -0.12761 -0.37431 -0.1165 -0.3382 L -0.09237 -0.25556 " pathEditMode="relative" rAng="-1275030" ptsTypes="FfFF">
                                      <p:cBhvr>
                                        <p:cTn id="77" dur="3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58" y="-97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6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050"/>
                            </p:stCondLst>
                            <p:childTnLst>
                              <p:par>
                                <p:cTn id="7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9791 -0.0162 L -0.4592 -0.20254 C -0.30798 -0.28588 -0.1059 -0.3375 -0.09305 -0.29606 L -0.06389 -0.20416 " pathEditMode="relative" rAng="-1343500" ptsTypes="FfFF">
                                      <p:cBhvr>
                                        <p:cTn id="80" dur="3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1" y="-939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50"/>
                            </p:stCondLst>
                            <p:childTnLst>
                              <p:par>
                                <p:cTn id="8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188 0.0125 L -0.52865 -0.1574 C -0.37483 -0.23379 -0.17326 -0.28402 -0.16337 -0.24884 L -0.14201 -0.16967 " pathEditMode="relative" rAng="-1220713" ptsTypes="FfFF">
                                      <p:cBhvr>
                                        <p:cTn id="83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10" y="-912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805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4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0428" y="384054"/>
            <a:ext cx="48717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сотрудничества: </a:t>
            </a:r>
          </a:p>
          <a:p>
            <a:pPr defTabSz="912813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наши социальные партнеры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85800" y="33485"/>
            <a:ext cx="7772400" cy="371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116952" y="2896337"/>
            <a:ext cx="2304254" cy="2160240"/>
            <a:chOff x="3406940" y="2492896"/>
            <a:chExt cx="2304254" cy="2160240"/>
          </a:xfrm>
        </p:grpSpPr>
        <p:sp>
          <p:nvSpPr>
            <p:cNvPr id="3" name="Овал 2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06940" y="2972851"/>
              <a:ext cx="23042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МБУК Володарская межпоселенческая библиотека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19572" y="3080795"/>
            <a:ext cx="1800200" cy="1627700"/>
            <a:chOff x="3395749" y="2492896"/>
            <a:chExt cx="2400265" cy="2160240"/>
          </a:xfrm>
        </p:grpSpPr>
        <p:sp>
          <p:nvSpPr>
            <p:cNvPr id="15" name="Овал 14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95749" y="3144119"/>
              <a:ext cx="2400265" cy="857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Володарское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 Благочиние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619672" y="4780042"/>
            <a:ext cx="1661535" cy="1512610"/>
            <a:chOff x="3432682" y="2492896"/>
            <a:chExt cx="2304254" cy="2160240"/>
          </a:xfrm>
        </p:grpSpPr>
        <p:sp>
          <p:nvSpPr>
            <p:cNvPr id="18" name="Овал 17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432682" y="3000512"/>
              <a:ext cx="2304254" cy="1318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Районное управление культуры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62131" y="4885552"/>
            <a:ext cx="1731871" cy="1627698"/>
            <a:chOff x="3406940" y="2492896"/>
            <a:chExt cx="2304254" cy="2160240"/>
          </a:xfrm>
        </p:grpSpPr>
        <p:sp>
          <p:nvSpPr>
            <p:cNvPr id="21" name="Овал 20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06940" y="2698154"/>
              <a:ext cx="2304254" cy="159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Дома творчества, </a:t>
              </a:r>
              <a:r>
                <a:rPr lang="ru-RU" b="1" dirty="0" err="1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худож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. и музык. школы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986187" y="3101928"/>
            <a:ext cx="1728847" cy="1585434"/>
            <a:chOff x="3406940" y="2388892"/>
            <a:chExt cx="2304254" cy="2264245"/>
          </a:xfrm>
        </p:grpSpPr>
        <p:sp>
          <p:nvSpPr>
            <p:cNvPr id="24" name="Овал 23"/>
            <p:cNvSpPr/>
            <p:nvPr/>
          </p:nvSpPr>
          <p:spPr>
            <a:xfrm>
              <a:off x="3466016" y="2388892"/>
              <a:ext cx="2186103" cy="226424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06940" y="3111349"/>
              <a:ext cx="23042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Володарский музейный 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центр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439577" y="5263204"/>
            <a:ext cx="1708487" cy="1503029"/>
            <a:chOff x="3406940" y="2492896"/>
            <a:chExt cx="2304254" cy="2160240"/>
          </a:xfrm>
        </p:grpSpPr>
        <p:sp>
          <p:nvSpPr>
            <p:cNvPr id="27" name="Овал 26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06940" y="2972851"/>
              <a:ext cx="2304254" cy="132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Дошкольные учреждения,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школы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67925" y="1235661"/>
            <a:ext cx="1800200" cy="1627700"/>
            <a:chOff x="3395749" y="2492896"/>
            <a:chExt cx="2400265" cy="2160240"/>
          </a:xfrm>
        </p:grpSpPr>
        <p:sp>
          <p:nvSpPr>
            <p:cNvPr id="39" name="Овал 38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95749" y="3189431"/>
              <a:ext cx="2400265" cy="49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МСУ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112172" y="1215054"/>
            <a:ext cx="1731871" cy="1627698"/>
            <a:chOff x="3406940" y="2492896"/>
            <a:chExt cx="2304254" cy="2160240"/>
          </a:xfrm>
        </p:grpSpPr>
        <p:sp>
          <p:nvSpPr>
            <p:cNvPr id="42" name="Овал 41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406940" y="2776491"/>
              <a:ext cx="2304254" cy="159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Дома культуры, молодежные центры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4251847" y="1215051"/>
            <a:ext cx="1800200" cy="1627700"/>
            <a:chOff x="3395749" y="2492896"/>
            <a:chExt cx="2400265" cy="2160240"/>
          </a:xfrm>
        </p:grpSpPr>
        <p:sp>
          <p:nvSpPr>
            <p:cNvPr id="48" name="Овал 47"/>
            <p:cNvSpPr/>
            <p:nvPr/>
          </p:nvSpPr>
          <p:spPr>
            <a:xfrm>
              <a:off x="3466016" y="2492896"/>
              <a:ext cx="2186103" cy="21602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395749" y="2821805"/>
              <a:ext cx="2400265" cy="122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Районный молодежный парламент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353496" y="1215052"/>
            <a:ext cx="1800200" cy="1627700"/>
            <a:chOff x="2353496" y="1215052"/>
            <a:chExt cx="1800200" cy="1627700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2353496" y="1215052"/>
              <a:ext cx="1800200" cy="1627700"/>
              <a:chOff x="3395749" y="2492896"/>
              <a:chExt cx="2400265" cy="2160240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3466016" y="2492896"/>
                <a:ext cx="2186103" cy="216024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395749" y="2821805"/>
                <a:ext cx="2400265" cy="490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2539921" y="1567237"/>
              <a:ext cx="14041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Районная </a:t>
              </a:r>
            </a:p>
            <a:p>
              <a:pPr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газета </a:t>
              </a:r>
            </a:p>
            <a:p>
              <a:pPr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bat" pitchFamily="2" charset="0"/>
                </a:rPr>
                <a:t>«Знамя»</a:t>
              </a:r>
            </a:p>
          </p:txBody>
        </p:sp>
      </p:grpSp>
      <p:cxnSp>
        <p:nvCxnSpPr>
          <p:cNvPr id="56" name="Прямая со стрелкой 55"/>
          <p:cNvCxnSpPr/>
          <p:nvPr/>
        </p:nvCxnSpPr>
        <p:spPr>
          <a:xfrm flipH="1" flipV="1">
            <a:off x="1907704" y="2629066"/>
            <a:ext cx="1373503" cy="78167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5292080" y="2618537"/>
            <a:ext cx="1150170" cy="80273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 flipV="1">
            <a:off x="3483379" y="2830227"/>
            <a:ext cx="257580" cy="18685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4788024" y="2863361"/>
            <a:ext cx="316239" cy="15372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4" idx="1"/>
          </p:cNvCxnSpPr>
          <p:nvPr/>
        </p:nvCxnSpPr>
        <p:spPr>
          <a:xfrm flipH="1" flipV="1">
            <a:off x="2450440" y="3976456"/>
            <a:ext cx="666512" cy="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" idx="3"/>
          </p:cNvCxnSpPr>
          <p:nvPr/>
        </p:nvCxnSpPr>
        <p:spPr>
          <a:xfrm>
            <a:off x="5421206" y="3976457"/>
            <a:ext cx="564981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18" idx="7"/>
          </p:cNvCxnSpPr>
          <p:nvPr/>
        </p:nvCxnSpPr>
        <p:spPr>
          <a:xfrm flipH="1">
            <a:off x="2989198" y="4780043"/>
            <a:ext cx="450380" cy="221516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stCxn id="3" idx="4"/>
            <a:endCxn id="27" idx="0"/>
          </p:cNvCxnSpPr>
          <p:nvPr/>
        </p:nvCxnSpPr>
        <p:spPr>
          <a:xfrm>
            <a:off x="4269080" y="5056577"/>
            <a:ext cx="24741" cy="20662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5148064" y="4708495"/>
            <a:ext cx="504056" cy="34808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62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02" y="1683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23528" y="501046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сотрудничества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652" y="1006888"/>
            <a:ext cx="5952661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19672" y="5791857"/>
            <a:ext cx="5616624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16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Интелектуальный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факультет»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ЦБ и ЦДБ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рамках акции ко Дню защиты детей «Поделись теплом»</a:t>
            </a: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овместно с отделом культуры, спорта и молодежной политики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653" y="1031255"/>
            <a:ext cx="5952661" cy="4464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830" y="1052068"/>
            <a:ext cx="5924909" cy="4443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47" y="1016037"/>
            <a:ext cx="5917404" cy="4438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09" y="1027450"/>
            <a:ext cx="5915800" cy="4434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09" y="1020542"/>
            <a:ext cx="5934230" cy="4448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652" y="1029232"/>
            <a:ext cx="5931024" cy="444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429" y="1016037"/>
            <a:ext cx="6072880" cy="4378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D:\Закрытие ЛПЧ\Забавы 1 июня ЦБ\Забавы 1 июня 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072" y="1016037"/>
            <a:ext cx="6310673" cy="4733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0" y="5795125"/>
            <a:ext cx="5616624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Бистро «Книжный гурман»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ЦБ и ЦДБ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рамках Дня отцов</a:t>
            </a: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овместно с отделом культуры, спорта и молодежной политики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3" descr="D:\Закрытие ЛПЧ\Забавы 1 июня ЦБ\забавы 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954" y="962711"/>
            <a:ext cx="6391330" cy="4794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340" y="1001205"/>
            <a:ext cx="6329058" cy="4742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0" y="5790271"/>
            <a:ext cx="5934230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«Забавы тетушки Книжки» 2012 г.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ЦБ и ЦДБ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рамках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акции «Передай добро по кругу» в День защиты детей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овместно с отделом культуры, спорта и молодежной политики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87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3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5" grpId="1" animBg="1"/>
      <p:bldP spid="13" grpId="0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-40451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485"/>
            <a:ext cx="7772400" cy="371179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МБУК «Володарская межпоселенческая библиотека»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50770" y="5791857"/>
            <a:ext cx="3960440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Единый день православной книги 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«Чтение во спасение»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Совместно с Володарским Благочинием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63353" y="589330"/>
            <a:ext cx="3888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2813"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Стратегия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  <a:cs typeface="Arial" pitchFamily="34" charset="0"/>
              </a:rPr>
              <a:t>сотрудничества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  <a:cs typeface="Arial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08" y="1045566"/>
            <a:ext cx="5904656" cy="4426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08" y="1031165"/>
            <a:ext cx="5877799" cy="4406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491" y="1031165"/>
            <a:ext cx="3479510" cy="4641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F:\Духовно-нравств воспит\Душа по капле собирает свет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696" y="1039103"/>
            <a:ext cx="5864479" cy="439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799" y="1064501"/>
            <a:ext cx="5848376" cy="4386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449" y="1037926"/>
            <a:ext cx="5827726" cy="4370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799" y="985369"/>
            <a:ext cx="5898593" cy="4423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970787" y="5781513"/>
            <a:ext cx="5208917" cy="106614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«Душа по капле собирает свет»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Районный семейный праздник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(подведение конкурса «Тропа к духовным родникам»)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81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0" grpId="0"/>
      <p:bldP spid="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2404</TotalTime>
  <Words>832</Words>
  <Application>Microsoft Office PowerPoint</Application>
  <PresentationFormat>Экран (4:3)</PresentationFormat>
  <Paragraphs>189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 19916  пользователей                        из них детей – 8031                        молодежь от 15 до 24 – 3129  174219 посещений                          в т.ч. массовых мероприятий – 19415                                    сайта – 6191  369270 книговыдача                          в т.ч. детям – 183373                                     от 15 до 24 – 39459   903 – проведено массовых мероприятий                          в т.ч. для детей – 524                                   от 15 до 24 - 98 </vt:lpstr>
      <vt:lpstr>Презентация PowerPoint</vt:lpstr>
      <vt:lpstr>МБУК «Володарская межпоселенческая библиотека»</vt:lpstr>
      <vt:lpstr>Презентация PowerPoint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МБУК «Володарская межпоселенческая библиотека»</vt:lpstr>
      <vt:lpstr>Рекламные акции</vt:lpstr>
      <vt:lpstr>МБУК «Володарская межпоселенческая библиотека»</vt:lpstr>
      <vt:lpstr>Проект «Печа-куча»</vt:lpstr>
      <vt:lpstr>МБУК «Володарская межпоселенческая библиотека»</vt:lpstr>
      <vt:lpstr>Презентация PowerPoint</vt:lpstr>
      <vt:lpstr>Презентация PowerPoint</vt:lpstr>
      <vt:lpstr>МБУК «Володарская межпоселенческая библиотека»</vt:lpstr>
      <vt:lpstr>Презентация PowerPoint</vt:lpstr>
      <vt:lpstr>МБУК «Володарская межпоселенческая библиотека»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МБУК «Володарская межпоселенческая библиотека»</dc:title>
  <dc:creator>Comp3</dc:creator>
  <cp:lastModifiedBy>Comp3</cp:lastModifiedBy>
  <cp:revision>153</cp:revision>
  <dcterms:created xsi:type="dcterms:W3CDTF">2013-06-11T06:39:54Z</dcterms:created>
  <dcterms:modified xsi:type="dcterms:W3CDTF">2013-08-15T14:28:57Z</dcterms:modified>
</cp:coreProperties>
</file>