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306" r:id="rId6"/>
    <p:sldId id="328" r:id="rId7"/>
    <p:sldId id="260" r:id="rId8"/>
    <p:sldId id="261" r:id="rId9"/>
    <p:sldId id="263" r:id="rId10"/>
    <p:sldId id="321" r:id="rId11"/>
    <p:sldId id="267" r:id="rId12"/>
    <p:sldId id="264" r:id="rId13"/>
    <p:sldId id="274" r:id="rId14"/>
    <p:sldId id="266" r:id="rId15"/>
    <p:sldId id="322" r:id="rId16"/>
    <p:sldId id="273" r:id="rId17"/>
    <p:sldId id="272" r:id="rId18"/>
    <p:sldId id="276" r:id="rId19"/>
    <p:sldId id="299" r:id="rId20"/>
    <p:sldId id="323" r:id="rId21"/>
    <p:sldId id="280" r:id="rId22"/>
    <p:sldId id="283" r:id="rId23"/>
    <p:sldId id="284" r:id="rId24"/>
    <p:sldId id="285" r:id="rId25"/>
    <p:sldId id="282" r:id="rId26"/>
    <p:sldId id="281" r:id="rId27"/>
    <p:sldId id="319" r:id="rId28"/>
    <p:sldId id="300" r:id="rId29"/>
    <p:sldId id="301" r:id="rId30"/>
    <p:sldId id="325" r:id="rId31"/>
    <p:sldId id="265" r:id="rId32"/>
    <p:sldId id="303" r:id="rId33"/>
    <p:sldId id="298" r:id="rId34"/>
    <p:sldId id="330" r:id="rId35"/>
    <p:sldId id="320" r:id="rId36"/>
    <p:sldId id="288" r:id="rId37"/>
    <p:sldId id="326" r:id="rId38"/>
    <p:sldId id="305" r:id="rId39"/>
    <p:sldId id="327" r:id="rId40"/>
    <p:sldId id="291" r:id="rId41"/>
    <p:sldId id="297" r:id="rId42"/>
    <p:sldId id="292" r:id="rId43"/>
    <p:sldId id="294" r:id="rId44"/>
    <p:sldId id="293" r:id="rId45"/>
    <p:sldId id="286" r:id="rId46"/>
    <p:sldId id="308" r:id="rId47"/>
    <p:sldId id="311" r:id="rId48"/>
    <p:sldId id="336" r:id="rId49"/>
    <p:sldId id="329" r:id="rId50"/>
    <p:sldId id="289" r:id="rId51"/>
    <p:sldId id="302" r:id="rId52"/>
    <p:sldId id="290" r:id="rId53"/>
    <p:sldId id="279" r:id="rId54"/>
    <p:sldId id="314" r:id="rId55"/>
    <p:sldId id="337" r:id="rId56"/>
    <p:sldId id="332" r:id="rId57"/>
    <p:sldId id="313" r:id="rId58"/>
    <p:sldId id="318" r:id="rId59"/>
    <p:sldId id="338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96600"/>
    <a:srgbClr val="9900FF"/>
    <a:srgbClr val="FFFFFF"/>
    <a:srgbClr val="000000"/>
    <a:srgbClr val="9966FF"/>
    <a:srgbClr val="0099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59" autoAdjust="0"/>
    <p:restoredTop sz="94660"/>
  </p:normalViewPr>
  <p:slideViewPr>
    <p:cSldViewPr>
      <p:cViewPr varScale="1">
        <p:scale>
          <a:sx n="78" d="100"/>
          <a:sy n="78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Лист1!$B$37</c:f>
              <c:strCache>
                <c:ptCount val="1"/>
                <c:pt idx="0">
                  <c:v>кол-во посещений</c:v>
                </c:pt>
              </c:strCache>
            </c:strRef>
          </c:tx>
          <c:explosion val="25"/>
          <c:dLbls>
            <c:showVal val="1"/>
            <c:showCatName val="1"/>
          </c:dLbls>
          <c:cat>
            <c:numRef>
              <c:f>Лист1!$A$38:$A$42</c:f>
              <c:numCache>
                <c:formatCode>General</c:formatCode>
                <c:ptCount val="5"/>
                <c:pt idx="0">
                  <c:v>1973</c:v>
                </c:pt>
                <c:pt idx="1">
                  <c:v>1983</c:v>
                </c:pt>
                <c:pt idx="2">
                  <c:v>1993</c:v>
                </c:pt>
                <c:pt idx="3">
                  <c:v>2003</c:v>
                </c:pt>
                <c:pt idx="4">
                  <c:v>2012</c:v>
                </c:pt>
              </c:numCache>
            </c:numRef>
          </c:cat>
          <c:val>
            <c:numRef>
              <c:f>Лист1!$B$38:$B$42</c:f>
              <c:numCache>
                <c:formatCode>General</c:formatCode>
                <c:ptCount val="5"/>
                <c:pt idx="0">
                  <c:v>51049</c:v>
                </c:pt>
                <c:pt idx="1">
                  <c:v>38344</c:v>
                </c:pt>
                <c:pt idx="2">
                  <c:v>74952</c:v>
                </c:pt>
                <c:pt idx="3">
                  <c:v>62600</c:v>
                </c:pt>
                <c:pt idx="4">
                  <c:v>31085</c:v>
                </c:pt>
              </c:numCache>
            </c:numRef>
          </c:val>
        </c:ser>
        <c:ser>
          <c:idx val="1"/>
          <c:order val="1"/>
          <c:explosion val="25"/>
          <c:dLbls>
            <c:showVal val="1"/>
            <c:showCatName val="1"/>
          </c:dLbls>
          <c:cat>
            <c:numRef>
              <c:f>Лист1!$A$38:$A$42</c:f>
              <c:numCache>
                <c:formatCode>General</c:formatCode>
                <c:ptCount val="5"/>
                <c:pt idx="0">
                  <c:v>1973</c:v>
                </c:pt>
                <c:pt idx="1">
                  <c:v>1983</c:v>
                </c:pt>
                <c:pt idx="2">
                  <c:v>1993</c:v>
                </c:pt>
                <c:pt idx="3">
                  <c:v>2003</c:v>
                </c:pt>
                <c:pt idx="4">
                  <c:v>2012</c:v>
                </c:pt>
              </c:numCache>
            </c:numRef>
          </c:cat>
          <c:val>
            <c:numRef>
              <c:f>Лист1!$C$38:$C$42</c:f>
              <c:numCache>
                <c:formatCode>General</c:formatCode>
                <c:ptCount val="5"/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Лист1!$B$14</c:f>
              <c:strCache>
                <c:ptCount val="1"/>
                <c:pt idx="0">
                  <c:v>фонд</c:v>
                </c:pt>
              </c:strCache>
            </c:strRef>
          </c:tx>
          <c:dLbls>
            <c:showVal val="1"/>
          </c:dLbls>
          <c:cat>
            <c:numRef>
              <c:f>Лист1!$A$15:$A$23</c:f>
              <c:numCache>
                <c:formatCode>General</c:formatCode>
                <c:ptCount val="9"/>
                <c:pt idx="0">
                  <c:v>1937</c:v>
                </c:pt>
                <c:pt idx="1">
                  <c:v>1949</c:v>
                </c:pt>
                <c:pt idx="2">
                  <c:v>1953</c:v>
                </c:pt>
                <c:pt idx="3">
                  <c:v>1963</c:v>
                </c:pt>
                <c:pt idx="4">
                  <c:v>1973</c:v>
                </c:pt>
                <c:pt idx="5">
                  <c:v>1983</c:v>
                </c:pt>
                <c:pt idx="6">
                  <c:v>1993</c:v>
                </c:pt>
                <c:pt idx="7">
                  <c:v>2003</c:v>
                </c:pt>
                <c:pt idx="8">
                  <c:v>2012</c:v>
                </c:pt>
              </c:numCache>
            </c:numRef>
          </c:cat>
          <c:val>
            <c:numRef>
              <c:f>Лист1!$B$15:$B$23</c:f>
              <c:numCache>
                <c:formatCode>General</c:formatCode>
                <c:ptCount val="9"/>
                <c:pt idx="0">
                  <c:v>5057</c:v>
                </c:pt>
                <c:pt idx="1">
                  <c:v>5645</c:v>
                </c:pt>
                <c:pt idx="2">
                  <c:v>11916</c:v>
                </c:pt>
                <c:pt idx="3">
                  <c:v>33429</c:v>
                </c:pt>
                <c:pt idx="4">
                  <c:v>35222</c:v>
                </c:pt>
                <c:pt idx="5">
                  <c:v>40451</c:v>
                </c:pt>
                <c:pt idx="6">
                  <c:v>44729</c:v>
                </c:pt>
                <c:pt idx="7">
                  <c:v>40955</c:v>
                </c:pt>
                <c:pt idx="8">
                  <c:v>30703</c:v>
                </c:pt>
              </c:numCache>
            </c:numRef>
          </c:val>
        </c:ser>
        <c:dLbls>
          <c:showVal val="1"/>
        </c:dLbls>
        <c:gapWidth val="75"/>
        <c:axId val="68154880"/>
        <c:axId val="68156416"/>
      </c:barChart>
      <c:catAx>
        <c:axId val="68154880"/>
        <c:scaling>
          <c:orientation val="minMax"/>
        </c:scaling>
        <c:axPos val="b"/>
        <c:numFmt formatCode="General" sourceLinked="1"/>
        <c:majorTickMark val="none"/>
        <c:tickLblPos val="nextTo"/>
        <c:crossAx val="68156416"/>
        <c:crosses val="autoZero"/>
        <c:auto val="1"/>
        <c:lblAlgn val="ctr"/>
        <c:lblOffset val="100"/>
      </c:catAx>
      <c:valAx>
        <c:axId val="68156416"/>
        <c:scaling>
          <c:orientation val="minMax"/>
        </c:scaling>
        <c:axPos val="l"/>
        <c:numFmt formatCode="General" sourceLinked="1"/>
        <c:majorTickMark val="none"/>
        <c:tickLblPos val="nextTo"/>
        <c:crossAx val="68154880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2"/>
  <c:chart>
    <c:autoTitleDeleted val="1"/>
    <c:plotArea>
      <c:layout>
        <c:manualLayout>
          <c:layoutTarget val="inner"/>
          <c:xMode val="edge"/>
          <c:yMode val="edge"/>
          <c:x val="0.28350257765974979"/>
          <c:y val="6.2499691217230077E-2"/>
          <c:w val="0.52732525020983034"/>
          <c:h val="0.75996874294946004"/>
        </c:manualLayout>
      </c:layout>
      <c:pieChart>
        <c:varyColors val="1"/>
        <c:ser>
          <c:idx val="0"/>
          <c:order val="0"/>
          <c:tx>
            <c:strRef>
              <c:f>Лист1!$B$24</c:f>
              <c:strCache>
                <c:ptCount val="1"/>
                <c:pt idx="0">
                  <c:v>читатели</c:v>
                </c:pt>
              </c:strCache>
            </c:strRef>
          </c:tx>
          <c:dLbls>
            <c:showVal val="1"/>
            <c:showCatName val="1"/>
          </c:dLbls>
          <c:cat>
            <c:numRef>
              <c:f>Лист1!$A$25:$A$33</c:f>
              <c:numCache>
                <c:formatCode>General</c:formatCode>
                <c:ptCount val="9"/>
                <c:pt idx="0">
                  <c:v>1937</c:v>
                </c:pt>
                <c:pt idx="1">
                  <c:v>1949</c:v>
                </c:pt>
                <c:pt idx="2">
                  <c:v>1953</c:v>
                </c:pt>
                <c:pt idx="3">
                  <c:v>1963</c:v>
                </c:pt>
                <c:pt idx="4">
                  <c:v>1973</c:v>
                </c:pt>
                <c:pt idx="5">
                  <c:v>1983</c:v>
                </c:pt>
                <c:pt idx="6">
                  <c:v>1993</c:v>
                </c:pt>
                <c:pt idx="7">
                  <c:v>2003</c:v>
                </c:pt>
                <c:pt idx="8">
                  <c:v>2012</c:v>
                </c:pt>
              </c:numCache>
            </c:numRef>
          </c:cat>
          <c:val>
            <c:numRef>
              <c:f>Лист1!$B$25:$B$33</c:f>
              <c:numCache>
                <c:formatCode>General</c:formatCode>
                <c:ptCount val="9"/>
                <c:pt idx="1">
                  <c:v>1526</c:v>
                </c:pt>
                <c:pt idx="2">
                  <c:v>4087</c:v>
                </c:pt>
                <c:pt idx="3">
                  <c:v>5801</c:v>
                </c:pt>
                <c:pt idx="4">
                  <c:v>5102</c:v>
                </c:pt>
                <c:pt idx="5">
                  <c:v>5015</c:v>
                </c:pt>
                <c:pt idx="6">
                  <c:v>4930</c:v>
                </c:pt>
                <c:pt idx="7">
                  <c:v>4100</c:v>
                </c:pt>
                <c:pt idx="8">
                  <c:v>4257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AD81B-553F-4FF2-80D8-7771DD13FCC1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B7818-255D-435D-BDB2-877F44A7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Первая слева во втором ряду </a:t>
            </a:r>
          </a:p>
          <a:p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Стешова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Лидия Константиновна, проработавшая в библиотеке </a:t>
            </a:r>
          </a:p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 1954  по 20..  Год.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Первая слева во втором ряду </a:t>
            </a:r>
          </a:p>
          <a:p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Стешова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Лидия Константиновна, проработавшая в библиотеке </a:t>
            </a:r>
          </a:p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 1954  по 20..  Год.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B7818-255D-435D-BDB2-877F44A7E34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591C-CCEA-4707-81B9-28FFBE751056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71393-1858-492B-ABEC-B20D0D534011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5292-F428-4AC5-B8B0-9785BF8A755F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0E77-EB33-4C2B-9014-0A3783712992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1FF2-0B88-4F64-8769-B0311700D6CA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2586E-64EF-49CA-9F0C-071A9757C5CA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73B90-4E2B-44DF-A42B-0D83382B69C1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A859C-FB5A-4E1E-AEB8-059EA81D1BCC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148D6-8584-45C9-B284-3FB252AB874B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04D75-7C80-47DC-9C39-7A36FCCEE94A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1ADFD-8595-4E06-9FC3-0A8CAED7229A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DD75B-B1E5-4E66-9BF1-B6D5AD44CBB1}" type="datetime1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Центральная детская библиотека  Богородск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03EE5-893C-4D1F-9ECF-B7956FD825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slide" Target="slide4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slide" Target="slide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slide" Target="slide4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slide" Target="slide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8.xml"/><Relationship Id="rId7" Type="http://schemas.openxmlformats.org/officeDocument/2006/relationships/slide" Target="slide18.xml"/><Relationship Id="rId12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28.xml"/><Relationship Id="rId5" Type="http://schemas.openxmlformats.org/officeDocument/2006/relationships/slide" Target="slide15.xm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image" Target="../media/image44.jpeg"/><Relationship Id="rId7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slide" Target="slide2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slide" Target="slide2.xml"/><Relationship Id="rId7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3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9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8.jpeg"/><Relationship Id="rId7" Type="http://schemas.openxmlformats.org/officeDocument/2006/relationships/image" Target="../media/image10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slide" Target="slide2.xml"/><Relationship Id="rId4" Type="http://schemas.openxmlformats.org/officeDocument/2006/relationships/image" Target="../media/image9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jpeg"/><Relationship Id="rId5" Type="http://schemas.openxmlformats.org/officeDocument/2006/relationships/slide" Target="slide2.xml"/><Relationship Id="rId4" Type="http://schemas.openxmlformats.org/officeDocument/2006/relationships/image" Target="../media/image11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slide" Target="slide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slide" Target="slide6.xml"/><Relationship Id="rId7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Relationship Id="rId9" Type="http://schemas.openxmlformats.org/officeDocument/2006/relationships/image" Target="../media/image15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7" Type="http://schemas.openxmlformats.org/officeDocument/2006/relationships/image" Target="../media/image1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jpeg"/><Relationship Id="rId5" Type="http://schemas.openxmlformats.org/officeDocument/2006/relationships/slide" Target="slide2.xml"/><Relationship Id="rId4" Type="http://schemas.openxmlformats.org/officeDocument/2006/relationships/image" Target="../media/image138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image" Target="../media/image141.jpeg"/><Relationship Id="rId7" Type="http://schemas.openxmlformats.org/officeDocument/2006/relationships/image" Target="../media/image1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9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14488"/>
            <a:ext cx="7858180" cy="2428892"/>
          </a:xfr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81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/>
            </a:r>
            <a:br>
              <a:rPr lang="ru-RU" sz="4000" b="1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Центральная детская библиотека </a:t>
            </a:r>
            <a:b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МБУК «</a:t>
            </a:r>
            <a:r>
              <a:rPr lang="ru-RU" sz="4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Богородская</a:t>
            </a: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 РЦБС»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/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endParaRPr lang="ru-RU" sz="3600" b="1" dirty="0">
              <a:ln w="11430"/>
              <a:solidFill>
                <a:srgbClr val="0066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785794"/>
            <a:ext cx="6429420" cy="5715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cs typeface="JasmineUPC" pitchFamily="18" charset="-34"/>
              </a:rPr>
              <a:t>Читайте всю жизнь – набирайтесь ума!</a:t>
            </a:r>
          </a:p>
          <a:p>
            <a:endParaRPr lang="ru-RU" sz="24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JasmineUPC" pitchFamily="18" charset="-34"/>
            </a:endParaRPr>
          </a:p>
          <a:p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JasmineUPC" pitchFamily="18" charset="-34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4357686" y="4714884"/>
            <a:ext cx="4143404" cy="157163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Богородск Нижегородской области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ул. Ленина, д. 202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Тел. 8(83170) 2-10-19</a:t>
            </a:r>
          </a:p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E-mail: detbibliotek@yandex.ru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 descr="вапвапыва.jpg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30000"/>
          </a:blip>
          <a:srcRect l="9905" t="9652" r="7547" b="12026"/>
          <a:stretch>
            <a:fillRect/>
          </a:stretch>
        </p:blipFill>
        <p:spPr>
          <a:xfrm>
            <a:off x="500034" y="4429132"/>
            <a:ext cx="2273027" cy="214314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Untitled-10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35479">
            <a:off x="2273156" y="1720955"/>
            <a:ext cx="6215199" cy="4439428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571604" y="500042"/>
            <a:ext cx="6143668" cy="85725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488" y="571480"/>
            <a:ext cx="3678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1142984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987.jpg"/>
          <p:cNvPicPr>
            <a:picLocks noChangeAspect="1"/>
          </p:cNvPicPr>
          <p:nvPr/>
        </p:nvPicPr>
        <p:blipFill>
          <a:blip r:embed="rId4">
            <a:lum bright="20000" contrast="10000"/>
          </a:blip>
          <a:stretch>
            <a:fillRect/>
          </a:stretch>
        </p:blipFill>
        <p:spPr>
          <a:xfrm rot="4903595">
            <a:off x="2709065" y="924270"/>
            <a:ext cx="4426167" cy="6127953"/>
          </a:xfrm>
          <a:prstGeom prst="rect">
            <a:avLst/>
          </a:prstGeom>
        </p:spPr>
      </p:pic>
      <p:pic>
        <p:nvPicPr>
          <p:cNvPr id="19" name="Рисунок 18" descr="Untitled-31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21393298">
            <a:off x="418040" y="1695924"/>
            <a:ext cx="6653600" cy="4604069"/>
          </a:xfrm>
          <a:prstGeom prst="rect">
            <a:avLst/>
          </a:prstGeom>
        </p:spPr>
      </p:pic>
      <p:sp>
        <p:nvSpPr>
          <p:cNvPr id="16" name="Загнутый угол 15"/>
          <p:cNvSpPr/>
          <p:nvPr/>
        </p:nvSpPr>
        <p:spPr>
          <a:xfrm>
            <a:off x="571472" y="5857892"/>
            <a:ext cx="3429024" cy="509590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Страницы из альбома 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Богородская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детская библиотека»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4429092" y="3071810"/>
            <a:ext cx="4714908" cy="2786082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Справочно-библиографическая работа среди читателей  ведётся с 1950 года. </a:t>
            </a:r>
          </a:p>
          <a:p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Во всех отделах: иллюстрированные картотеки, рекомендательные списки, памятки и др. </a:t>
            </a:r>
            <a:endParaRPr lang="ru-RU" sz="2400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7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  <p:bldP spid="9" grpId="0" animBg="1"/>
      <p:bldP spid="10" grpId="0" animBg="1"/>
      <p:bldP spid="16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00430" y="2714619"/>
            <a:ext cx="5286412" cy="3500463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54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85728"/>
            <a:ext cx="5143536" cy="3643314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27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Содержимое 7" descr="обзор книг по плакату 19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8604"/>
            <a:ext cx="4714908" cy="3256194"/>
          </a:xfrm>
          <a:prstGeom prst="rect">
            <a:avLst/>
          </a:prstGeom>
        </p:spPr>
      </p:pic>
      <p:sp>
        <p:nvSpPr>
          <p:cNvPr id="21" name="Загнутый угол 20"/>
          <p:cNvSpPr/>
          <p:nvPr/>
        </p:nvSpPr>
        <p:spPr>
          <a:xfrm>
            <a:off x="5214942" y="1000108"/>
            <a:ext cx="3714776" cy="71438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Обзор книг по плакату ведет</a:t>
            </a:r>
          </a:p>
          <a:p>
            <a:r>
              <a:rPr lang="ru-RU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Стешова</a:t>
            </a:r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Л.К., заведующая абонементом  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НАЧАЛО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57950" y="5286388"/>
            <a:ext cx="2259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841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60-е годы </a:t>
            </a:r>
            <a:r>
              <a:rPr lang="en-US" dirty="0" smtClean="0">
                <a:ln w="1841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XX</a:t>
            </a:r>
            <a:r>
              <a:rPr lang="ru-RU" dirty="0" smtClean="0">
                <a:ln w="1841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века </a:t>
            </a:r>
            <a:endParaRPr lang="ru-RU" dirty="0">
              <a:ln w="18415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pic>
        <p:nvPicPr>
          <p:cNvPr id="19" name="Содержимое 3" descr="Untitled-91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571868" y="2786058"/>
            <a:ext cx="5143504" cy="338281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2" name="Загнутый угол 21"/>
          <p:cNvSpPr/>
          <p:nvPr/>
        </p:nvSpPr>
        <p:spPr>
          <a:xfrm>
            <a:off x="285720" y="5429264"/>
            <a:ext cx="4000528" cy="85725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Громкие чтения по книгам.</a:t>
            </a:r>
          </a:p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Юный библиотекарь Малыгина Галя читает книгу </a:t>
            </a:r>
            <a:r>
              <a:rPr lang="ru-RU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Л.Позмоговой</a:t>
            </a:r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«Ольга Генкина»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21" grpId="0" build="allAtOnce" animBg="1"/>
      <p:bldP spid="22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643042" y="428604"/>
            <a:ext cx="6143668" cy="85725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571480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1071546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28926" y="500042"/>
            <a:ext cx="3678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  <a:endParaRPr lang="ru-RU" sz="36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pic>
        <p:nvPicPr>
          <p:cNvPr id="11" name="Рисунок 10" descr="Untitled-11.jp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lum bright="10000" contrast="10000"/>
          </a:blip>
          <a:srcRect/>
          <a:stretch>
            <a:fillRect/>
          </a:stretch>
        </p:blipFill>
        <p:spPr>
          <a:xfrm>
            <a:off x="857224" y="1357298"/>
            <a:ext cx="7286705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Загнутый угол 13"/>
          <p:cNvSpPr/>
          <p:nvPr/>
        </p:nvSpPr>
        <p:spPr>
          <a:xfrm>
            <a:off x="642910" y="5500702"/>
            <a:ext cx="4143404" cy="714380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Беседа «Наш город – нам дорог».</a:t>
            </a:r>
          </a:p>
          <a:p>
            <a:pPr algn="ctr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Ведёт юный краевед </a:t>
            </a:r>
            <a:r>
              <a:rPr lang="ru-RU" sz="1400" b="1" i="1" dirty="0" err="1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Еремеева</a:t>
            </a:r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Марина</a:t>
            </a:r>
            <a:endParaRPr lang="ru-RU" sz="1400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5" grpId="0" animBg="1"/>
      <p:bldP spid="18" grpId="0" build="allAtOnce"/>
      <p:bldP spid="14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71868" y="2428868"/>
            <a:ext cx="5407440" cy="3837031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27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142852"/>
            <a:ext cx="5572164" cy="4000528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27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Содержимое 3" descr="4587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14348" y="285728"/>
            <a:ext cx="5539862" cy="3714776"/>
          </a:xfrm>
          <a:prstGeom prst="rect">
            <a:avLst/>
          </a:prstGeom>
        </p:spPr>
      </p:pic>
      <p:sp>
        <p:nvSpPr>
          <p:cNvPr id="21" name="Загнутый угол 20"/>
          <p:cNvSpPr/>
          <p:nvPr/>
        </p:nvSpPr>
        <p:spPr>
          <a:xfrm>
            <a:off x="4357686" y="571480"/>
            <a:ext cx="4572032" cy="79208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Неделя детской и юношеской книги. Выступает библиотекарь </a:t>
            </a:r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Утенкова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А.П.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НАЧАЛО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Содержимое 3" descr="25852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5400000">
            <a:off x="4482391" y="1732659"/>
            <a:ext cx="3604959" cy="528313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9" name="Загнутый угол 18"/>
          <p:cNvSpPr/>
          <p:nvPr/>
        </p:nvSpPr>
        <p:spPr>
          <a:xfrm>
            <a:off x="857224" y="5214950"/>
            <a:ext cx="3929090" cy="142876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библиотечном утреннике «Сказки в гостях у читателей», организованном библиотечными активистами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21" grpId="0" build="allAtOnce" animBg="1"/>
      <p:bldP spid="19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Untitled-71.jpg"/>
          <p:cNvPicPr>
            <a:picLocks noChangeAspect="1"/>
          </p:cNvPicPr>
          <p:nvPr/>
        </p:nvPicPr>
        <p:blipFill>
          <a:blip r:embed="rId4"/>
          <a:srcRect r="24330" b="21875"/>
          <a:stretch>
            <a:fillRect/>
          </a:stretch>
        </p:blipFill>
        <p:spPr>
          <a:xfrm rot="21396284">
            <a:off x="1349165" y="1102802"/>
            <a:ext cx="6179484" cy="455713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" name="Загнутый угол 18"/>
          <p:cNvSpPr/>
          <p:nvPr/>
        </p:nvSpPr>
        <p:spPr>
          <a:xfrm>
            <a:off x="1214414" y="4572008"/>
            <a:ext cx="3571900" cy="500066"/>
          </a:xfrm>
          <a:prstGeom prst="foldedCorner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9966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Рекомендательную беседу у выставки ведет </a:t>
            </a:r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Жегалова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Е.И.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42976" y="428604"/>
            <a:ext cx="6643734" cy="857256"/>
          </a:xfrm>
          <a:prstGeom prst="roundRect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9966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500042"/>
            <a:ext cx="5688632" cy="45719"/>
          </a:xfrm>
          <a:prstGeom prst="rect">
            <a:avLst/>
          </a:prstGeom>
          <a:solidFill>
            <a:schemeClr val="bg1"/>
          </a:solidFill>
          <a:ln w="3175">
            <a:solidFill>
              <a:srgbClr val="9966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6500826" y="6215082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НАЧАЛО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29586" y="6215082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428604"/>
            <a:ext cx="50048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317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142984"/>
            <a:ext cx="5688632" cy="45719"/>
          </a:xfrm>
          <a:prstGeom prst="rect">
            <a:avLst/>
          </a:prstGeom>
          <a:solidFill>
            <a:schemeClr val="bg1"/>
          </a:solidFill>
          <a:ln w="3175">
            <a:solidFill>
              <a:srgbClr val="9966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Содержимое 5" descr="Untitled-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428728" y="1285860"/>
            <a:ext cx="5929354" cy="40459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Загнутый угол 22"/>
          <p:cNvSpPr/>
          <p:nvPr/>
        </p:nvSpPr>
        <p:spPr>
          <a:xfrm>
            <a:off x="642910" y="4214818"/>
            <a:ext cx="3571900" cy="1500198"/>
          </a:xfrm>
          <a:prstGeom prst="foldedCorner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9966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На производственном совещании.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Лесова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Г.В. (зав. передвижным отделом)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Гаганова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О.С. (зав. </a:t>
            </a:r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чит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. залом)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Жегалова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Е.И. (зав. библиотекой)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Стешова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Л.К. (зав. абонементом)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Трунова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 А.А. (библиотекарь)</a:t>
            </a:r>
          </a:p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Загнутый угол 20"/>
          <p:cNvSpPr/>
          <p:nvPr/>
        </p:nvSpPr>
        <p:spPr>
          <a:xfrm>
            <a:off x="4857752" y="4071942"/>
            <a:ext cx="3929090" cy="2000264"/>
          </a:xfrm>
          <a:prstGeom prst="foldedCorner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9966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29997" dir="5400000" sy="-100000" algn="bl" rotWithShape="0"/>
                </a:effectLst>
              </a:rPr>
              <a:t>25 передвижных библиотек и 4 пункта книговыдачи организовано  ДБ в сельских школах района</a:t>
            </a:r>
            <a:endParaRPr lang="ru-RU" sz="2400" b="1" i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785786" y="6143644"/>
            <a:ext cx="1224136" cy="2880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hlinkClick r:id="rId7" action="ppaction://hlinksldjump"/>
              </a:rPr>
              <a:t>СТАТИСТИКА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 animBg="1"/>
      <p:bldP spid="13" grpId="0" animBg="1"/>
      <p:bldP spid="10" grpId="0" animBg="1"/>
      <p:bldP spid="14" grpId="0" build="p"/>
      <p:bldP spid="15" grpId="0" animBg="1"/>
      <p:bldP spid="23" grpId="0" build="allAtOnce" animBg="1"/>
      <p:bldP spid="21" grpId="0" uiExpand="1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14414" y="1357298"/>
            <a:ext cx="6715172" cy="478634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6500826" y="6215082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НАЧАЛО</a:t>
            </a:r>
            <a:endParaRPr lang="ru-RU" sz="1400" b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29586" y="6215082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400" b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" name="Содержимое 3" descr="587462.jpg"/>
          <p:cNvPicPr>
            <a:picLocks noChangeAspect="1"/>
          </p:cNvPicPr>
          <p:nvPr/>
        </p:nvPicPr>
        <p:blipFill>
          <a:blip r:embed="rId5" cstate="screen">
            <a:lum bright="10000" contrast="20000"/>
          </a:blip>
          <a:stretch>
            <a:fillRect/>
          </a:stretch>
        </p:blipFill>
        <p:spPr>
          <a:xfrm>
            <a:off x="992853" y="1357298"/>
            <a:ext cx="6936732" cy="478634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7" name="Загнутый угол 16"/>
          <p:cNvSpPr/>
          <p:nvPr/>
        </p:nvSpPr>
        <p:spPr>
          <a:xfrm>
            <a:off x="285720" y="5072074"/>
            <a:ext cx="4143404" cy="1055040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Заседание кружка «Друзья книги» проводит библиотекарь </a:t>
            </a:r>
          </a:p>
          <a:p>
            <a:pPr algn="ctr"/>
            <a:r>
              <a:rPr lang="ru-RU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b="1" i="1" dirty="0" err="1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Жегалова</a:t>
            </a:r>
            <a:r>
              <a:rPr lang="ru-RU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Е.И.  1958 </a:t>
            </a:r>
            <a:endParaRPr lang="ru-RU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5" name="Рисунок 24" descr="8.jpg"/>
          <p:cNvPicPr>
            <a:picLocks noChangeAspect="1"/>
          </p:cNvPicPr>
          <p:nvPr/>
        </p:nvPicPr>
        <p:blipFill>
          <a:blip r:embed="rId6"/>
          <a:srcRect t="7812"/>
          <a:stretch>
            <a:fillRect/>
          </a:stretch>
        </p:blipFill>
        <p:spPr>
          <a:xfrm>
            <a:off x="214282" y="1428736"/>
            <a:ext cx="7635308" cy="471490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6" name="Загнутый угол 25"/>
          <p:cNvSpPr/>
          <p:nvPr/>
        </p:nvSpPr>
        <p:spPr>
          <a:xfrm>
            <a:off x="357158" y="5286388"/>
            <a:ext cx="3357618" cy="928694"/>
          </a:xfrm>
          <a:prstGeom prst="foldedCorner">
            <a:avLst>
              <a:gd name="adj" fmla="val 28000"/>
            </a:avLst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9966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фото: вторая слева в первом ряду </a:t>
            </a:r>
          </a:p>
          <a:p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Жегалова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Евгения </a:t>
            </a:r>
            <a:r>
              <a:rPr lang="ru-RU" sz="14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Исаковна</a:t>
            </a:r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sz="14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заведующая ДБ с 1956 по 1968</a:t>
            </a:r>
          </a:p>
        </p:txBody>
      </p:sp>
      <p:sp>
        <p:nvSpPr>
          <p:cNvPr id="24" name="Загнутый угол 23"/>
          <p:cNvSpPr/>
          <p:nvPr/>
        </p:nvSpPr>
        <p:spPr>
          <a:xfrm>
            <a:off x="6286512" y="1643050"/>
            <a:ext cx="2643206" cy="4143404"/>
          </a:xfrm>
          <a:prstGeom prst="foldedCorner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b="1" i="1" dirty="0" smtClean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итогам смотра библиотек РСФСР  в 1967г </a:t>
            </a:r>
            <a:r>
              <a:rPr lang="ru-RU" sz="2000" b="1" i="1" dirty="0" err="1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Богородская</a:t>
            </a:r>
            <a:r>
              <a:rPr lang="ru-RU" sz="2000" b="1" i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детская библиотека удостоена диплома  «Победитель Всесоюзного общественного смотра библиотек                               к 50-летию Советской власти»</a:t>
            </a:r>
            <a:endParaRPr lang="ru-RU" sz="2000" b="1" i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Скругленный прямоугольник 17">
            <a:hlinkClick r:id="rId4" action="ppaction://hlinksldjump"/>
          </p:cNvPr>
          <p:cNvSpPr/>
          <p:nvPr/>
        </p:nvSpPr>
        <p:spPr>
          <a:xfrm>
            <a:off x="5000628" y="6215082"/>
            <a:ext cx="1224136" cy="2880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hlinkClick r:id="rId7" action="ppaction://hlinksldjump"/>
              </a:rPr>
              <a:t>СТАТИСТИКА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sz="1400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214414" y="357166"/>
            <a:ext cx="6643734" cy="1000132"/>
          </a:xfrm>
          <a:prstGeom prst="roundRect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5400000" scaled="1"/>
            <a:tileRect/>
          </a:gra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00232" y="428604"/>
            <a:ext cx="5004896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317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500042"/>
            <a:ext cx="5688632" cy="45719"/>
          </a:xfrm>
          <a:prstGeom prst="rect">
            <a:avLst/>
          </a:prstGeom>
          <a:solidFill>
            <a:schemeClr val="bg1"/>
          </a:solidFill>
          <a:ln w="3175">
            <a:solidFill>
              <a:srgbClr val="9966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142984"/>
            <a:ext cx="5688632" cy="45719"/>
          </a:xfrm>
          <a:prstGeom prst="rect">
            <a:avLst/>
          </a:prstGeom>
          <a:solidFill>
            <a:schemeClr val="bg1"/>
          </a:solidFill>
          <a:ln w="3175">
            <a:solidFill>
              <a:srgbClr val="9966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build="allAtOnce" animBg="1"/>
      <p:bldP spid="17" grpId="1" build="allAtOnce" animBg="1"/>
      <p:bldP spid="26" grpId="0" animBg="1"/>
      <p:bldP spid="24" grpId="0" build="allAtOnce" animBg="1"/>
      <p:bldP spid="19" grpId="0" animBg="1"/>
      <p:bldP spid="14" grpId="0" build="p"/>
      <p:bldP spid="10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14414" y="1857364"/>
            <a:ext cx="6429420" cy="4357718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976" y="428604"/>
            <a:ext cx="6643734" cy="114300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54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57290" y="642918"/>
            <a:ext cx="64387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вехи. Наши люди</a:t>
            </a:r>
          </a:p>
          <a:p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458796124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571604" y="2000240"/>
            <a:ext cx="5929354" cy="4071966"/>
          </a:xfrm>
          <a:prstGeom prst="rect">
            <a:avLst/>
          </a:prstGeom>
        </p:spPr>
      </p:pic>
      <p:pic>
        <p:nvPicPr>
          <p:cNvPr id="16" name="Содержимое 3" descr="234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5400000">
            <a:off x="726648" y="2630882"/>
            <a:ext cx="4104456" cy="270029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Загнутый угол 20"/>
          <p:cNvSpPr/>
          <p:nvPr/>
        </p:nvSpPr>
        <p:spPr>
          <a:xfrm>
            <a:off x="251520" y="5661248"/>
            <a:ext cx="4034728" cy="1008112"/>
          </a:xfrm>
          <a:prstGeom prst="foldedCorner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54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Трунова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Антонина Александровна заведовала детской библиотекой </a:t>
            </a:r>
          </a:p>
          <a:p>
            <a:pPr algn="ctr"/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 1968 по 1982 год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4214810" y="1857364"/>
            <a:ext cx="4034728" cy="571504"/>
          </a:xfrm>
          <a:prstGeom prst="foldedCorner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54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Трунова</a:t>
            </a:r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А.А. представляет  цикл книжных выставок «Славный путь родной страны»</a:t>
            </a:r>
          </a:p>
          <a:p>
            <a:pPr algn="ctr"/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56892 -0.005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7" grpId="0" build="allAtOnce"/>
      <p:bldP spid="10" grpId="0" animBg="1"/>
      <p:bldP spid="15" grpId="0" animBg="1"/>
      <p:bldP spid="21" grpId="0" build="allAtOnce" animBg="1"/>
      <p:bldP spid="18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 rot="334497">
            <a:off x="398429" y="289842"/>
            <a:ext cx="5819357" cy="407440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2143116"/>
            <a:ext cx="5929354" cy="40719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7" name="Содержимое 3" descr="Untitled-13.jpg"/>
          <p:cNvPicPr>
            <a:picLocks noChangeAspect="1"/>
          </p:cNvPicPr>
          <p:nvPr/>
        </p:nvPicPr>
        <p:blipFill>
          <a:blip r:embed="rId4" cstate="screen">
            <a:lum bright="10000"/>
          </a:blip>
          <a:srcRect/>
          <a:stretch>
            <a:fillRect/>
          </a:stretch>
        </p:blipFill>
        <p:spPr>
          <a:xfrm>
            <a:off x="714348" y="428604"/>
            <a:ext cx="5429288" cy="36351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Рисунок 18" descr="45123347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406849">
            <a:off x="4148817" y="1604876"/>
            <a:ext cx="3578514" cy="5097953"/>
          </a:xfrm>
          <a:prstGeom prst="rect">
            <a:avLst/>
          </a:prstGeom>
        </p:spPr>
      </p:pic>
      <p:sp>
        <p:nvSpPr>
          <p:cNvPr id="21" name="Загнутый угол 20"/>
          <p:cNvSpPr/>
          <p:nvPr/>
        </p:nvSpPr>
        <p:spPr>
          <a:xfrm>
            <a:off x="4714876" y="500042"/>
            <a:ext cx="3929090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Библиографический  «Уголок  школьника»  младшего абонемента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2071670" y="5429264"/>
            <a:ext cx="1785950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читальном зале</a:t>
            </a:r>
            <a:endParaRPr lang="ru-RU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3" grpId="0" animBg="1"/>
      <p:bldP spid="21" grpId="0" build="allAtOnce" animBg="1"/>
      <p:bldP spid="20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142976" y="428604"/>
            <a:ext cx="6929486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1714488"/>
            <a:ext cx="6357982" cy="4479973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8900000" scaled="1"/>
            <a:tileRect/>
          </a:gra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Содержимое 4" descr="Untitled-15.jpg"/>
          <p:cNvPicPr>
            <a:picLocks noChangeAspect="1"/>
          </p:cNvPicPr>
          <p:nvPr/>
        </p:nvPicPr>
        <p:blipFill>
          <a:blip r:embed="rId4" cstate="screen">
            <a:lum bright="20000" contrast="10000"/>
          </a:blip>
          <a:srcRect/>
          <a:stretch>
            <a:fillRect/>
          </a:stretch>
        </p:blipFill>
        <p:spPr>
          <a:xfrm>
            <a:off x="571471" y="1857364"/>
            <a:ext cx="5967539" cy="4071966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Загнутый угол 20"/>
          <p:cNvSpPr/>
          <p:nvPr/>
        </p:nvSpPr>
        <p:spPr>
          <a:xfrm>
            <a:off x="428596" y="5715016"/>
            <a:ext cx="4106166" cy="6429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sz="16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Рекомендательную беседу ведет </a:t>
            </a:r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Гаганова</a:t>
            </a:r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О.С., </a:t>
            </a:r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заведущая</a:t>
            </a:r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читальным залом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6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6572264" y="6357958"/>
            <a:ext cx="1224136" cy="2880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001024" y="635795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7" name="Содержимое 3" descr="2345.jpg"/>
          <p:cNvPicPr>
            <a:picLocks noChangeAspect="1"/>
          </p:cNvPicPr>
          <p:nvPr/>
        </p:nvPicPr>
        <p:blipFill>
          <a:blip r:embed="rId6" cstate="screen">
            <a:lum bright="20000" contrast="10000"/>
          </a:blip>
          <a:srcRect/>
          <a:stretch>
            <a:fillRect/>
          </a:stretch>
        </p:blipFill>
        <p:spPr>
          <a:xfrm rot="5400000">
            <a:off x="5580705" y="2205982"/>
            <a:ext cx="3911944" cy="2500330"/>
          </a:xfrm>
          <a:prstGeom prst="roundRect">
            <a:avLst/>
          </a:prstGeom>
          <a:ln w="57150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2" name="TextBox 21"/>
          <p:cNvSpPr txBox="1"/>
          <p:nvPr/>
        </p:nvSpPr>
        <p:spPr>
          <a:xfrm>
            <a:off x="1643042" y="642918"/>
            <a:ext cx="64387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вехи. Наши люди</a:t>
            </a:r>
          </a:p>
          <a:p>
            <a:endParaRPr lang="ru-RU" sz="48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6578" y="4929198"/>
            <a:ext cx="2000264" cy="1169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</a:rPr>
              <a:t>Гаганова</a:t>
            </a:r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</a:rPr>
              <a:t>  Олимпиада Степановна, заведующая детской библиотекой</a:t>
            </a:r>
          </a:p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</a:rPr>
              <a:t> с 1982 по 1989 гг.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5" grpId="0" animBg="1"/>
      <p:bldP spid="13" grpId="0" animBg="1"/>
      <p:bldP spid="21" grpId="0" build="allAtOnce" animBg="1"/>
      <p:bldP spid="2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2844" y="1071546"/>
            <a:ext cx="8858312" cy="5286412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Содержимое 3" descr="65978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28728" y="1643050"/>
            <a:ext cx="6286544" cy="4329704"/>
          </a:xfrm>
          <a:prstGeom prst="rect">
            <a:avLst/>
          </a:prstGeom>
        </p:spPr>
      </p:pic>
      <p:sp>
        <p:nvSpPr>
          <p:cNvPr id="20" name="Загнутый угол 19"/>
          <p:cNvSpPr/>
          <p:nvPr/>
        </p:nvSpPr>
        <p:spPr>
          <a:xfrm>
            <a:off x="785786" y="5143512"/>
            <a:ext cx="4608512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85786" y="5143512"/>
            <a:ext cx="4644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Заведующая читальным залом </a:t>
            </a:r>
            <a:r>
              <a:rPr lang="ru-RU" sz="1400" b="1" i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Метлина</a:t>
            </a:r>
            <a:r>
              <a:rPr lang="ru-RU" sz="14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Л.К. </a:t>
            </a:r>
          </a:p>
          <a:p>
            <a:r>
              <a:rPr lang="ru-RU" sz="14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ведет занятия клуба. 1984</a:t>
            </a:r>
          </a:p>
          <a:p>
            <a:endParaRPr lang="ru-RU" sz="2000" b="1" i="1" dirty="0" smtClean="0"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1" name="Содержимое 3" descr="25.jpe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71472" y="857232"/>
            <a:ext cx="7929618" cy="5154229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71472" y="428604"/>
            <a:ext cx="8001056" cy="114300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000232" y="500042"/>
            <a:ext cx="484081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48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2571736" y="5500702"/>
            <a:ext cx="3929090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В читальном зале детской библиотеки. 1980-е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19" grpId="0" build="allAtOnce"/>
      <p:bldP spid="14" grpId="0" animBg="1"/>
      <p:bldP spid="15" grpId="0" animBg="1"/>
      <p:bldP spid="10" grpId="0" animBg="1"/>
      <p:bldP spid="2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71472" y="428604"/>
            <a:ext cx="8001056" cy="4357718"/>
          </a:xfrm>
          <a:prstGeom prst="roundRect">
            <a:avLst/>
          </a:prstGeom>
          <a:solidFill>
            <a:srgbClr val="9966FF">
              <a:alpha val="63137"/>
            </a:srgb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lum bright="20000" contrast="10000"/>
          </a:blip>
          <a:stretch>
            <a:fillRect/>
          </a:stretch>
        </p:blipFill>
        <p:spPr>
          <a:xfrm>
            <a:off x="785786" y="571480"/>
            <a:ext cx="1524232" cy="4188815"/>
          </a:xfrm>
          <a:prstGeom prst="rect">
            <a:avLst/>
          </a:prstGeom>
        </p:spPr>
      </p:pic>
      <p:pic>
        <p:nvPicPr>
          <p:cNvPr id="11" name="Рисунок 10" descr="2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lum bright="10000" contrast="10000"/>
          </a:blip>
          <a:stretch>
            <a:fillRect/>
          </a:stretch>
        </p:blipFill>
        <p:spPr>
          <a:xfrm>
            <a:off x="2214546" y="571480"/>
            <a:ext cx="1607643" cy="4143404"/>
          </a:xfrm>
          <a:prstGeom prst="rect">
            <a:avLst/>
          </a:prstGeom>
        </p:spPr>
      </p:pic>
      <p:pic>
        <p:nvPicPr>
          <p:cNvPr id="12" name="Рисунок 11" descr="3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lum bright="10000" contrast="10000"/>
          </a:blip>
          <a:stretch>
            <a:fillRect/>
          </a:stretch>
        </p:blipFill>
        <p:spPr>
          <a:xfrm>
            <a:off x="3714744" y="714356"/>
            <a:ext cx="1636737" cy="4000528"/>
          </a:xfrm>
          <a:prstGeom prst="rect">
            <a:avLst/>
          </a:prstGeom>
        </p:spPr>
      </p:pic>
      <p:pic>
        <p:nvPicPr>
          <p:cNvPr id="13" name="Рисунок 12" descr="4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lum bright="10000" contrast="10000"/>
          </a:blip>
          <a:stretch>
            <a:fillRect/>
          </a:stretch>
        </p:blipFill>
        <p:spPr>
          <a:xfrm>
            <a:off x="5214942" y="571480"/>
            <a:ext cx="1607643" cy="414340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5786" y="4929198"/>
            <a:ext cx="644420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Центральная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детская 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библиотека: летопись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Рисунок 16" descr="ччччш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lum bright="10000" contrast="10000"/>
          </a:blip>
          <a:srcRect/>
          <a:stretch>
            <a:fillRect/>
          </a:stretch>
        </p:blipFill>
        <p:spPr>
          <a:xfrm>
            <a:off x="6858016" y="714356"/>
            <a:ext cx="1214446" cy="378621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glow rad="101600">
              <a:schemeClr val="tx1">
                <a:lumMod val="65000"/>
                <a:lumOff val="35000"/>
                <a:alpha val="6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42844" y="1357298"/>
            <a:ext cx="9001156" cy="5000660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85852" y="500042"/>
            <a:ext cx="6429420" cy="10001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357290" y="642918"/>
            <a:ext cx="643875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вехи. Наши люди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6" descr="C:\Users\uokna\Pictures\библиотека\стешова\чит рекорд 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643050"/>
            <a:ext cx="4673599" cy="457203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4" name="Рисунок 23" descr="лк1.jpg"/>
          <p:cNvPicPr>
            <a:picLocks noChangeAspect="1"/>
          </p:cNvPicPr>
          <p:nvPr/>
        </p:nvPicPr>
        <p:blipFill>
          <a:blip r:embed="rId5"/>
          <a:srcRect l="13499" t="57864" r="22625" b="2083"/>
          <a:stretch>
            <a:fillRect/>
          </a:stretch>
        </p:blipFill>
        <p:spPr>
          <a:xfrm>
            <a:off x="714348" y="1765266"/>
            <a:ext cx="3286148" cy="4512700"/>
          </a:xfrm>
          <a:prstGeom prst="rect">
            <a:avLst/>
          </a:prstGeom>
        </p:spPr>
      </p:pic>
      <p:sp>
        <p:nvSpPr>
          <p:cNvPr id="20" name="Загнутый угол 19"/>
          <p:cNvSpPr/>
          <p:nvPr/>
        </p:nvSpPr>
        <p:spPr>
          <a:xfrm>
            <a:off x="285720" y="4857760"/>
            <a:ext cx="6000792" cy="157163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 1954 по 2010 проработала в библиотеке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Стешова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Лидия Константиновна.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Уникальный специалист, истинный подвижник библиотечного дела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26" name="Загнутый угол 25"/>
          <p:cNvSpPr/>
          <p:nvPr/>
        </p:nvSpPr>
        <p:spPr>
          <a:xfrm>
            <a:off x="5000628" y="1714488"/>
            <a:ext cx="2928958" cy="428628"/>
          </a:xfrm>
          <a:prstGeom prst="foldedCorner">
            <a:avLst>
              <a:gd name="adj" fmla="val 50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56 лет -  на абонементе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0" grpId="0" animBg="1"/>
      <p:bldP spid="20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48.jpg"/>
          <p:cNvPicPr>
            <a:picLocks noChangeAspect="1"/>
          </p:cNvPicPr>
          <p:nvPr/>
        </p:nvPicPr>
        <p:blipFill>
          <a:blip r:embed="rId3" cstate="screen">
            <a:lum bright="20000" contrast="30000"/>
          </a:blip>
          <a:srcRect/>
          <a:stretch>
            <a:fillRect/>
          </a:stretch>
        </p:blipFill>
        <p:spPr>
          <a:xfrm>
            <a:off x="428596" y="1105888"/>
            <a:ext cx="4572033" cy="575211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000100" y="428604"/>
            <a:ext cx="707236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357290" y="571480"/>
            <a:ext cx="643875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вехи. Наши люди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571480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500034" y="5357826"/>
            <a:ext cx="3786214" cy="121444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Заместитель директора ЦБС 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по работе с детьми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Морозова Наталья Николаевна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 1992  по 2012 гг.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786182" y="1643050"/>
            <a:ext cx="5000660" cy="2643206"/>
          </a:xfrm>
          <a:prstGeom prst="foldedCorner">
            <a:avLst>
              <a:gd name="adj" fmla="val 31524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1993 год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Фонд библиотеки - 44729 экз.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Читателей - 4930 чел.                                          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Библиотека имеет 3 абонемента и читальный зал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штате - 6 библиотекарей</a:t>
            </a:r>
          </a:p>
          <a:p>
            <a:pPr algn="ctr"/>
            <a:endParaRPr lang="ru-RU" dirty="0"/>
          </a:p>
        </p:txBody>
      </p:sp>
      <p:pic>
        <p:nvPicPr>
          <p:cNvPr id="21" name="Рисунок 20" descr="натни к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1003464">
            <a:off x="3401235" y="1580689"/>
            <a:ext cx="2941885" cy="4071942"/>
          </a:xfrm>
          <a:prstGeom prst="rect">
            <a:avLst/>
          </a:prstGeom>
        </p:spPr>
      </p:pic>
      <p:pic>
        <p:nvPicPr>
          <p:cNvPr id="23" name="Рисунок 22" descr="натник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>
            <a:off x="4500562" y="1428736"/>
            <a:ext cx="2958594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натник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808155">
            <a:off x="5745765" y="1532020"/>
            <a:ext cx="3237995" cy="4326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5214942" y="6357958"/>
            <a:ext cx="1224136" cy="2880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hlinkClick r:id="rId8" action="ppaction://hlinksldjump"/>
              </a:rPr>
              <a:t>СТАТИСТИКА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5" grpId="0" animBg="1"/>
      <p:bldP spid="28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428728" y="500042"/>
            <a:ext cx="6286544" cy="85725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1500174"/>
            <a:ext cx="4857784" cy="476053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2" name="Содержимое 3" descr="дубова день города.jpg"/>
          <p:cNvPicPr>
            <a:picLocks noChangeAspect="1"/>
          </p:cNvPicPr>
          <p:nvPr/>
        </p:nvPicPr>
        <p:blipFill>
          <a:blip r:embed="rId4" cstate="screen">
            <a:lum contrast="10000"/>
          </a:blip>
          <a:srcRect/>
          <a:stretch>
            <a:fillRect/>
          </a:stretch>
        </p:blipFill>
        <p:spPr>
          <a:xfrm>
            <a:off x="428596" y="1571612"/>
            <a:ext cx="4540873" cy="4274792"/>
          </a:xfrm>
          <a:prstGeom prst="rect">
            <a:avLst/>
          </a:prstGeom>
        </p:spPr>
      </p:pic>
      <p:sp>
        <p:nvSpPr>
          <p:cNvPr id="23" name="Загнутый угол 22"/>
          <p:cNvSpPr/>
          <p:nvPr/>
        </p:nvSpPr>
        <p:spPr>
          <a:xfrm>
            <a:off x="428596" y="5357826"/>
            <a:ext cx="3429024" cy="85725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</a:rPr>
              <a:t>День  города. 1998. Библиотекарь Дубова С.В. представляет книжную выставку 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Рисунок 11" descr="дип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20204005">
            <a:off x="3724290" y="1450927"/>
            <a:ext cx="3414716" cy="473007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0" name="Загнутый угол 19"/>
          <p:cNvSpPr/>
          <p:nvPr/>
        </p:nvSpPr>
        <p:spPr>
          <a:xfrm>
            <a:off x="5072034" y="1500174"/>
            <a:ext cx="4071966" cy="164307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Библиотека - неотъемлемая часть культурной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образовательной жизни  Богородска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571480"/>
            <a:ext cx="367837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3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428604"/>
            <a:ext cx="67151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1500174"/>
            <a:ext cx="7786742" cy="5143536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Untitled-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142976" y="1785926"/>
            <a:ext cx="2962284" cy="453479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Содержимое 6" descr="99 г угадайка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786314" y="1785926"/>
            <a:ext cx="3006130" cy="46434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214282" y="5429264"/>
            <a:ext cx="4286280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357290" y="642918"/>
            <a:ext cx="643875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вехи. Наши люди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7158" y="5429264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Библиотекарь  младшего абонемента Шатрова Т.В. оформляет книжную выставку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4" name="Рисунок 23" descr="9876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29124" y="1643050"/>
            <a:ext cx="3558424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25" name="Загнутый угол 24"/>
          <p:cNvSpPr/>
          <p:nvPr/>
        </p:nvSpPr>
        <p:spPr>
          <a:xfrm>
            <a:off x="5072066" y="5572140"/>
            <a:ext cx="2643206" cy="6429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старшем абонементе –  библиотекарь Романова Л.В.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Загнутый угол 20"/>
          <p:cNvSpPr/>
          <p:nvPr/>
        </p:nvSpPr>
        <p:spPr>
          <a:xfrm>
            <a:off x="3643306" y="1714488"/>
            <a:ext cx="3214710" cy="71438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Зав. читальным залом </a:t>
            </a:r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Метлина</a:t>
            </a:r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Л.К. проводит викторину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18" grpId="0" animBg="1"/>
      <p:bldP spid="20" grpId="0" animBg="1"/>
      <p:bldP spid="19" grpId="0" build="allAtOnce"/>
      <p:bldP spid="25" grpId="0" animBg="1"/>
      <p:bldP spid="21" grpId="0" animBg="1"/>
      <p:bldP spid="2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16" descr="уке - 0005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rot="179052">
            <a:off x="727339" y="1567403"/>
            <a:ext cx="5415292" cy="3384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214414" y="428604"/>
            <a:ext cx="6643734" cy="92869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14612" y="571480"/>
            <a:ext cx="367837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  <a:endParaRPr lang="ru-RU" sz="3600" dirty="0">
              <a:ln w="18415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 descr="D:\юбилей ДБ\111\68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00364" y="1714488"/>
            <a:ext cx="6143636" cy="38337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Загнутый угол 19"/>
          <p:cNvSpPr/>
          <p:nvPr/>
        </p:nvSpPr>
        <p:spPr>
          <a:xfrm>
            <a:off x="285720" y="4714884"/>
            <a:ext cx="4714908" cy="6429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Областной фестиваль «Детский библиотекарь -97». Морозова О.,  зав  </a:t>
            </a:r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Ключищенской</a:t>
            </a:r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сельской библиотекой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4" name="Загнутый угол 23"/>
          <p:cNvSpPr/>
          <p:nvPr/>
        </p:nvSpPr>
        <p:spPr>
          <a:xfrm>
            <a:off x="4143372" y="5500702"/>
            <a:ext cx="4714908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Областной фестиваль «Детский библиотекарь -99».    </a:t>
            </a:r>
          </a:p>
          <a:p>
            <a:pPr lvl="0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Библиотекарь – Андреева В.Н.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500034" y="1857364"/>
            <a:ext cx="4857784" cy="1357322"/>
          </a:xfrm>
          <a:prstGeom prst="foldedCorner">
            <a:avLst>
              <a:gd name="adj" fmla="val 33734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2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lvl="0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ЦДБ - активная участница профессиональных мероприятий, конкурсов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/>
      <p:bldP spid="10" grpId="0" animBg="1"/>
      <p:bldP spid="15" grpId="0" animBg="1"/>
      <p:bldP spid="20" grpId="0" animBg="1"/>
      <p:bldP spid="24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66682" y="1366823"/>
            <a:ext cx="5643602" cy="400052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428604"/>
            <a:ext cx="7704856" cy="105789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2786058"/>
            <a:ext cx="5286444" cy="364333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Содержимое 3" descr="жюль верн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7158" y="1428736"/>
            <a:ext cx="5500726" cy="382535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357158" y="5214950"/>
            <a:ext cx="3357586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28596" y="5214950"/>
            <a:ext cx="31746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Литературное путешествие </a:t>
            </a:r>
          </a:p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по творчеству Ж. Верна</a:t>
            </a:r>
          </a:p>
          <a:p>
            <a:endParaRPr lang="ru-RU" sz="16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7" name="Рисунок 16" descr="уке - 0002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CEBE1"/>
              </a:clrFrom>
              <a:clrTo>
                <a:srgbClr val="FCEBE1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57620" y="2928934"/>
            <a:ext cx="5063012" cy="32975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2" name="Загнутый угол 21"/>
          <p:cNvSpPr/>
          <p:nvPr/>
        </p:nvSpPr>
        <p:spPr>
          <a:xfrm>
            <a:off x="4214810" y="5572140"/>
            <a:ext cx="1643074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Пушкинский день 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71736" y="642918"/>
            <a:ext cx="367837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26" name="Загнутый угол 25"/>
          <p:cNvSpPr/>
          <p:nvPr/>
        </p:nvSpPr>
        <p:spPr>
          <a:xfrm>
            <a:off x="4357686" y="1571612"/>
            <a:ext cx="4214842" cy="221457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2000-2004 ЦДБ работает  в помощь дополнительному образованию по программе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«Школа гуманитарного развития»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" grpId="0" animBg="1"/>
      <p:bldP spid="10" grpId="0" animBg="1"/>
      <p:bldP spid="15" grpId="0" animBg="1"/>
      <p:bldP spid="18" grpId="0" animBg="1"/>
      <p:bldP spid="20" grpId="0" animBg="1"/>
      <p:bldP spid="19" grpId="0" build="allAtOnce"/>
      <p:bldP spid="22" grpId="0" animBg="1"/>
      <p:bldP spid="24" grpId="0" build="allAtOnce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42910" y="1428736"/>
            <a:ext cx="7786742" cy="4831971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Untitled-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42976" y="1714488"/>
            <a:ext cx="6717063" cy="4353752"/>
          </a:xfrm>
          <a:prstGeom prst="rect">
            <a:avLst/>
          </a:prstGeom>
        </p:spPr>
      </p:pic>
      <p:sp>
        <p:nvSpPr>
          <p:cNvPr id="25" name="Загнутый угол 24"/>
          <p:cNvSpPr/>
          <p:nvPr/>
        </p:nvSpPr>
        <p:spPr>
          <a:xfrm>
            <a:off x="1142976" y="1714488"/>
            <a:ext cx="2928958" cy="6429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Краеведческая игра-экскурсия «Здесь Родины моей начало»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85852" y="428604"/>
            <a:ext cx="6429420" cy="92869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43174" y="571480"/>
            <a:ext cx="367837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571480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1142984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руббах б э виногр тп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57224" y="1500174"/>
            <a:ext cx="7072362" cy="48258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3" name="Загнутый угол 22"/>
          <p:cNvSpPr/>
          <p:nvPr/>
        </p:nvSpPr>
        <p:spPr>
          <a:xfrm>
            <a:off x="5214942" y="1714488"/>
            <a:ext cx="3000396" cy="78581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Краеведческие чтения. Встреча         </a:t>
            </a:r>
          </a:p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нижегородскими краеведами</a:t>
            </a:r>
          </a:p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Б.Э. </a:t>
            </a:r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Руббахом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Т.П. Виноградовой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" name="Рисунок 25" descr="9489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985495">
            <a:off x="816192" y="2293639"/>
            <a:ext cx="2999302" cy="4167996"/>
          </a:xfrm>
          <a:prstGeom prst="rect">
            <a:avLst/>
          </a:prstGeom>
        </p:spPr>
      </p:pic>
      <p:sp>
        <p:nvSpPr>
          <p:cNvPr id="19" name="Загнутый угол 18"/>
          <p:cNvSpPr/>
          <p:nvPr/>
        </p:nvSpPr>
        <p:spPr>
          <a:xfrm>
            <a:off x="4214810" y="1714488"/>
            <a:ext cx="4572032" cy="350046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Краеведение  постоянно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центре деятельности ЦДБ. Проводятся конкурсы  юных краеведов, краеведческие чтения,   творческие игры, заочные экскурсии, праздники, комментированные чтения, ведется поисковая деятельность.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6" grpId="0" animBg="1"/>
      <p:bldP spid="7" grpId="0" build="allAtOnce"/>
      <p:bldP spid="10" grpId="0" animBg="1"/>
      <p:bldP spid="15" grpId="0" animBg="1"/>
      <p:bldP spid="23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721.jpg"/>
          <p:cNvPicPr>
            <a:picLocks noChangeAspect="1"/>
          </p:cNvPicPr>
          <p:nvPr/>
        </p:nvPicPr>
        <p:blipFill>
          <a:blip r:embed="rId3" cstate="screen">
            <a:lum bright="-10000"/>
          </a:blip>
          <a:stretch>
            <a:fillRect/>
          </a:stretch>
        </p:blipFill>
        <p:spPr>
          <a:xfrm rot="913961">
            <a:off x="4903107" y="1220957"/>
            <a:ext cx="3384400" cy="4604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дип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0835957">
            <a:off x="698956" y="1197735"/>
            <a:ext cx="3625339" cy="4802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6987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79531">
            <a:off x="2574237" y="1193360"/>
            <a:ext cx="3470293" cy="49377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332656"/>
            <a:ext cx="7848872" cy="136815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7584" y="692696"/>
            <a:ext cx="788901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- НОВАЯ БИБЛИОТЕКА</a:t>
            </a:r>
            <a:endParaRPr lang="ru-RU" sz="36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1714489"/>
            <a:ext cx="7858180" cy="450059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4" name="Содержимое 3" descr="Публикация2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714480" y="1785926"/>
            <a:ext cx="5786478" cy="4230296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2" descr="C:\Users\uokna\Pictures\библиотека\библ\переезд1.jpg"/>
          <p:cNvPicPr>
            <a:picLocks noChangeAspect="1" noChangeArrowheads="1"/>
          </p:cNvPicPr>
          <p:nvPr/>
        </p:nvPicPr>
        <p:blipFill>
          <a:blip r:embed="rId5" cstate="screen">
            <a:lum contrast="-10000"/>
          </a:blip>
          <a:srcRect/>
          <a:stretch>
            <a:fillRect/>
          </a:stretch>
        </p:blipFill>
        <p:spPr bwMode="auto">
          <a:xfrm>
            <a:off x="1357290" y="1714488"/>
            <a:ext cx="6726136" cy="450059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" name="Picture 16" descr="переезд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714480" y="1714488"/>
            <a:ext cx="6415895" cy="4418238"/>
          </a:xfrm>
          <a:prstGeom prst="rect">
            <a:avLst/>
          </a:prstGeom>
          <a:noFill/>
          <a:ln/>
        </p:spPr>
      </p:pic>
      <p:pic>
        <p:nvPicPr>
          <p:cNvPr id="24" name="Рисунок 23" descr="254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428728" y="1714488"/>
            <a:ext cx="6786609" cy="4500594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9" name="Загнутый угол 18"/>
          <p:cNvSpPr/>
          <p:nvPr/>
        </p:nvSpPr>
        <p:spPr>
          <a:xfrm>
            <a:off x="214282" y="5357826"/>
            <a:ext cx="8286808" cy="100013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2003 году библиотека переехала в новое просторное помещение по ул. Ленина, 202, площадью  224,6 кв.м.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Загнутый угол 20"/>
          <p:cNvSpPr/>
          <p:nvPr/>
        </p:nvSpPr>
        <p:spPr>
          <a:xfrm>
            <a:off x="285720" y="5429264"/>
            <a:ext cx="7929618" cy="857256"/>
          </a:xfrm>
          <a:prstGeom prst="foldedCorner">
            <a:avLst>
              <a:gd name="adj" fmla="val 22211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Книжный  фонд -  40955 экз.Читателей – 4100 чел.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штате библиотеки  6  библиотекарей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                 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5214942" y="6357958"/>
            <a:ext cx="1224136" cy="2880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hlinkClick r:id="rId8" action="ppaction://hlinksldjump"/>
              </a:rPr>
              <a:t>СТАТИСТИКА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43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/>
      <p:bldP spid="10" grpId="0" animBg="1"/>
      <p:bldP spid="15" grpId="0" animBg="1"/>
      <p:bldP spid="13" grpId="0" animBg="1"/>
      <p:bldP spid="19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20" y="214290"/>
            <a:ext cx="8572560" cy="607223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Уютно читателям в комнате сказок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3" name="Picture 3" descr="C:\Users\uokna\Pictures\библиотека\Изображение 4\Изображение 4 07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6248" y="1071546"/>
            <a:ext cx="4451327" cy="38576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4" name="Picture 2" descr="C:\Users\uokna\Pictures\комната сказок\IMG_845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10" y="2571744"/>
            <a:ext cx="4572032" cy="342889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Users\uokna\Pictures\библиотека\интерьер\интерьер 00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928670"/>
            <a:ext cx="2500330" cy="224068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57158" y="285728"/>
            <a:ext cx="8572560" cy="607223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Зал  делового чтения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Picture 4" descr="Изображение 021"/>
          <p:cNvPicPr>
            <a:picLocks noChangeAspect="1" noChangeArrowheads="1"/>
          </p:cNvPicPr>
          <p:nvPr/>
        </p:nvPicPr>
        <p:blipFill>
          <a:blip r:embed="rId6" cstate="screen">
            <a:lum bright="20000" contrast="20000"/>
          </a:blip>
          <a:srcRect/>
          <a:stretch>
            <a:fillRect/>
          </a:stretch>
        </p:blipFill>
        <p:spPr>
          <a:xfrm>
            <a:off x="928662" y="928670"/>
            <a:ext cx="7408344" cy="5072098"/>
          </a:xfrm>
          <a:prstGeom prst="rect">
            <a:avLst/>
          </a:prstGeom>
          <a:noFill/>
          <a:ln/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3714744" y="492919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2003</a:t>
            </a:r>
            <a:endParaRPr lang="ru-RU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6" name="Рисунок 15" descr="интерьер 012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42910" y="357166"/>
            <a:ext cx="8072494" cy="607223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Загнутый угол 14"/>
          <p:cNvSpPr/>
          <p:nvPr/>
        </p:nvSpPr>
        <p:spPr>
          <a:xfrm>
            <a:off x="1571604" y="5572140"/>
            <a:ext cx="2000264" cy="285752"/>
          </a:xfrm>
          <a:prstGeom prst="foldedCorner">
            <a:avLst>
              <a:gd name="adj" fmla="val 38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Старший абонемент</a:t>
            </a:r>
          </a:p>
        </p:txBody>
      </p:sp>
      <p:pic>
        <p:nvPicPr>
          <p:cNvPr id="14" name="Рисунок 13" descr="3456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214942" y="1500174"/>
            <a:ext cx="3224370" cy="428625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5" presetID="7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Загнутый угол 15"/>
          <p:cNvSpPr/>
          <p:nvPr/>
        </p:nvSpPr>
        <p:spPr>
          <a:xfrm>
            <a:off x="3214678" y="4572008"/>
            <a:ext cx="5715040" cy="1714512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ru-RU" sz="2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Римма Ивановна </a:t>
            </a:r>
            <a:r>
              <a:rPr lang="ru-RU" sz="2400" b="1" i="1" dirty="0" err="1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Пугина</a:t>
            </a:r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, </a:t>
            </a: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библиотекарь детского отдела, </a:t>
            </a: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40-е годы – заведующая детской библиотекой.</a:t>
            </a:r>
            <a:endParaRPr lang="ru-RU" sz="2400" b="1" i="1" dirty="0">
              <a:ln w="3175">
                <a:noFill/>
              </a:ln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000100" y="1857364"/>
            <a:ext cx="4857784" cy="2428892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2400" b="1" i="1" dirty="0" smtClean="0">
                <a:ln w="3175">
                  <a:noFill/>
                </a:ln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</a:t>
            </a:r>
          </a:p>
          <a:p>
            <a:pPr lvl="1"/>
            <a:r>
              <a:rPr lang="ru-RU" sz="2400" b="1" i="1" dirty="0" smtClean="0">
                <a:ln w="3175">
                  <a:noFill/>
                </a:ln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Детская библиотека была организована на базе детского отделения районной библиотеки  в 1937 году </a:t>
            </a:r>
          </a:p>
          <a:p>
            <a:pPr lvl="1"/>
            <a:r>
              <a:rPr lang="ru-RU" sz="2400" b="1" i="1" dirty="0" smtClean="0">
                <a:ln w="3175">
                  <a:noFill/>
                </a:ln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с фондом 5075 экз. и</a:t>
            </a:r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занимала комнату площадью 60 кв.м</a:t>
            </a:r>
            <a:endParaRPr lang="ru-RU" sz="2400" b="1" i="1" dirty="0">
              <a:ln w="3175">
                <a:noFill/>
              </a:ln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142852"/>
            <a:ext cx="5474318" cy="114300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285728"/>
            <a:ext cx="23762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71802" y="428604"/>
            <a:ext cx="3797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Этапы создания</a:t>
            </a:r>
            <a:endParaRPr lang="ru-RU" sz="36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1071546"/>
            <a:ext cx="23762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  <p:bldP spid="12" grpId="0" build="allAtOnce" animBg="1"/>
      <p:bldP spid="10" grpId="0" animBg="1"/>
      <p:bldP spid="7" grpId="0" build="allAtOnce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42910" y="1071546"/>
            <a:ext cx="8001056" cy="518916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ЦДБ  фото\интерьер\интерьер 0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1538" y="785794"/>
            <a:ext cx="7576289" cy="51435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4348" y="357166"/>
            <a:ext cx="7848872" cy="10001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224" y="571480"/>
            <a:ext cx="788901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- НОВАЯ БИБЛИОТЕКА</a:t>
            </a:r>
            <a:endParaRPr lang="ru-RU" sz="36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00042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1214422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4786314" y="3286124"/>
            <a:ext cx="3857652" cy="2428892"/>
          </a:xfrm>
          <a:prstGeom prst="foldedCorner">
            <a:avLst>
              <a:gd name="adj" fmla="val 12022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Регулярно в библиотеке организуются выставки  работ наших земляков художников, фотографов, декоративно-прикладного творчества</a:t>
            </a:r>
          </a:p>
        </p:txBody>
      </p:sp>
      <p:pic>
        <p:nvPicPr>
          <p:cNvPr id="14" name="Рисунок 13" descr="DSCN2121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80291" y="1285860"/>
            <a:ext cx="7913132" cy="51435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714348" y="5572140"/>
            <a:ext cx="3357586" cy="357190"/>
          </a:xfrm>
          <a:prstGeom prst="foldedCorner">
            <a:avLst>
              <a:gd name="adj" fmla="val 50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sz="1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У  выставки фоторабот </a:t>
            </a:r>
            <a:r>
              <a:rPr lang="ru-RU" sz="1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В.Исайчева</a:t>
            </a:r>
            <a:endParaRPr lang="ru-RU" sz="1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sz="1400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7" grpId="0" build="allAtOnce"/>
      <p:bldP spid="10" grpId="0" animBg="1"/>
      <p:bldP spid="15" grpId="0" animBg="1"/>
      <p:bldP spid="18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71538" y="1000108"/>
            <a:ext cx="7215238" cy="521497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Picture 2" descr="C:\Users\uokna\Pictures\библиотека\2011-12-13\05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1428736"/>
            <a:ext cx="6310381" cy="473261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85786" y="500042"/>
            <a:ext cx="7704856" cy="928694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857356" y="571480"/>
            <a:ext cx="5062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Творческие выставки</a:t>
            </a:r>
            <a:endParaRPr lang="ru-RU" sz="36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uokna\Pictures\библиотека1\IMG_819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00166" y="1500174"/>
            <a:ext cx="6286544" cy="471473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4" name="Загнутый угол 13"/>
          <p:cNvSpPr/>
          <p:nvPr/>
        </p:nvSpPr>
        <p:spPr>
          <a:xfrm>
            <a:off x="1142976" y="5643578"/>
            <a:ext cx="4429156" cy="500066"/>
          </a:xfrm>
          <a:prstGeom prst="foldedCorner">
            <a:avLst>
              <a:gd name="adj" fmla="val 50000"/>
            </a:avLst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9966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1400" b="1" dirty="0" smtClean="0">
                <a:solidFill>
                  <a:srgbClr val="996600"/>
                </a:solidFill>
              </a:rPr>
              <a:t>Встреча с нижегородским художником </a:t>
            </a:r>
            <a:r>
              <a:rPr lang="ru-RU" sz="1400" b="1" dirty="0" err="1" smtClean="0">
                <a:solidFill>
                  <a:srgbClr val="996600"/>
                </a:solidFill>
              </a:rPr>
              <a:t>А.Бутусовым</a:t>
            </a:r>
            <a:r>
              <a:rPr lang="ru-RU" sz="1400" b="1" dirty="0" smtClean="0">
                <a:solidFill>
                  <a:srgbClr val="996600"/>
                </a:solidFill>
              </a:rPr>
              <a:t> 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5" grpId="0" animBg="1"/>
      <p:bldP spid="18" grpId="0" build="allAtOnce"/>
      <p:bldP spid="10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0900.JP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>
            <a:off x="857224" y="1071521"/>
            <a:ext cx="7715304" cy="5786479"/>
          </a:xfrm>
        </p:spPr>
      </p:pic>
      <p:pic>
        <p:nvPicPr>
          <p:cNvPr id="20" name="Содержимое 3" descr="DSCN097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000596" y="1333461"/>
            <a:ext cx="4143404" cy="552453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 descr="DSCN0986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28596" y="571456"/>
            <a:ext cx="5286380" cy="62865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 descr="DSCN0896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28596" y="1052358"/>
            <a:ext cx="8501122" cy="580564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14348" y="214290"/>
            <a:ext cx="814393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14348" y="500042"/>
            <a:ext cx="821474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Фестиваль «Читающий город - 2005»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714480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428604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нутый угол 14"/>
          <p:cNvSpPr/>
          <p:nvPr/>
        </p:nvSpPr>
        <p:spPr>
          <a:xfrm>
            <a:off x="1285852" y="5572140"/>
            <a:ext cx="3276624" cy="4905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Парад литературных героев                  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642910" y="4286256"/>
            <a:ext cx="4714908" cy="178595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Победитель  областного конкурса «Читающий город» – Центральная  детская библиотека  города Богородска</a:t>
            </a:r>
          </a:p>
          <a:p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                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3" name="Рисунок 12" descr="87905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499310">
            <a:off x="6078797" y="3217558"/>
            <a:ext cx="2247994" cy="32162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7" presetClass="entr" presetSubtype="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uild="allAtOnce"/>
      <p:bldP spid="19" grpId="0" animBg="1"/>
      <p:bldP spid="18" grpId="0" animBg="1"/>
      <p:bldP spid="15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uokna\Pictures\библиотека\грамоты дб\IMG_0317.jpg"/>
          <p:cNvPicPr>
            <a:picLocks noChangeAspect="1" noChangeArrowheads="1"/>
          </p:cNvPicPr>
          <p:nvPr/>
        </p:nvPicPr>
        <p:blipFill>
          <a:blip r:embed="rId3" cstate="screen">
            <a:lum bright="20000" contrast="20000"/>
          </a:blip>
          <a:srcRect/>
          <a:stretch>
            <a:fillRect/>
          </a:stretch>
        </p:blipFill>
        <p:spPr bwMode="auto">
          <a:xfrm rot="16200000">
            <a:off x="1587806" y="-587730"/>
            <a:ext cx="6098003" cy="8130671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642910" y="428604"/>
            <a:ext cx="7704856" cy="1071570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285860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Рисунок 10" descr="Untitled-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4127827">
            <a:off x="1126789" y="1452528"/>
            <a:ext cx="3500076" cy="4813635"/>
          </a:xfrm>
          <a:prstGeom prst="rect">
            <a:avLst/>
          </a:prstGeom>
        </p:spPr>
      </p:pic>
      <p:pic>
        <p:nvPicPr>
          <p:cNvPr id="20" name="Рисунок 19" descr="дип2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484074">
            <a:off x="5406064" y="1955535"/>
            <a:ext cx="2694271" cy="3931579"/>
          </a:xfrm>
          <a:prstGeom prst="rect">
            <a:avLst/>
          </a:prstGeom>
        </p:spPr>
      </p:pic>
      <p:pic>
        <p:nvPicPr>
          <p:cNvPr id="21" name="Рисунок 20" descr="дип3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643042" y="2000240"/>
            <a:ext cx="2803807" cy="401570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857356" y="642918"/>
            <a:ext cx="536319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/>
            <a:r>
              <a:rPr lang="ru-RU" sz="3600" dirty="0" smtClean="0">
                <a:ln w="1841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Достижения, победы…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25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42844" y="0"/>
            <a:ext cx="8858312" cy="657227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Picture 2" descr="C:\Users\uokna\Pictures\библиотека\фото  дб\IMG_002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411824">
            <a:off x="4581950" y="1562374"/>
            <a:ext cx="3694506" cy="34927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683568" y="500042"/>
            <a:ext cx="78488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27584" y="692696"/>
            <a:ext cx="777360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- НОВАЯ БИБЛИОТЕКА</a:t>
            </a:r>
            <a:endParaRPr lang="ru-RU" sz="36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25" name="Загнутый угол 24"/>
          <p:cNvSpPr/>
          <p:nvPr/>
        </p:nvSpPr>
        <p:spPr>
          <a:xfrm>
            <a:off x="3929058" y="4714884"/>
            <a:ext cx="4071966" cy="114300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Директор ДБ Морозова Н.Н. принимает поздравления от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Главы администрации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Богородского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района С.Ю.Матвеева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1357290" y="1714488"/>
            <a:ext cx="3357586" cy="121444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2007 году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детская библиотека отметила  70-летие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" name="Рисунок 17" descr="8769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85786" y="1643049"/>
            <a:ext cx="3067649" cy="4495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7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23" grpId="0" build="allAtOnce"/>
      <p:bldP spid="25" grpId="0" animBg="1"/>
      <p:bldP spid="13" grpId="0" animBg="1"/>
      <p:bldP spid="1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42844" y="0"/>
            <a:ext cx="8858312" cy="657227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" name="Рисунок 9" descr="458762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1048495">
            <a:off x="1025575" y="1657574"/>
            <a:ext cx="1847593" cy="39879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00100" y="5429264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«</a:t>
            </a:r>
            <a:r>
              <a:rPr lang="ru-RU" sz="1600" dirty="0" err="1" smtClean="0"/>
              <a:t>Богородская</a:t>
            </a:r>
            <a:r>
              <a:rPr lang="ru-RU" sz="1600" dirty="0" smtClean="0"/>
              <a:t> газета»  №150</a:t>
            </a:r>
          </a:p>
          <a:p>
            <a:r>
              <a:rPr lang="ru-RU" sz="1600" dirty="0" smtClean="0"/>
              <a:t> от 18 декабря 2007 года</a:t>
            </a:r>
            <a:endParaRPr lang="ru-RU" sz="1600" dirty="0"/>
          </a:p>
        </p:txBody>
      </p:sp>
      <p:pic>
        <p:nvPicPr>
          <p:cNvPr id="27" name="Рисунок 26" descr="98123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118902" y="1714488"/>
            <a:ext cx="5488988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28" name="Загнутый угол 27"/>
          <p:cNvSpPr/>
          <p:nvPr/>
        </p:nvSpPr>
        <p:spPr>
          <a:xfrm>
            <a:off x="4071934" y="4857760"/>
            <a:ext cx="4500594" cy="114300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инициативе В.Привалова депутата Законодательного собрания Нижегородской области библиотека получила новую офисную технику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" name="Рисунок 20" descr="зал делового чтения1.jpg"/>
          <p:cNvPicPr>
            <a:picLocks noChangeAspect="1"/>
          </p:cNvPicPr>
          <p:nvPr/>
        </p:nvPicPr>
        <p:blipFill>
          <a:blip r:embed="rId6" cstate="screen">
            <a:lum bright="20000" contrast="20000"/>
          </a:blip>
          <a:stretch>
            <a:fillRect/>
          </a:stretch>
        </p:blipFill>
        <p:spPr>
          <a:xfrm>
            <a:off x="428596" y="642918"/>
            <a:ext cx="8412875" cy="58579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571472" y="571480"/>
            <a:ext cx="78488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14348" y="785794"/>
            <a:ext cx="777360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- НОВАЯ БИБЛИОТЕКА</a:t>
            </a:r>
            <a:endParaRPr lang="ru-RU" sz="36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нутый угол 17"/>
          <p:cNvSpPr/>
          <p:nvPr/>
        </p:nvSpPr>
        <p:spPr>
          <a:xfrm>
            <a:off x="3357554" y="5786454"/>
            <a:ext cx="3786214" cy="35719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Отдел информации и делового чтения. 2007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animBg="1"/>
      <p:bldP spid="15" grpId="0" animBg="1"/>
      <p:bldP spid="23" grpId="0" build="allAtOnce"/>
      <p:bldP spid="20" grpId="0" animBg="1"/>
      <p:bldP spid="19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42844" y="0"/>
            <a:ext cx="8858312" cy="657227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9876.jpg"/>
          <p:cNvPicPr>
            <a:picLocks noChangeAspect="1"/>
          </p:cNvPicPr>
          <p:nvPr/>
        </p:nvPicPr>
        <p:blipFill>
          <a:blip r:embed="rId3" cstate="screen">
            <a:lum bright="10000" contrast="10000"/>
          </a:blip>
          <a:stretch>
            <a:fillRect/>
          </a:stretch>
        </p:blipFill>
        <p:spPr>
          <a:xfrm>
            <a:off x="4714876" y="142852"/>
            <a:ext cx="4214842" cy="5796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4" name="Содержимое 4" descr="IMG_0330.jpg"/>
          <p:cNvPicPr>
            <a:picLocks noChangeAspect="1"/>
          </p:cNvPicPr>
          <p:nvPr/>
        </p:nvPicPr>
        <p:blipFill>
          <a:blip r:embed="rId4" cstate="print">
            <a:lum bright="10000" contrast="10000"/>
          </a:blip>
          <a:stretch>
            <a:fillRect/>
          </a:stretch>
        </p:blipFill>
        <p:spPr>
          <a:xfrm>
            <a:off x="428596" y="214290"/>
            <a:ext cx="8381646" cy="610116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428596" y="5429264"/>
            <a:ext cx="8572528" cy="78584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Коллектив ЦДБ: (слева, верхний ряд) 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Думнова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О.В., Шатрова Т.В., 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Метлина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Л.К.,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(слева, нижний ряд) Шишкина Н.О.,  Андреева В.Н. , Романова Л.В.,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директор Морозова Н.Н.    2007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7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00034" y="-142900"/>
            <a:ext cx="8358246" cy="7143800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Заведующая отделом обслуживания Романова Л.В.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51" name="Picture 7" descr="C:\Users\uokna\Pictures\библиотека\НДК09\ндк 034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500166" y="857232"/>
            <a:ext cx="6215106" cy="456469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9" name="Picture 5" descr="C:\Users\uokna\Pictures\библиотека\сел фил\окский\IMG_17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785794"/>
            <a:ext cx="6591386" cy="520142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1857356" y="5429264"/>
            <a:ext cx="5429288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Заведующая читальным залом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Метлина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Л.К.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IMG_18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785794"/>
            <a:ext cx="6762797" cy="52149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Загнутый угол 10"/>
          <p:cNvSpPr/>
          <p:nvPr/>
        </p:nvSpPr>
        <p:spPr>
          <a:xfrm>
            <a:off x="1785918" y="5500702"/>
            <a:ext cx="5786478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младшем абонементе  библиотекарь Шишкина Н.О.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785786" y="214290"/>
            <a:ext cx="8001056" cy="607223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08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uokna\Pictures\антинарки фото\IMG_0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642918"/>
            <a:ext cx="6477283" cy="4857784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1785918" y="5357826"/>
            <a:ext cx="5643602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Библиотекарь Андреева В.Н. проводит мероприятие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571472" y="0"/>
            <a:ext cx="8429652" cy="6581844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Заведущая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отделом информации и делового чтения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Шатрова  Т.В.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" name="Picture 2" descr="C:\Users\uokna\Pictures\библиотека\юбилей дб\IMG_0332.jpg"/>
          <p:cNvPicPr>
            <a:picLocks noChangeAspect="1" noChangeArrowheads="1"/>
          </p:cNvPicPr>
          <p:nvPr/>
        </p:nvPicPr>
        <p:blipFill>
          <a:blip r:embed="rId3" cstate="print">
            <a:lum bright="20000" contrast="10000"/>
          </a:blip>
          <a:srcRect/>
          <a:stretch>
            <a:fillRect/>
          </a:stretch>
        </p:blipFill>
        <p:spPr bwMode="auto">
          <a:xfrm>
            <a:off x="1928794" y="857232"/>
            <a:ext cx="5786478" cy="433985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цент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1357298"/>
            <a:ext cx="7000923" cy="480438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27584" y="332656"/>
            <a:ext cx="7704856" cy="116751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71670" y="571480"/>
            <a:ext cx="5002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30-40-е  годы </a:t>
            </a:r>
            <a:r>
              <a:rPr lang="en-US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XX</a:t>
            </a:r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века</a:t>
            </a:r>
            <a:endParaRPr lang="ru-RU" sz="36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500042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1214422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785786" y="5643578"/>
            <a:ext cx="3429024" cy="785818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Центр города Богородска.  </a:t>
            </a:r>
          </a:p>
          <a:p>
            <a:pPr lvl="1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Фото начала  50-х годов </a:t>
            </a:r>
            <a:r>
              <a:rPr lang="en-US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XX </a:t>
            </a:r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века.</a:t>
            </a:r>
          </a:p>
        </p:txBody>
      </p:sp>
      <p:sp>
        <p:nvSpPr>
          <p:cNvPr id="16" name="Стрелка влево 15"/>
          <p:cNvSpPr/>
          <p:nvPr/>
        </p:nvSpPr>
        <p:spPr>
          <a:xfrm rot="13345016">
            <a:off x="2309003" y="2471671"/>
            <a:ext cx="928694" cy="428628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164305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ru-RU" sz="16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Здание, где размещалась библиотека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0" animBg="1"/>
      <p:bldP spid="14" grpId="0" animBg="1"/>
      <p:bldP spid="13" grpId="0" build="allAtOnce" animBg="1"/>
      <p:bldP spid="16" grpId="0" animBg="1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428604"/>
            <a:ext cx="9144000" cy="6286544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C:\Users\uokna\Pictures\библиотека\Изображение 4\Изображение 4 04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1500174"/>
            <a:ext cx="5762393" cy="37147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1" name="Picture 6" descr="C:\Users\uokna\Pictures\библиотека\Изображение 4\Изображение 4 02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33" y="1357298"/>
            <a:ext cx="7102503" cy="48577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83568" y="500042"/>
            <a:ext cx="78488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27584" y="692696"/>
            <a:ext cx="777360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- НОВАЯ БИБЛИОТЕКА</a:t>
            </a:r>
            <a:endParaRPr lang="ru-RU" sz="3600" dirty="0">
              <a:ln w="1841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3" name="Содержимое 3" descr="DSCN205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078095" y="2500306"/>
            <a:ext cx="3571899" cy="36488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Picture 5" descr="C:\Users\uokna\Pictures\библиотека\Изображение 4\Изображение 4 015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286248" y="3071810"/>
            <a:ext cx="4472242" cy="328891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2" name="Загнутый угол 21"/>
          <p:cNvSpPr/>
          <p:nvPr/>
        </p:nvSpPr>
        <p:spPr>
          <a:xfrm>
            <a:off x="928662" y="5643578"/>
            <a:ext cx="2571768" cy="276228"/>
          </a:xfrm>
          <a:prstGeom prst="foldedCorner">
            <a:avLst>
              <a:gd name="adj" fmla="val 500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Легкоатлетический забег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" name="Рисунок 25" descr="IMG_6899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14282" y="1928802"/>
            <a:ext cx="5500726" cy="412554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7" name="Загнутый угол 26"/>
          <p:cNvSpPr/>
          <p:nvPr/>
        </p:nvSpPr>
        <p:spPr>
          <a:xfrm>
            <a:off x="5572132" y="5643578"/>
            <a:ext cx="3071834" cy="428628"/>
          </a:xfrm>
          <a:prstGeom prst="foldedCorner">
            <a:avLst>
              <a:gd name="adj" fmla="val 500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Оставить запись в «Чистой книге»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4286248" y="1643050"/>
            <a:ext cx="4286280" cy="114300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4143372" y="1714488"/>
            <a:ext cx="4606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Молодежная акция против наркотиков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«Молодежь выбирает здоровье»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7" grpId="0" build="allAtOnce"/>
      <p:bldP spid="10" grpId="0" animBg="1"/>
      <p:bldP spid="15" grpId="0" animBg="1"/>
      <p:bldP spid="22" grpId="0" animBg="1"/>
      <p:bldP spid="27" grpId="0" animBg="1"/>
      <p:bldP spid="28" grpId="0" animBg="1"/>
      <p:bldP spid="29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282" y="714356"/>
            <a:ext cx="8786842" cy="5786478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64999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0"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Picture 2" descr="C:\Users\uokna\Pictures\библиотека\мы вместе\выставка\DSC_189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34" y="1428736"/>
            <a:ext cx="3244867" cy="485308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" name="Picture 5" descr="C:\Users\uokna\Pictures\библиотека\последние фото\IMG_751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72000" y="1142984"/>
            <a:ext cx="4000528" cy="50132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3" descr="C:\Users\uokna\Pictures\111\IMG_7507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57555" y="1285860"/>
            <a:ext cx="5357850" cy="496281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85786" y="428604"/>
            <a:ext cx="7704856" cy="1000132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571480"/>
            <a:ext cx="4633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Детское творчество</a:t>
            </a:r>
            <a:endParaRPr lang="ru-RU" sz="3600" dirty="0">
              <a:ln w="18415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pic>
        <p:nvPicPr>
          <p:cNvPr id="19" name="Рисунок 18" descr="IMG_8930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42910" y="1500174"/>
            <a:ext cx="6643734" cy="48220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571472" y="5786454"/>
            <a:ext cx="5572164" cy="428628"/>
          </a:xfrm>
          <a:prstGeom prst="foldedCorner">
            <a:avLst>
              <a:gd name="adj" fmla="val 50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выставке декоративно-прикладного творчества «Мы вместе»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5500694" y="3071810"/>
            <a:ext cx="3357586" cy="257176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Выставку декоративно-прикладного творчества детей-инвалидов и  здоровых сверстников  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«Мы вместе»  посетило  более 200 человек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0" grpId="0" animBg="1"/>
      <p:bldP spid="15" grpId="0" animBg="1"/>
      <p:bldP spid="7" grpId="0" build="allAtOnce"/>
      <p:bldP spid="20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27210" y="1923610"/>
            <a:ext cx="6264696" cy="43370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Picture 2" descr="C:\Users\uokna\Pictures\библиотека\Закрытие НДК 2010\IMG_739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00100" y="1500174"/>
            <a:ext cx="7308550" cy="482236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3" descr="C:\Users\uokna\Pictures\библиотека\Закрытие НДК 2010\IMG_733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42976" y="1500174"/>
            <a:ext cx="6707565" cy="516825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642910" y="285728"/>
            <a:ext cx="7786742" cy="128588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285728"/>
            <a:ext cx="7572428" cy="1200329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Franklin Gothic Heavy" pitchFamily="34" charset="0"/>
              </a:rPr>
              <a:t>Областной  праздник  закрытия НДК -2010</a:t>
            </a:r>
            <a:endParaRPr lang="ru-RU" sz="3600" b="1" spc="50" dirty="0">
              <a:ln w="127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35716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142873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2285984" y="5572140"/>
            <a:ext cx="3152796" cy="4905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 зале  Районного Дома  культуры </a:t>
            </a: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Загнутый угол 23"/>
          <p:cNvSpPr/>
          <p:nvPr/>
        </p:nvSpPr>
        <p:spPr>
          <a:xfrm>
            <a:off x="2285984" y="5572140"/>
            <a:ext cx="3152796" cy="4905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Гостей встречали книжные герои </a:t>
            </a: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" name="Picture 2" descr="C:\Users\uokna\Pictures\библиотека\Закрытие НДК 2010\IMG_7393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5786" y="1214422"/>
            <a:ext cx="8001056" cy="55007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6" name="Рисунок 25" descr="Untitled-5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572132" y="1714488"/>
            <a:ext cx="3286148" cy="4519420"/>
          </a:xfrm>
          <a:prstGeom prst="rect">
            <a:avLst/>
          </a:prstGeom>
        </p:spPr>
      </p:pic>
      <p:sp>
        <p:nvSpPr>
          <p:cNvPr id="27" name="Загнутый угол 26"/>
          <p:cNvSpPr/>
          <p:nvPr/>
        </p:nvSpPr>
        <p:spPr>
          <a:xfrm>
            <a:off x="357158" y="5357826"/>
            <a:ext cx="5286412" cy="85725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Торжественное закрытие  областной НДК-2010 прошло в РДК  </a:t>
            </a:r>
          </a:p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build="allAtOnce"/>
      <p:bldP spid="10" grpId="0" animBg="1"/>
      <p:bldP spid="15" grpId="0" animBg="1"/>
      <p:bldP spid="23" grpId="0" animBg="1"/>
      <p:bldP spid="24" grpId="0" animBg="1"/>
      <p:bldP spid="2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6429396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2" name="Picture 3" descr="C:\Users\uokna\Pictures\библиотека\последняя\IMG_490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10" y="571480"/>
            <a:ext cx="7858148" cy="589339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Рисунок 13" descr="IMG_4887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71472" y="857232"/>
            <a:ext cx="8286831" cy="552458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Загнутый угол 20"/>
          <p:cNvSpPr/>
          <p:nvPr/>
        </p:nvSpPr>
        <p:spPr>
          <a:xfrm>
            <a:off x="1500166" y="5214950"/>
            <a:ext cx="3867176" cy="490542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Выступает ансамбль «Каблучок»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" name="Рисунок 22" descr="IMG_489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2910" y="-142900"/>
            <a:ext cx="8167713" cy="612578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Рисунок 19" descr="Untitled-7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357950" y="1785926"/>
            <a:ext cx="2525752" cy="3473652"/>
          </a:xfrm>
          <a:prstGeom prst="rect">
            <a:avLst/>
          </a:prstGeom>
        </p:spPr>
      </p:pic>
      <p:sp>
        <p:nvSpPr>
          <p:cNvPr id="19" name="Загнутый угол 18"/>
          <p:cNvSpPr/>
          <p:nvPr/>
        </p:nvSpPr>
        <p:spPr>
          <a:xfrm>
            <a:off x="285720" y="5214950"/>
            <a:ext cx="7500990" cy="85725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Спортивно-развлекательной программой в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ФОКе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«Победа» продолжился праздник юных книголюбов </a:t>
            </a:r>
          </a:p>
          <a:p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Загнутый угол 23"/>
          <p:cNvSpPr/>
          <p:nvPr/>
        </p:nvSpPr>
        <p:spPr>
          <a:xfrm>
            <a:off x="500034" y="4714884"/>
            <a:ext cx="4000528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Ветеранов  ВОВ приветствуют юные спортсмены   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285728"/>
            <a:ext cx="7848872" cy="135732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35716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5161991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</a:t>
            </a:r>
            <a:r>
              <a:rPr lang="ru-RU" sz="3600" dirty="0" smtClean="0">
                <a:ln w="952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Праздник НДК – 2010 </a:t>
            </a:r>
          </a:p>
          <a:p>
            <a:pPr algn="ctr"/>
            <a:r>
              <a:rPr lang="ru-RU" sz="3600" dirty="0" smtClean="0">
                <a:ln w="952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в </a:t>
            </a:r>
            <a:r>
              <a:rPr lang="ru-RU" sz="3600" dirty="0" err="1" smtClean="0">
                <a:ln w="952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ФОКе</a:t>
            </a:r>
            <a:r>
              <a:rPr lang="ru-RU" sz="3600" dirty="0" smtClean="0">
                <a:ln w="952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 «Победа»</a:t>
            </a:r>
            <a:endParaRPr lang="ru-RU" sz="3600" dirty="0">
              <a:ln w="952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1500174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19" grpId="0" animBg="1"/>
      <p:bldP spid="24" grpId="0" animBg="1"/>
      <p:bldP spid="6" grpId="0" animBg="1"/>
      <p:bldP spid="10" grpId="0" animBg="1"/>
      <p:bldP spid="7" grpId="0" uiExpand="1" build="allAtOnce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285860"/>
            <a:ext cx="9144000" cy="5000660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28604"/>
            <a:ext cx="7848872" cy="114300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42976" y="642918"/>
            <a:ext cx="71431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– новая библиотека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8" name="Рисунок 17" descr="IMG_473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071802" y="1643050"/>
            <a:ext cx="5857884" cy="43934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9" name="Рисунок 18" descr="ндк 029.jpg"/>
          <p:cNvPicPr>
            <a:picLocks noChangeAspect="1"/>
          </p:cNvPicPr>
          <p:nvPr/>
        </p:nvPicPr>
        <p:blipFill>
          <a:blip r:embed="rId5" cstate="screen"/>
          <a:srcRect l="-8441"/>
          <a:stretch>
            <a:fillRect/>
          </a:stretch>
        </p:blipFill>
        <p:spPr>
          <a:xfrm>
            <a:off x="0" y="1571612"/>
            <a:ext cx="5267990" cy="36433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45 - 000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20946673">
            <a:off x="3512360" y="3058329"/>
            <a:ext cx="2448944" cy="3385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Загнутый угол 19"/>
          <p:cNvSpPr/>
          <p:nvPr/>
        </p:nvSpPr>
        <p:spPr>
          <a:xfrm>
            <a:off x="642910" y="5286388"/>
            <a:ext cx="3571900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Встречи с детскими писателями</a:t>
            </a: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7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7" grpId="0" build="allAtOnce"/>
      <p:bldP spid="10" grpId="0" animBg="1"/>
      <p:bldP spid="15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57158" y="500042"/>
            <a:ext cx="8358246" cy="6143668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IMG_813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28662" y="857232"/>
            <a:ext cx="7358114" cy="55185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конкурс ДБ  2011 073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85786" y="1071546"/>
            <a:ext cx="7572428" cy="5286412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4348" y="428604"/>
            <a:ext cx="7704856" cy="114300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642918"/>
            <a:ext cx="634218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«Я – детский библиотекарь»</a:t>
            </a:r>
            <a:endParaRPr lang="ru-RU" sz="360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5000628" y="2000240"/>
            <a:ext cx="3143272" cy="71438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Библиотекарь Селезнева Е. – Мэри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Поппинс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500034" y="1643050"/>
            <a:ext cx="3357586" cy="1428760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Областной конкурс профессионального мастерства  2011 года 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«Я –детский библиотекарь» проходил в Богородске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Скругленный прямоугольник 16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6" name="Рисунок 15" descr="Untitled-3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143636" y="2643182"/>
            <a:ext cx="2702646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10" grpId="0" animBg="1"/>
      <p:bldP spid="15" grpId="0" animBg="1"/>
      <p:bldP spid="7" grpId="0" build="allAtOnce"/>
      <p:bldP spid="12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57158" y="285728"/>
            <a:ext cx="8786842" cy="621510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62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нутый угол 13"/>
          <p:cNvSpPr/>
          <p:nvPr/>
        </p:nvSpPr>
        <p:spPr>
          <a:xfrm>
            <a:off x="2714612" y="1071546"/>
            <a:ext cx="6143668" cy="4643470"/>
          </a:xfrm>
          <a:prstGeom prst="foldedCorner">
            <a:avLst/>
          </a:prstGeom>
          <a:gradFill flip="none" rotWithShape="1">
            <a:gsLst>
              <a:gs pos="0">
                <a:srgbClr val="996600">
                  <a:tint val="66000"/>
                  <a:satMod val="160000"/>
                </a:srgbClr>
              </a:gs>
              <a:gs pos="50000">
                <a:srgbClr val="996600">
                  <a:tint val="44500"/>
                  <a:satMod val="160000"/>
                </a:srgbClr>
              </a:gs>
              <a:gs pos="100000">
                <a:srgbClr val="9966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9966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/>
          </a:p>
          <a:p>
            <a:endParaRPr lang="ru-RU" sz="2400" b="1" dirty="0" smtClean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400" b="1" dirty="0" smtClean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2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>
              <a:spcAft>
                <a:spcPts val="600"/>
              </a:spcAft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Библиотека – территория сотрудничества: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методическая  и информационная  поддержка ШБ;</a:t>
            </a:r>
            <a:endParaRPr lang="ru-RU" sz="2400" b="1" i="1" dirty="0" smtClean="0">
              <a:ln w="9000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99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участие в педсоветах, проведение семинаров;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участие в педагогических чтениях;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обмен опытом на  МО библиотекарей;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участие в круглых столах; 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2400" b="1" dirty="0" smtClean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организация и проведение совместно с управлением образования конкурсов для обучающихся  и  </a:t>
            </a:r>
            <a:r>
              <a:rPr lang="ru-RU" sz="2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ШБ</a:t>
            </a:r>
            <a:endParaRPr lang="ru-RU" sz="2400" b="1" dirty="0" smtClean="0">
              <a:ln w="9000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99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endParaRPr lang="ru-RU" sz="2400" b="1" dirty="0" smtClean="0">
              <a:ln w="9000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99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400" b="1" dirty="0" smtClean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5127" name="Picture 7" descr="C:\Users\uokna\Pictures\библиотека1\IMG_827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00364" y="285728"/>
            <a:ext cx="5643602" cy="3788255"/>
          </a:xfrm>
          <a:prstGeom prst="rect">
            <a:avLst/>
          </a:prstGeom>
          <a:noFill/>
        </p:spPr>
      </p:pic>
      <p:pic>
        <p:nvPicPr>
          <p:cNvPr id="5123" name="Picture 3" descr="C:\Users\uokna\Pictures\выставка образование\стенд доклад\IMG_786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2285992"/>
            <a:ext cx="4357718" cy="3268168"/>
          </a:xfrm>
          <a:prstGeom prst="rect">
            <a:avLst/>
          </a:prstGeom>
          <a:noFill/>
        </p:spPr>
      </p:pic>
      <p:pic>
        <p:nvPicPr>
          <p:cNvPr id="5125" name="Picture 5" descr="C:\Users\uokna\Pictures\выставка образование\библ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-214338"/>
            <a:ext cx="3929089" cy="2481051"/>
          </a:xfrm>
          <a:prstGeom prst="rect">
            <a:avLst/>
          </a:prstGeom>
          <a:noFill/>
        </p:spPr>
      </p:pic>
      <p:sp>
        <p:nvSpPr>
          <p:cNvPr id="16" name="Загнутый угол 15"/>
          <p:cNvSpPr/>
          <p:nvPr/>
        </p:nvSpPr>
        <p:spPr>
          <a:xfrm>
            <a:off x="500034" y="5500702"/>
            <a:ext cx="4929222" cy="78581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Стендовый доклад в администрации города  «Звенья одной цепи: библиотека в культурно-образовательном пространстве» на августовских педагогических чтениях</a:t>
            </a:r>
            <a:endParaRPr lang="ru-RU" sz="1400" b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uokna\Documents\ml\валеника\валник\Untitled-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5008" y="2571744"/>
            <a:ext cx="2648520" cy="3643338"/>
          </a:xfrm>
          <a:prstGeom prst="rect">
            <a:avLst/>
          </a:prstGeom>
          <a:noFill/>
        </p:spPr>
      </p:pic>
      <p:sp>
        <p:nvSpPr>
          <p:cNvPr id="13" name="Загнутый угол 12"/>
          <p:cNvSpPr/>
          <p:nvPr/>
        </p:nvSpPr>
        <p:spPr>
          <a:xfrm>
            <a:off x="4429124" y="500042"/>
            <a:ext cx="4071998" cy="500066"/>
          </a:xfrm>
          <a:prstGeom prst="foldedCorner">
            <a:avLst>
              <a:gd name="adj" fmla="val 36172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n w="1905"/>
                <a:solidFill>
                  <a:srgbClr val="99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Семинар для школьных библиотекарей в  ЦДБ</a:t>
            </a:r>
            <a:endParaRPr lang="ru-RU" sz="1400" b="1" dirty="0">
              <a:ln w="1905"/>
              <a:solidFill>
                <a:srgbClr val="99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7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928662" y="214290"/>
            <a:ext cx="7358114" cy="6215106"/>
          </a:xfrm>
          <a:prstGeom prst="round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 descr="C:\Users\uokna\Pictures\шб ломалов дб\IMG_06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78" y="1714488"/>
            <a:ext cx="3178891" cy="423867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642910" y="571480"/>
            <a:ext cx="7848872" cy="92869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357290" y="714356"/>
            <a:ext cx="52584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    Внимание, конкурс!</a:t>
            </a:r>
            <a:endParaRPr lang="ru-RU" sz="360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нутый угол 16"/>
          <p:cNvSpPr/>
          <p:nvPr/>
        </p:nvSpPr>
        <p:spPr>
          <a:xfrm>
            <a:off x="1071538" y="4929198"/>
            <a:ext cx="3500462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Победитель конкурса  знатоков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«1812»  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8" name="Picture 4" descr="C:\Users\uokna\Pictures\конкурс чтецов мама\IMG_1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643050"/>
            <a:ext cx="5715254" cy="4286280"/>
          </a:xfrm>
          <a:prstGeom prst="rect">
            <a:avLst/>
          </a:prstGeom>
          <a:noFill/>
        </p:spPr>
      </p:pic>
      <p:sp>
        <p:nvSpPr>
          <p:cNvPr id="16" name="Загнутый угол 15"/>
          <p:cNvSpPr/>
          <p:nvPr/>
        </p:nvSpPr>
        <p:spPr>
          <a:xfrm>
            <a:off x="1071538" y="4929198"/>
            <a:ext cx="3500462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Победители конкурса  чтецов 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«Пусть сияют мамины глаза!»  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Picture 2" descr="C:\Users\uokna\Pictures\чтецы\день культуры12 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1500174"/>
            <a:ext cx="6001014" cy="450059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5" name="Загнутый угол 14"/>
          <p:cNvSpPr/>
          <p:nvPr/>
        </p:nvSpPr>
        <p:spPr>
          <a:xfrm>
            <a:off x="1071538" y="4929198"/>
            <a:ext cx="3500462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Победители конкурса  чтецов </a:t>
            </a: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«Живая классика»  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10" grpId="0" build="allAtOnce"/>
      <p:bldP spid="11" grpId="0" animBg="1"/>
      <p:bldP spid="12" grpId="0" animBg="1"/>
      <p:bldP spid="17" grpId="0" animBg="1"/>
      <p:bldP spid="16" grpId="0" animBg="1"/>
      <p:bldP spid="1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нутый угол 15"/>
          <p:cNvSpPr/>
          <p:nvPr/>
        </p:nvSpPr>
        <p:spPr>
          <a:xfrm>
            <a:off x="285720" y="4643446"/>
            <a:ext cx="4929222" cy="157163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Молодой,  активный, творческий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библиотекарь – 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Язькова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Мария Евгеньевна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C:\Users\uokna\Documents\ml\сетевой проект\маша конкурс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29158" y="535737"/>
            <a:ext cx="4214842" cy="632226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57224" y="571480"/>
            <a:ext cx="7563120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71435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14480" y="714356"/>
            <a:ext cx="5601213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век. Новые люди</a:t>
            </a:r>
            <a:endParaRPr lang="ru-RU" sz="360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3286116" y="1785926"/>
            <a:ext cx="3509986" cy="63341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Участница фотоконкурса 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«Я и книга. Я и библиотека»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0" grpId="0" animBg="1"/>
      <p:bldP spid="7" grpId="0" build="allAtOnce"/>
      <p:bldP spid="15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Диаграмма 29"/>
          <p:cNvGraphicFramePr/>
          <p:nvPr/>
        </p:nvGraphicFramePr>
        <p:xfrm>
          <a:off x="785786" y="4500570"/>
          <a:ext cx="3857636" cy="2228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571472" y="1714488"/>
          <a:ext cx="4500594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785786" y="428604"/>
            <a:ext cx="7704856" cy="105789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134076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357158" y="1571612"/>
            <a:ext cx="2428892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Книжный фонд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hlinkClick r:id="" action="ppaction://hlinkshowjump?jump=lastslideviewed"/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1604" y="642918"/>
            <a:ext cx="590168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Библиотечная статистика</a:t>
            </a:r>
          </a:p>
        </p:txBody>
      </p:sp>
      <p:sp>
        <p:nvSpPr>
          <p:cNvPr id="26" name="Загнутый угол 25"/>
          <p:cNvSpPr/>
          <p:nvPr/>
        </p:nvSpPr>
        <p:spPr>
          <a:xfrm>
            <a:off x="5286380" y="1928802"/>
            <a:ext cx="3603820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Количество читателей</a:t>
            </a:r>
          </a:p>
        </p:txBody>
      </p:sp>
      <p:sp>
        <p:nvSpPr>
          <p:cNvPr id="22" name="Загнутый угол 21"/>
          <p:cNvSpPr/>
          <p:nvPr/>
        </p:nvSpPr>
        <p:spPr>
          <a:xfrm>
            <a:off x="428596" y="4143380"/>
            <a:ext cx="2571768" cy="50006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Количество посещений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29" name="Диаграмма 28"/>
          <p:cNvGraphicFramePr/>
          <p:nvPr/>
        </p:nvGraphicFramePr>
        <p:xfrm>
          <a:off x="5286380" y="2714620"/>
          <a:ext cx="3500462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20" grpId="0" animBg="1"/>
      <p:bldP spid="24" grpId="0" build="allAtOnce"/>
      <p:bldP spid="2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85786" y="357166"/>
            <a:ext cx="7704856" cy="10001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1142984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Untitled-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17403">
            <a:off x="-331039" y="2298924"/>
            <a:ext cx="4971399" cy="3635347"/>
          </a:xfrm>
          <a:prstGeom prst="rect">
            <a:avLst/>
          </a:prstGeom>
        </p:spPr>
      </p:pic>
      <p:pic>
        <p:nvPicPr>
          <p:cNvPr id="10" name="Рисунок 9" descr="6574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43755">
            <a:off x="-103093" y="2371637"/>
            <a:ext cx="5576818" cy="2808622"/>
          </a:xfrm>
          <a:prstGeom prst="rect">
            <a:avLst/>
          </a:prstGeom>
        </p:spPr>
      </p:pic>
      <p:pic>
        <p:nvPicPr>
          <p:cNvPr id="6" name="Рисунок 5" descr="65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1785926"/>
            <a:ext cx="3641810" cy="4643446"/>
          </a:xfrm>
          <a:prstGeom prst="rect">
            <a:avLst/>
          </a:prstGeom>
        </p:spPr>
      </p:pic>
      <p:pic>
        <p:nvPicPr>
          <p:cNvPr id="7" name="Рисунок 6" descr="658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4810" y="1714488"/>
            <a:ext cx="3874870" cy="4885799"/>
          </a:xfrm>
          <a:prstGeom prst="rect">
            <a:avLst/>
          </a:prstGeom>
        </p:spPr>
      </p:pic>
      <p:pic>
        <p:nvPicPr>
          <p:cNvPr id="11" name="Рисунок 10" descr="986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9322" y="3571876"/>
            <a:ext cx="2214578" cy="3079298"/>
          </a:xfrm>
          <a:prstGeom prst="rect">
            <a:avLst/>
          </a:prstGeom>
        </p:spPr>
      </p:pic>
      <p:pic>
        <p:nvPicPr>
          <p:cNvPr id="12" name="Рисунок 11" descr="365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4744" y="3071810"/>
            <a:ext cx="4429156" cy="35991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5852" y="500042"/>
            <a:ext cx="6827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Старейшие книги библиотеки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42976" y="500042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57752" y="6215082"/>
            <a:ext cx="3643338" cy="35719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3" action="ppaction://hlinksldjump"/>
          </p:cNvPr>
          <p:cNvSpPr/>
          <p:nvPr/>
        </p:nvSpPr>
        <p:spPr>
          <a:xfrm>
            <a:off x="5072066" y="62150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Franklin Gothic Heavy" pitchFamily="34" charset="0"/>
              </a:rPr>
              <a:t>Библиографический список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build="p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282" y="714356"/>
            <a:ext cx="8929718" cy="5857916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C:\Users\uokna\Pictures\библиотека\интерьер\интерьер 01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868" y="1980093"/>
            <a:ext cx="5294299" cy="419596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8" name="Picture 2" descr="C:\Users\uokna\Pictures\библиотека\библ\Изображение 12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596" y="928670"/>
            <a:ext cx="5357849" cy="401823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642910" y="4786322"/>
            <a:ext cx="3429024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Рождественский вертеп</a:t>
            </a:r>
          </a:p>
          <a:p>
            <a:pPr algn="ctr"/>
            <a:endParaRPr lang="ru-RU" dirty="0"/>
          </a:p>
        </p:txBody>
      </p:sp>
      <p:sp>
        <p:nvSpPr>
          <p:cNvPr id="14" name="Загнутый угол 13"/>
          <p:cNvSpPr/>
          <p:nvPr/>
        </p:nvSpPr>
        <p:spPr>
          <a:xfrm>
            <a:off x="5286380" y="5357826"/>
            <a:ext cx="3316358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Пасхальный  спектакль</a:t>
            </a:r>
          </a:p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1357298"/>
            <a:ext cx="8929718" cy="5143536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IMG_188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285852" y="1643050"/>
            <a:ext cx="6786578" cy="473274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1" name="Рисунок 20" descr="IMG_1899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428728" y="1357298"/>
            <a:ext cx="6500858" cy="476846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71472" y="500042"/>
            <a:ext cx="78488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00100" y="714356"/>
            <a:ext cx="71431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– новая библиотека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нутый угол 24"/>
          <p:cNvSpPr/>
          <p:nvPr/>
        </p:nvSpPr>
        <p:spPr>
          <a:xfrm>
            <a:off x="1142976" y="5786454"/>
            <a:ext cx="2286016" cy="428628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День православной книги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7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7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14" grpId="0" animBg="1"/>
      <p:bldP spid="22" grpId="0" animBg="1"/>
      <p:bldP spid="6" grpId="0" animBg="1"/>
      <p:bldP spid="10" grpId="0" animBg="1"/>
      <p:bldP spid="7" grpId="0" build="allAtOnce"/>
      <p:bldP spid="15" grpId="0" animBg="1"/>
      <p:bldP spid="2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57158" y="214290"/>
            <a:ext cx="8786842" cy="6286544"/>
          </a:xfrm>
          <a:prstGeom prst="round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C:\Users\uokna\Pictures\2013\масленица 2013\DSC_016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14414" y="1500174"/>
            <a:ext cx="7133496" cy="4786346"/>
          </a:xfrm>
          <a:prstGeom prst="rect">
            <a:avLst/>
          </a:prstGeom>
          <a:noFill/>
        </p:spPr>
      </p:pic>
      <p:sp>
        <p:nvSpPr>
          <p:cNvPr id="17" name="Скругленный прямоугольник 16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3" name="Picture 2" descr="F:\DSC_018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14480" y="1571612"/>
            <a:ext cx="5286412" cy="471798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4" name="TextBox 13"/>
          <p:cNvSpPr txBox="1"/>
          <p:nvPr/>
        </p:nvSpPr>
        <p:spPr>
          <a:xfrm>
            <a:off x="3643306" y="178592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</a:rPr>
              <a:t>Масленичные гулянья в библиотеке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pic>
        <p:nvPicPr>
          <p:cNvPr id="16" name="Picture 2" descr="C:\Users\uokna\Desktop\фото\Спасибо Аз2.JPG"/>
          <p:cNvPicPr>
            <a:picLocks noChangeAspect="1" noChangeArrowheads="1"/>
          </p:cNvPicPr>
          <p:nvPr/>
        </p:nvPicPr>
        <p:blipFill>
          <a:blip r:embed="rId6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253315" y="1142984"/>
            <a:ext cx="6953553" cy="521497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нутый угол 19"/>
          <p:cNvSpPr/>
          <p:nvPr/>
        </p:nvSpPr>
        <p:spPr>
          <a:xfrm>
            <a:off x="1071538" y="5715016"/>
            <a:ext cx="3816424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«Весёлая азбука»-праздник для первоклашек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571480"/>
            <a:ext cx="7848872" cy="100013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69269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00100" y="714356"/>
            <a:ext cx="71431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– новая библиотека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0" grpId="0" animBg="1"/>
      <p:bldP spid="6" grpId="0" animBg="1"/>
      <p:bldP spid="10" grpId="0" animBg="1"/>
      <p:bldP spid="7" grpId="0" build="allAtOnce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14282" y="1357298"/>
            <a:ext cx="8715436" cy="5214974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DSC_0030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000364" y="1357298"/>
            <a:ext cx="6000760" cy="38576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DSC_0068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42844" y="1714488"/>
            <a:ext cx="5572164" cy="396978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428736"/>
            <a:ext cx="8715436" cy="5214974"/>
          </a:xfrm>
          <a:prstGeom prst="rect">
            <a:avLst/>
          </a:prstGeom>
          <a:ln/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rId5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1" name="Рисунок 20" descr="IMG_2331.JPG"/>
          <p:cNvPicPr>
            <a:picLocks noChangeAspect="1"/>
          </p:cNvPicPr>
          <p:nvPr/>
        </p:nvPicPr>
        <p:blipFill>
          <a:blip r:embed="rId6" cstate="screen">
            <a:lum bright="10000" contrast="10000"/>
          </a:blip>
          <a:stretch>
            <a:fillRect/>
          </a:stretch>
        </p:blipFill>
        <p:spPr>
          <a:xfrm>
            <a:off x="357158" y="1071546"/>
            <a:ext cx="5715040" cy="4286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2" name="Содержимое 10" descr="DSC_0075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4000496" y="2643182"/>
            <a:ext cx="4855449" cy="371321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42910" y="571480"/>
            <a:ext cx="7848872" cy="107157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42976" y="714356"/>
            <a:ext cx="71431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– новая библиотека</a:t>
            </a:r>
            <a:endParaRPr lang="ru-RU" sz="360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714356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1340768"/>
            <a:ext cx="741682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928662" y="5429264"/>
            <a:ext cx="3030606" cy="571504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Библионочь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- 2013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  <p:bldP spid="6" grpId="0" animBg="1"/>
      <p:bldP spid="7" grpId="0" build="allAtOnce"/>
      <p:bldP spid="10" grpId="0" animBg="1"/>
      <p:bldP spid="15" grpId="0" animBg="1"/>
      <p:bldP spid="1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000100" y="1428736"/>
            <a:ext cx="7500990" cy="483197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татьяна 172.JPG"/>
          <p:cNvPicPr>
            <a:picLocks noChangeAspect="1"/>
          </p:cNvPicPr>
          <p:nvPr/>
        </p:nvPicPr>
        <p:blipFill>
          <a:blip r:embed="rId3" cstate="print"/>
          <a:srcRect l="15816" r="7652"/>
          <a:stretch>
            <a:fillRect/>
          </a:stretch>
        </p:blipFill>
        <p:spPr>
          <a:xfrm>
            <a:off x="5572099" y="1285860"/>
            <a:ext cx="3790589" cy="371475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827584" y="332656"/>
            <a:ext cx="7704856" cy="102464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50004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142984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4000496" y="4429132"/>
            <a:ext cx="4857784" cy="1643074"/>
          </a:xfrm>
          <a:prstGeom prst="foldedCorner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1600" b="1" dirty="0" smtClean="0">
                <a:ln w="1905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Директор центральной детской библиотеки</a:t>
            </a:r>
          </a:p>
          <a:p>
            <a:pPr algn="ctr"/>
            <a:r>
              <a:rPr lang="ru-RU" sz="1600" b="1" dirty="0" smtClean="0">
                <a:ln w="1905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Шатрова  Татьяна Владимировна: </a:t>
            </a:r>
            <a:r>
              <a:rPr lang="ru-RU" sz="2400" b="1" i="1" dirty="0" smtClean="0">
                <a:ln w="1905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«Приходите к нам </a:t>
            </a:r>
          </a:p>
          <a:p>
            <a:pPr algn="ctr"/>
            <a:r>
              <a:rPr lang="ru-RU" sz="2400" b="1" i="1" dirty="0" smtClean="0">
                <a:ln w="1905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общения, образования </a:t>
            </a:r>
          </a:p>
          <a:p>
            <a:pPr algn="ctr"/>
            <a:r>
              <a:rPr lang="ru-RU" sz="2400" b="1" i="1" dirty="0" smtClean="0">
                <a:ln w="1905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развлечения!»</a:t>
            </a:r>
            <a:endParaRPr lang="ru-RU" sz="2400" b="1" i="1" dirty="0">
              <a:ln w="1905">
                <a:noFill/>
              </a:ln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accent3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4" name="Содержимое 3" descr="4587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446952">
            <a:off x="795532" y="2019344"/>
            <a:ext cx="1848723" cy="2542538"/>
          </a:xfrm>
          <a:prstGeom prst="rect">
            <a:avLst/>
          </a:prstGeom>
        </p:spPr>
      </p:pic>
      <p:pic>
        <p:nvPicPr>
          <p:cNvPr id="18" name="Рисунок 17" descr="35974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7620" y="1714488"/>
            <a:ext cx="1857388" cy="263785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Рисунок 20" descr="98563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1286211">
            <a:off x="2337368" y="2953545"/>
            <a:ext cx="1794996" cy="257561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TextBox 24"/>
          <p:cNvSpPr txBox="1"/>
          <p:nvPr/>
        </p:nvSpPr>
        <p:spPr>
          <a:xfrm>
            <a:off x="1071538" y="500042"/>
            <a:ext cx="71431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Новый век – новая библиотека</a:t>
            </a:r>
            <a:endParaRPr lang="ru-RU" sz="3600" dirty="0">
              <a:ln w="127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19" name="Скругленный прямоугольник 18">
            <a:hlinkClick r:id="rId8" action="ppaction://hlinksldjump"/>
          </p:cNvPr>
          <p:cNvSpPr/>
          <p:nvPr/>
        </p:nvSpPr>
        <p:spPr>
          <a:xfrm>
            <a:off x="571472" y="6357958"/>
            <a:ext cx="1224136" cy="28803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СТАТИСТИКА  </a:t>
            </a:r>
            <a:endParaRPr lang="ru-RU" sz="14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0" grpId="0" animBg="1"/>
      <p:bldP spid="15" grpId="0" animBg="1"/>
      <p:bldP spid="20" grpId="0" animBg="1"/>
      <p:bldP spid="25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okna\Pictures\2012-09-14 ермакова\ермакова 00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987425" y="-739775"/>
            <a:ext cx="11118850" cy="8339138"/>
          </a:xfrm>
          <a:prstGeom prst="rect">
            <a:avLst/>
          </a:prstGeom>
          <a:noFill/>
        </p:spPr>
      </p:pic>
      <p:pic>
        <p:nvPicPr>
          <p:cNvPr id="9" name="Рисунок 8" descr="IMG_312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86248" y="285728"/>
            <a:ext cx="4286280" cy="57150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IMG_311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85786" y="285728"/>
            <a:ext cx="4286280" cy="57150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Содержимое 4" descr="IMG_1800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857224" y="357166"/>
            <a:ext cx="7643866" cy="5732900"/>
          </a:xfrm>
          <a:effectLst>
            <a:softEdge rad="63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5000636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Даешь детское чтение,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как всеобщее увлечение!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Kladez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DSC_0025.JPG"/>
          <p:cNvPicPr>
            <a:picLocks noChangeAspect="1"/>
          </p:cNvPicPr>
          <p:nvPr/>
        </p:nvPicPr>
        <p:blipFill>
          <a:blip r:embed="rId3" cstate="screen">
            <a:lum bright="10000" contrast="10000"/>
          </a:blip>
          <a:stretch>
            <a:fillRect/>
          </a:stretch>
        </p:blipFill>
        <p:spPr>
          <a:xfrm>
            <a:off x="0" y="0"/>
            <a:ext cx="9001188" cy="663036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5000636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Даешь детское чтение,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как всеобщее увлечение!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Kladez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9334E-6 L -0.00399 -0.73589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okna\Documents\ml\валеника\валник\буклет1\IMG_564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2976" y="357166"/>
            <a:ext cx="6643702" cy="49825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5286388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Даешь детское чтение,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как всеобщее увлечение!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Kladez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okna\Pictures\1 июня 2012\IMG_93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37" y="0"/>
            <a:ext cx="9144337" cy="6857999"/>
          </a:xfrm>
          <a:prstGeom prst="rect">
            <a:avLst/>
          </a:prstGeom>
          <a:noFill/>
        </p:spPr>
      </p:pic>
      <p:pic>
        <p:nvPicPr>
          <p:cNvPr id="8" name="Picture 2" descr="C:\Users\uokna\Pictures\лк 55 08\1.03.2012 11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0"/>
            <a:ext cx="8572877" cy="6429420"/>
          </a:xfrm>
          <a:prstGeom prst="rect">
            <a:avLst/>
          </a:prstGeom>
          <a:noFill/>
        </p:spPr>
      </p:pic>
      <p:pic>
        <p:nvPicPr>
          <p:cNvPr id="7" name="Picture 3" descr="C:\Users\uokna\Pictures\2012-03-01 1.03.2012\1.03.2012 13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337" y="0"/>
            <a:ext cx="9144337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5072074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Даешь детское чтение,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как всеобщее увлечение!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Kladez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N1970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428596" y="0"/>
            <a:ext cx="8484713" cy="6363535"/>
          </a:xfr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5072074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Даешь детское чтение,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Kladez" pitchFamily="34" charset="0"/>
              </a:rPr>
              <a:t>как всеобщее увлечение!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Kladez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14488"/>
            <a:ext cx="7858180" cy="2428892"/>
          </a:xfrm>
          <a:gradFill flip="none" rotWithShape="1"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8100000" scaled="1"/>
            <a:tileRect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/>
            </a:r>
            <a:br>
              <a:rPr lang="ru-RU" sz="4000" b="1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Центральная детская библиотека </a:t>
            </a:r>
            <a:b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МБУК «</a:t>
            </a:r>
            <a:r>
              <a:rPr lang="ru-RU" sz="4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Богородская</a:t>
            </a:r>
            <a:r>
              <a:rPr lang="ru-RU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> РЦБС»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  <a:t/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  <a:latin typeface="Meiryo UI" pitchFamily="34" charset="-128"/>
                <a:ea typeface="Meiryo UI" pitchFamily="34" charset="-128"/>
                <a:cs typeface="Meiryo UI" pitchFamily="34" charset="-128"/>
              </a:rPr>
            </a:br>
            <a:endParaRPr lang="ru-RU" sz="3600" b="1" dirty="0">
              <a:ln w="11430"/>
              <a:solidFill>
                <a:srgbClr val="0066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785794"/>
            <a:ext cx="6429420" cy="5715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cs typeface="JasmineUPC" pitchFamily="18" charset="-34"/>
              </a:rPr>
              <a:t>Читайте всю жизнь – набирайтесь ума!</a:t>
            </a:r>
          </a:p>
          <a:p>
            <a:endParaRPr lang="ru-RU" sz="24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JasmineUPC" pitchFamily="18" charset="-34"/>
            </a:endParaRPr>
          </a:p>
          <a:p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JasmineUPC" pitchFamily="18" charset="-34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4572000" y="4786322"/>
            <a:ext cx="4143404" cy="1571636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Богородск Нижегородской области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ул. Ленина, д. 202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Тел. 8(83170) 2-10-19</a:t>
            </a:r>
          </a:p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E-mail: detbibliotek@yandex.ru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вапвапыва.jpg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lum bright="-20000" contrast="30000"/>
          </a:blip>
          <a:srcRect l="9905" t="9652" r="7547" b="12026"/>
          <a:stretch>
            <a:fillRect/>
          </a:stretch>
        </p:blipFill>
        <p:spPr>
          <a:xfrm>
            <a:off x="571472" y="4357694"/>
            <a:ext cx="2273027" cy="2143140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7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85786" y="357166"/>
            <a:ext cx="7704856" cy="10001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1142984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Untitled-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7403">
            <a:off x="-331039" y="2298924"/>
            <a:ext cx="4971399" cy="3635347"/>
          </a:xfrm>
          <a:prstGeom prst="rect">
            <a:avLst/>
          </a:prstGeom>
        </p:spPr>
      </p:pic>
      <p:pic>
        <p:nvPicPr>
          <p:cNvPr id="10" name="Рисунок 9" descr="657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43755">
            <a:off x="-103093" y="2371637"/>
            <a:ext cx="5576818" cy="2808622"/>
          </a:xfrm>
          <a:prstGeom prst="rect">
            <a:avLst/>
          </a:prstGeom>
        </p:spPr>
      </p:pic>
      <p:pic>
        <p:nvPicPr>
          <p:cNvPr id="6" name="Рисунок 5" descr="65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1785926"/>
            <a:ext cx="3641810" cy="4643446"/>
          </a:xfrm>
          <a:prstGeom prst="rect">
            <a:avLst/>
          </a:prstGeom>
        </p:spPr>
      </p:pic>
      <p:pic>
        <p:nvPicPr>
          <p:cNvPr id="7" name="Рисунок 6" descr="658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4810" y="1714488"/>
            <a:ext cx="3874870" cy="4885799"/>
          </a:xfrm>
          <a:prstGeom prst="rect">
            <a:avLst/>
          </a:prstGeom>
        </p:spPr>
      </p:pic>
      <p:pic>
        <p:nvPicPr>
          <p:cNvPr id="11" name="Рисунок 10" descr="986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9322" y="3571876"/>
            <a:ext cx="2214578" cy="3079298"/>
          </a:xfrm>
          <a:prstGeom prst="rect">
            <a:avLst/>
          </a:prstGeom>
        </p:spPr>
      </p:pic>
      <p:pic>
        <p:nvPicPr>
          <p:cNvPr id="12" name="Рисунок 11" descr="365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744" y="3071810"/>
            <a:ext cx="4429156" cy="35991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5852" y="500042"/>
            <a:ext cx="6827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Старейшие книги библиотеки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42976" y="500042"/>
            <a:ext cx="705678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85786" y="1428737"/>
            <a:ext cx="7429552" cy="5262979"/>
          </a:xfrm>
          <a:prstGeom prst="rect">
            <a:avLst/>
          </a:prstGeom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Бажов П. П. Малахитовая шкатулка : [сказы] / Павел Петрович Бажов ; </a:t>
            </a:r>
            <a:r>
              <a:rPr lang="ru-RU" sz="1600" dirty="0" err="1" smtClean="0"/>
              <a:t>худож</a:t>
            </a:r>
            <a:r>
              <a:rPr lang="ru-RU" sz="1600" dirty="0" smtClean="0"/>
              <a:t>. В. </a:t>
            </a:r>
            <a:r>
              <a:rPr lang="ru-RU" sz="1600" dirty="0" err="1" smtClean="0"/>
              <a:t>Баюскин</a:t>
            </a:r>
            <a:r>
              <a:rPr lang="ru-RU" sz="1600" dirty="0" smtClean="0"/>
              <a:t>. - Изд. доп. - Москва : </a:t>
            </a:r>
            <a:r>
              <a:rPr lang="ru-RU" sz="1600" dirty="0" err="1" smtClean="0"/>
              <a:t>Гос</a:t>
            </a:r>
            <a:r>
              <a:rPr lang="ru-RU" sz="1600" dirty="0" smtClean="0"/>
              <a:t>. изд-во </a:t>
            </a:r>
            <a:r>
              <a:rPr lang="ru-RU" sz="1600" dirty="0" err="1" smtClean="0"/>
              <a:t>худож</a:t>
            </a:r>
            <a:r>
              <a:rPr lang="ru-RU" sz="1600" dirty="0" smtClean="0"/>
              <a:t>. лит., 1948. - 565, [1] с., [15] л. ил. - Словарь слов, понятий и выражений, встречающихся в сказах : с. 549-566.</a:t>
            </a:r>
          </a:p>
          <a:p>
            <a:endParaRPr lang="ru-RU" sz="1600" dirty="0" smtClean="0"/>
          </a:p>
          <a:p>
            <a:r>
              <a:rPr lang="ru-RU" sz="1600" dirty="0" smtClean="0"/>
              <a:t>Гоголь Н. В. Тарас </a:t>
            </a:r>
            <a:r>
              <a:rPr lang="ru-RU" sz="1600" dirty="0" err="1" smtClean="0"/>
              <a:t>Бульба</a:t>
            </a:r>
            <a:r>
              <a:rPr lang="ru-RU" sz="1600" dirty="0" smtClean="0"/>
              <a:t> : повесть : для </a:t>
            </a:r>
            <a:r>
              <a:rPr lang="ru-RU" sz="1600" dirty="0" err="1" smtClean="0"/>
              <a:t>семилет</a:t>
            </a:r>
            <a:r>
              <a:rPr lang="ru-RU" sz="1600" dirty="0" smtClean="0"/>
              <a:t>. и сред. </a:t>
            </a:r>
            <a:r>
              <a:rPr lang="ru-RU" sz="1600" dirty="0" err="1" smtClean="0"/>
              <a:t>шк</a:t>
            </a:r>
            <a:r>
              <a:rPr lang="ru-RU" sz="1600" dirty="0" smtClean="0"/>
              <a:t>. / Николай Васильевич Гоголь ; автолитографии </a:t>
            </a:r>
            <a:r>
              <a:rPr lang="ru-RU" sz="1600" dirty="0" err="1" smtClean="0"/>
              <a:t>Кибрика</a:t>
            </a:r>
            <a:r>
              <a:rPr lang="ru-RU" sz="1600" dirty="0" smtClean="0"/>
              <a:t>. - Москва ; Ленинград : </a:t>
            </a:r>
            <a:r>
              <a:rPr lang="ru-RU" sz="1600" dirty="0" err="1" smtClean="0"/>
              <a:t>Гос</a:t>
            </a:r>
            <a:r>
              <a:rPr lang="ru-RU" sz="1600" dirty="0" smtClean="0"/>
              <a:t>. изд-во дет. лит., 1946. - 153, [1] с. : ил. - (Школьная </a:t>
            </a:r>
            <a:r>
              <a:rPr lang="ru-RU" sz="1600" dirty="0" err="1" smtClean="0"/>
              <a:t>библитека</a:t>
            </a:r>
            <a:r>
              <a:rPr lang="ru-RU" sz="1600" dirty="0" smtClean="0"/>
              <a:t>). - Слов, объяснений непонятных слов и выражений : с. 149-154. - Сост. словаря Н. </a:t>
            </a:r>
            <a:r>
              <a:rPr lang="ru-RU" sz="1600" dirty="0" err="1" smtClean="0"/>
              <a:t>Ашукин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  <a:p>
            <a:r>
              <a:rPr lang="ru-RU" sz="1600" dirty="0" smtClean="0"/>
              <a:t>Пушкин А. С. Избранные произведения / Александр Сергеевич Пушкин ; авт. вступ. ст. и примеч. С. Бодни ; </a:t>
            </a:r>
            <a:r>
              <a:rPr lang="ru-RU" sz="1600" dirty="0" err="1" smtClean="0"/>
              <a:t>худож</a:t>
            </a:r>
            <a:r>
              <a:rPr lang="ru-RU" sz="1600" dirty="0" smtClean="0"/>
              <a:t>. Н. </a:t>
            </a:r>
            <a:r>
              <a:rPr lang="ru-RU" sz="1600" dirty="0" err="1" smtClean="0"/>
              <a:t>Шишловский</a:t>
            </a:r>
            <a:r>
              <a:rPr lang="ru-RU" sz="1600" dirty="0" smtClean="0"/>
              <a:t>. - Москва ; Ленинград : </a:t>
            </a:r>
            <a:r>
              <a:rPr lang="ru-RU" sz="1600" dirty="0" err="1" smtClean="0"/>
              <a:t>Гос</a:t>
            </a:r>
            <a:r>
              <a:rPr lang="ru-RU" sz="1600" dirty="0" smtClean="0"/>
              <a:t>. изд-во дет. лит., 1947. - 207 с. : ил. - </a:t>
            </a:r>
            <a:r>
              <a:rPr lang="ru-RU" sz="1600" dirty="0" err="1" smtClean="0"/>
              <a:t>Алф</a:t>
            </a:r>
            <a:r>
              <a:rPr lang="ru-RU" sz="1600" dirty="0" smtClean="0"/>
              <a:t>. указ. : с. 205. - Перечень ил. : с. 206.</a:t>
            </a:r>
          </a:p>
          <a:p>
            <a:endParaRPr lang="ru-RU" sz="1600" dirty="0" smtClean="0"/>
          </a:p>
          <a:p>
            <a:r>
              <a:rPr lang="ru-RU" sz="1600" dirty="0" smtClean="0"/>
              <a:t>Пушкин А. С. Полтава ; Медный всадник : для </a:t>
            </a:r>
            <a:r>
              <a:rPr lang="ru-RU" sz="1600" dirty="0" err="1" smtClean="0"/>
              <a:t>семилет</a:t>
            </a:r>
            <a:r>
              <a:rPr lang="ru-RU" sz="1600" dirty="0" smtClean="0"/>
              <a:t>. </a:t>
            </a:r>
            <a:r>
              <a:rPr lang="ru-RU" sz="1600" dirty="0" err="1" smtClean="0"/>
              <a:t>шк</a:t>
            </a:r>
            <a:r>
              <a:rPr lang="ru-RU" sz="1600" dirty="0" smtClean="0"/>
              <a:t>. / Александр Сергеевич Пушкин ; рис. М. Родионова. — Москва ; Ленинград : </a:t>
            </a:r>
            <a:r>
              <a:rPr lang="ru-RU" sz="1600" dirty="0" err="1" smtClean="0"/>
              <a:t>Гос</a:t>
            </a:r>
            <a:r>
              <a:rPr lang="ru-RU" sz="1600" dirty="0" smtClean="0"/>
              <a:t>. изд-во дет. лит. - 1949. - 57, [1] с. : ил. - Примеч. : с. 55-58.</a:t>
            </a:r>
          </a:p>
          <a:p>
            <a:endParaRPr lang="ru-RU" sz="1600" dirty="0" smtClean="0"/>
          </a:p>
          <a:p>
            <a:r>
              <a:rPr lang="ru-RU" sz="1600" dirty="0" smtClean="0"/>
              <a:t>Тургенев И. С. Стихотворения в прозе : для ср. и ст. возраста / Иван Сергеевич Тургенев. - Горький : </a:t>
            </a:r>
            <a:r>
              <a:rPr lang="ru-RU" sz="1600" dirty="0" err="1" smtClean="0"/>
              <a:t>Гос</a:t>
            </a:r>
            <a:r>
              <a:rPr lang="ru-RU" sz="1600" dirty="0" smtClean="0"/>
              <a:t>. изд-во дет. лит., 1942. 27, [1] с.</a:t>
            </a:r>
          </a:p>
          <a:p>
            <a:r>
              <a:rPr lang="ru-RU" sz="1600" dirty="0" smtClean="0"/>
              <a:t>(Библиотечка школьника).</a:t>
            </a:r>
          </a:p>
          <a:p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build="p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357290" y="332656"/>
            <a:ext cx="6643734" cy="102464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1643042" y="571479"/>
            <a:ext cx="592935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нутый угол 11"/>
          <p:cNvSpPr/>
          <p:nvPr/>
        </p:nvSpPr>
        <p:spPr>
          <a:xfrm>
            <a:off x="428596" y="1928802"/>
            <a:ext cx="6192688" cy="2714644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endParaRPr lang="ru-RU" sz="2400" b="1" i="1" dirty="0" smtClean="0">
              <a:ln w="3175">
                <a:noFill/>
              </a:ln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lvl="1"/>
            <a:r>
              <a:rPr lang="ru-RU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годы войны главное в работе – патриотическое воспитание и общественная работа. Акт №10 от 23.02.42г свидетельствует о том, что детская библиотека выделила 102 книги парткабинетам освобожденных районов.</a:t>
            </a:r>
          </a:p>
          <a:p>
            <a:pPr lvl="1">
              <a:buFont typeface="Wingdings" pitchFamily="2" charset="2"/>
              <a:buChar char="v"/>
            </a:pPr>
            <a:endParaRPr lang="ru-RU" sz="2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1142984"/>
            <a:ext cx="507209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500042"/>
            <a:ext cx="3678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1857356" y="4786322"/>
            <a:ext cx="6786610" cy="1214446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Font typeface="Wingdings" pitchFamily="2" charset="2"/>
              <a:buChar char="v"/>
            </a:pPr>
            <a:endParaRPr lang="ru-RU" sz="2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lvl="1"/>
            <a:endParaRPr lang="ru-RU" sz="2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lvl="1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На 01.07.1949 ДБ имеет книжный фонд –    </a:t>
            </a: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   5645 экз., читателей  1526 человек.</a:t>
            </a:r>
          </a:p>
          <a:p>
            <a:pPr lvl="1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В штате библиотеки три сотрудника.</a:t>
            </a:r>
          </a:p>
          <a:p>
            <a:pPr lvl="1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uiExpand="1" build="allAtOnce" animBg="1"/>
      <p:bldP spid="14" grpId="0" animBg="1"/>
      <p:bldP spid="16" grpId="0" build="p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6" name="Рисунок 15" descr="227.jpe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lum bright="30000" contrast="30000"/>
          </a:blip>
          <a:stretch>
            <a:fillRect/>
          </a:stretch>
        </p:blipFill>
        <p:spPr>
          <a:xfrm>
            <a:off x="1000100" y="1785925"/>
            <a:ext cx="3122843" cy="437198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14282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Старинный особняк </a:t>
            </a:r>
            <a:r>
              <a:rPr lang="ru-RU" b="1" i="1" dirty="0" err="1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Хохловых-Сурихиных</a:t>
            </a:r>
            <a:r>
              <a:rPr lang="ru-RU" b="1" i="1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, Красная площадь,32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85852" y="500042"/>
            <a:ext cx="6286544" cy="10001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1285860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4286248" y="2143116"/>
            <a:ext cx="4574312" cy="3018066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071934" y="2428868"/>
            <a:ext cx="493150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Здесь находилась детская библиотека  с 1953 года.</a:t>
            </a:r>
          </a:p>
          <a:p>
            <a:pPr algn="ctr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Площадь библиотеки 132 кв.м.,</a:t>
            </a:r>
          </a:p>
          <a:p>
            <a:pPr algn="ctr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Книжный фонд 11 916 экз.,</a:t>
            </a:r>
          </a:p>
          <a:p>
            <a:pPr algn="ctr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Читателей  4087 чел.</a:t>
            </a:r>
          </a:p>
          <a:p>
            <a:pPr algn="ctr"/>
            <a:r>
              <a:rPr lang="ru-RU" sz="2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Штат – 4 сотрудника.  </a:t>
            </a:r>
          </a:p>
          <a:p>
            <a:pPr algn="ctr"/>
            <a:endParaRPr lang="ru-RU" sz="2000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422" y="642918"/>
            <a:ext cx="3678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5214942" y="635795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hlinkClick r:id="rId5" action="ppaction://hlinksldjump"/>
              </a:rPr>
              <a:t>СТАТИСТИКА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  <p:bldP spid="15" grpId="0" animBg="1"/>
      <p:bldP spid="10" grpId="0" animBg="1"/>
      <p:bldP spid="20" grpId="0" animBg="1"/>
      <p:bldP spid="19" grpId="0" build="allAtOnce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571604" y="500042"/>
            <a:ext cx="6143668" cy="85725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20688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3042" y="1214422"/>
            <a:ext cx="56886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229.jpe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188162" y="1643050"/>
            <a:ext cx="6604264" cy="4535459"/>
          </a:xfrm>
          <a:prstGeom prst="rect">
            <a:avLst/>
          </a:prstGeom>
        </p:spPr>
      </p:pic>
      <p:sp>
        <p:nvSpPr>
          <p:cNvPr id="20" name="Загнутый угол 19"/>
          <p:cNvSpPr/>
          <p:nvPr/>
        </p:nvSpPr>
        <p:spPr>
          <a:xfrm>
            <a:off x="1142976" y="5286388"/>
            <a:ext cx="3460374" cy="928694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Александра Григорьевна </a:t>
            </a:r>
            <a:r>
              <a:rPr lang="ru-RU" sz="1400" b="1" i="1" dirty="0" err="1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Корякова</a:t>
            </a:r>
            <a:endParaRPr lang="ru-RU" sz="1400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 (заведующая  районной библиотекой)  проводит обзор у выставки</a:t>
            </a:r>
            <a:endParaRPr lang="ru-RU" sz="1400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6588224" y="6381328"/>
            <a:ext cx="1224136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НАЧАЛО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56376" y="6381328"/>
            <a:ext cx="936104" cy="28803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35000">
                <a:schemeClr val="bg2">
                  <a:lumMod val="75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ДАЛЕЕ</a:t>
            </a:r>
            <a:endParaRPr lang="ru-RU" sz="1400" dirty="0">
              <a:solidFill>
                <a:schemeClr val="bg2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7" name="Содержимое 3" descr="26.jpeg"/>
          <p:cNvPicPr>
            <a:picLocks noChangeAspect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>
          <a:xfrm>
            <a:off x="1000100" y="1500174"/>
            <a:ext cx="7018443" cy="479531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1" name="Загнутый угол 20"/>
          <p:cNvSpPr/>
          <p:nvPr/>
        </p:nvSpPr>
        <p:spPr>
          <a:xfrm>
            <a:off x="5429256" y="1643050"/>
            <a:ext cx="3214710" cy="428628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1400" b="1" i="1" dirty="0" smtClean="0">
                <a:solidFill>
                  <a:srgbClr val="9966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>В фонде  открытого доступа</a:t>
            </a:r>
          </a:p>
          <a:p>
            <a:pPr algn="ctr"/>
            <a:endParaRPr lang="ru-RU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8926" y="571480"/>
            <a:ext cx="3678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Памятные вехи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80239" y="5786454"/>
            <a:ext cx="406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50-е годы </a:t>
            </a:r>
            <a:r>
              <a:rPr lang="en-US" sz="24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XX</a:t>
            </a:r>
            <a:r>
              <a:rPr lang="ru-RU" sz="2400" dirty="0" smtClean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Heavy" pitchFamily="34" charset="0"/>
              </a:rPr>
              <a:t> века</a:t>
            </a:r>
            <a:endParaRPr lang="ru-RU" sz="24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24" name="Загнутый угол 23"/>
          <p:cNvSpPr/>
          <p:nvPr/>
        </p:nvSpPr>
        <p:spPr>
          <a:xfrm>
            <a:off x="4786314" y="2643182"/>
            <a:ext cx="3857652" cy="3055280"/>
          </a:xfrm>
          <a:prstGeom prst="foldedCorner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solidFill>
              <a:schemeClr val="bg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Появилась реальная возможность разместить библиотечные абонементы, расширить читальный зал. Были созданы  более комфортные условия для работы с читателем.</a:t>
            </a:r>
          </a:p>
          <a:p>
            <a:pPr algn="ctr"/>
            <a:endParaRPr lang="ru-RU" b="1" i="1" dirty="0">
              <a:solidFill>
                <a:srgbClr val="9966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20" grpId="0" build="allAtOnce" animBg="1"/>
      <p:bldP spid="21" grpId="0" build="allAtOnce" animBg="1"/>
      <p:bldP spid="23" grpId="0" build="p"/>
      <p:bldP spid="16" grpId="0" build="allAtOnce"/>
      <p:bldP spid="24" grpId="0" uiExpand="1" build="allAtOnce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4074</TotalTime>
  <Words>1904</Words>
  <Application>Microsoft Office PowerPoint</Application>
  <PresentationFormat>Экран (4:3)</PresentationFormat>
  <Paragraphs>471</Paragraphs>
  <Slides>59</Slides>
  <Notes>6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 Центральная детская библиотека  МБУК «Богородская РЦБС»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Уютно читателям в комнате сказок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 Центральная детская библиотека  МБУК «Богородская РЦБС» 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biblio</dc:creator>
  <cp:lastModifiedBy>uokna</cp:lastModifiedBy>
  <cp:revision>72</cp:revision>
  <dcterms:created xsi:type="dcterms:W3CDTF">2013-05-20T07:00:46Z</dcterms:created>
  <dcterms:modified xsi:type="dcterms:W3CDTF">2013-10-17T11:03:22Z</dcterms:modified>
</cp:coreProperties>
</file>