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2" r:id="rId5"/>
    <p:sldId id="280" r:id="rId6"/>
    <p:sldId id="264" r:id="rId7"/>
    <p:sldId id="259" r:id="rId8"/>
    <p:sldId id="265" r:id="rId9"/>
    <p:sldId id="272" r:id="rId10"/>
    <p:sldId id="267" r:id="rId11"/>
    <p:sldId id="266" r:id="rId12"/>
    <p:sldId id="268" r:id="rId13"/>
    <p:sldId id="260" r:id="rId14"/>
    <p:sldId id="273" r:id="rId15"/>
    <p:sldId id="258" r:id="rId16"/>
    <p:sldId id="270" r:id="rId17"/>
    <p:sldId id="277" r:id="rId18"/>
    <p:sldId id="271" r:id="rId19"/>
    <p:sldId id="286" r:id="rId20"/>
    <p:sldId id="275" r:id="rId21"/>
    <p:sldId id="276" r:id="rId22"/>
    <p:sldId id="283" r:id="rId23"/>
    <p:sldId id="274" r:id="rId24"/>
    <p:sldId id="284" r:id="rId25"/>
    <p:sldId id="285" r:id="rId26"/>
    <p:sldId id="281" r:id="rId27"/>
    <p:sldId id="279" r:id="rId28"/>
    <p:sldId id="288" r:id="rId29"/>
    <p:sldId id="28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biblioteka200777@mail.ru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00100" y="428604"/>
            <a:ext cx="77771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</a:rPr>
              <a:t>МУК «МЦБС»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Тоншаевского муниципального района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Нижегородской области</a:t>
            </a:r>
          </a:p>
          <a:p>
            <a:pPr algn="ctr"/>
            <a:r>
              <a:rPr lang="ru-RU" dirty="0">
                <a:latin typeface="Times New Roman" pitchFamily="18" charset="0"/>
              </a:rPr>
              <a:t>Пижемская детская библиотека – филиал № 02</a:t>
            </a:r>
          </a:p>
        </p:txBody>
      </p:sp>
      <p:pic>
        <p:nvPicPr>
          <p:cNvPr id="1026" name="Picture 2" descr="C:\Documents and Settings\Admin\Рабочий стол\Мои рисунки\Эмблем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285860"/>
            <a:ext cx="3306204" cy="34628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2357430"/>
            <a:ext cx="547332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rgbClr val="6633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с книгой открываю мир!</a:t>
            </a:r>
            <a:endParaRPr lang="ru-RU" sz="5400" b="1" cap="none" spc="0" dirty="0">
              <a:ln w="1905">
                <a:solidFill>
                  <a:srgbClr val="6633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357554" y="4857760"/>
            <a:ext cx="44291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606930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Нижегородская область,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Тоншаевский район,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р.п. Пижма, ул. Кирова, д. 45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Телефон: (883151) 938-87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mail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biblioteka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200777@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mail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.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ru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71480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 6 августа 1978 года библиотекарем читального зала начала работать </a:t>
            </a:r>
            <a:r>
              <a:rPr lang="ru-RU" sz="2000" b="1" dirty="0" err="1" smtClean="0">
                <a:solidFill>
                  <a:srgbClr val="C00000"/>
                </a:solidFill>
              </a:rPr>
              <a:t>Елсукова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(</a:t>
            </a:r>
            <a:r>
              <a:rPr lang="ru-RU" sz="2000" b="1" dirty="0" smtClean="0">
                <a:solidFill>
                  <a:srgbClr val="C00000"/>
                </a:solidFill>
              </a:rPr>
              <a:t>Махнева) Алевтина Алексеевна.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5602" name="Picture 2" descr="CCI000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428736"/>
            <a:ext cx="536100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286116" y="5929330"/>
            <a:ext cx="2786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Махнева А.А. 1979 год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42910" y="357166"/>
            <a:ext cx="792961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связи с увольнением Копосовой Зинаиды Алексеевны  в октябре 1983 года на должность заведующей  была приглашена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Тютяева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Ирина Владимировна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Чемякина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Галина Павловна стала работать библиотекарем абонемента. В эти годы большое внимание уделяется трудовому воспитанию и профориентации.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214546" y="2071678"/>
            <a:ext cx="5072098" cy="4357718"/>
            <a:chOff x="4000496" y="2500306"/>
            <a:chExt cx="4394200" cy="3995164"/>
          </a:xfrm>
        </p:grpSpPr>
        <p:pic>
          <p:nvPicPr>
            <p:cNvPr id="4097" name="Picture 1" descr="CCI00044"/>
            <p:cNvPicPr>
              <a:picLocks noChangeAspect="1" noChangeArrowheads="1"/>
            </p:cNvPicPr>
            <p:nvPr/>
          </p:nvPicPr>
          <p:blipFill>
            <a:blip r:embed="rId2" cstate="print">
              <a:lum bright="6000"/>
              <a:grayscl/>
            </a:blip>
            <a:srcRect/>
            <a:stretch>
              <a:fillRect/>
            </a:stretch>
          </p:blipFill>
          <p:spPr bwMode="auto">
            <a:xfrm>
              <a:off x="4000496" y="2500306"/>
              <a:ext cx="4394200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" name="Rectangle 2"/>
            <p:cNvSpPr>
              <a:spLocks noChangeArrowheads="1"/>
            </p:cNvSpPr>
            <p:nvPr/>
          </p:nvSpPr>
          <p:spPr bwMode="auto">
            <a:xfrm>
              <a:off x="4429124" y="5572140"/>
              <a:ext cx="3714776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Активные читатели библиотеки:</a:t>
              </a:r>
              <a:endPara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Клешнин</a:t>
              </a: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 Федя и Демин Сергей.</a:t>
              </a:r>
              <a:endPara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Абонемент 1983 год.</a:t>
              </a:r>
              <a:endPara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143108" y="2143116"/>
            <a:ext cx="5429288" cy="4280916"/>
            <a:chOff x="1500166" y="1857364"/>
            <a:chExt cx="5041684" cy="3995164"/>
          </a:xfrm>
        </p:grpSpPr>
        <p:pic>
          <p:nvPicPr>
            <p:cNvPr id="5" name="Picture 2" descr="CCI0003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00166" y="1857364"/>
              <a:ext cx="5041684" cy="3143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928794" y="4929198"/>
              <a:ext cx="4357718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Тютяева</a:t>
              </a:r>
              <a:r>
                <a:rPr kumimoji="0" lang="ru-RU" b="0" i="1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 Ирина Владимировна,</a:t>
              </a:r>
              <a:endParaRPr kumimoji="0" lang="ru-RU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заведующая детской библиотекой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itchFamily="18" charset="0"/>
                </a:rPr>
                <a:t>с 1983 по 1989 год</a:t>
              </a: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500042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С октября 1988 года библиотекарем абонемента стала работать </a:t>
            </a:r>
            <a:r>
              <a:rPr lang="ru-RU" sz="2000" b="1" dirty="0" err="1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Солоницына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000" b="1" dirty="0" err="1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Каргапольцева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) Светлана Михайловна</a:t>
            </a:r>
            <a:r>
              <a:rPr lang="ru-RU" sz="2000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C0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071802" y="1357298"/>
            <a:ext cx="3214710" cy="4941364"/>
            <a:chOff x="3071802" y="1285860"/>
            <a:chExt cx="3214710" cy="4941364"/>
          </a:xfrm>
        </p:grpSpPr>
        <p:pic>
          <p:nvPicPr>
            <p:cNvPr id="26626" name="Picture 2" descr="http://ia116.mycdn.me/getImage?photoId=491121102499&amp;photoType=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71802" y="1285860"/>
              <a:ext cx="3214710" cy="4511874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3929058" y="5857892"/>
              <a:ext cx="17798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Фото, 1988  год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2571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71472" y="428604"/>
            <a:ext cx="814393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Здание ветшало. Заведующие неоднократно обращались в местную администрацию. И библиотеке было обещано, что при завершении строительства нового двухэтажного здания поселкового Совета, 1 этаж отдадут под библиотеку. Но встал вопрос об АТС  и возник спор: кому отдать первый этаж в новом поселковом Совете. В результате детская библиотека была вынуждена переехать  в бывшее здание поселкового Совета на улице Жданова, 54, где находилась 8 месяцев.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428860" y="2714620"/>
            <a:ext cx="4746658" cy="3655480"/>
            <a:chOff x="2428860" y="2714620"/>
            <a:chExt cx="4746658" cy="3655480"/>
          </a:xfrm>
        </p:grpSpPr>
        <p:pic>
          <p:nvPicPr>
            <p:cNvPr id="5122" name="Picture 2" descr="http://dg51.mycdn.me/getImage?photoId=297970071777&amp;photoType=0"/>
            <p:cNvPicPr>
              <a:picLocks noChangeAspect="1" noChangeArrowheads="1"/>
            </p:cNvPicPr>
            <p:nvPr/>
          </p:nvPicPr>
          <p:blipFill>
            <a:blip r:embed="rId2"/>
            <a:srcRect l="11538" t="10256" r="13462" b="20513"/>
            <a:stretch>
              <a:fillRect/>
            </a:stretch>
          </p:blipFill>
          <p:spPr bwMode="auto">
            <a:xfrm>
              <a:off x="2428860" y="2714620"/>
              <a:ext cx="4746658" cy="328614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857488" y="6000768"/>
              <a:ext cx="3939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Библиотека на улице Жданова, дом 54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500042"/>
            <a:ext cx="75009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Заведующая библиотеки  </a:t>
            </a:r>
            <a:r>
              <a:rPr lang="ru-RU" sz="2000" dirty="0" err="1" smtClean="0">
                <a:ea typeface="Calibri" pitchFamily="34" charset="0"/>
                <a:cs typeface="Times New Roman" pitchFamily="18" charset="0"/>
              </a:rPr>
              <a:t>Тютяева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 И.В. уволилась в 1989 году, и.о. заведующей библиотеки было возложено на Махнёву А.А. </a:t>
            </a:r>
          </a:p>
          <a:p>
            <a:pPr algn="ctr"/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На читальный зал принята </a:t>
            </a:r>
            <a:r>
              <a:rPr lang="ru-RU" sz="2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Махнёва Фаина Александровна</a:t>
            </a: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 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2857488" y="1714488"/>
            <a:ext cx="3237361" cy="4298422"/>
            <a:chOff x="2857488" y="1785926"/>
            <a:chExt cx="3237361" cy="4298422"/>
          </a:xfrm>
        </p:grpSpPr>
        <p:pic>
          <p:nvPicPr>
            <p:cNvPr id="4" name="Рисунок 3" descr="http://uld13.mycdn.me/getImage?photoId=516422581718&amp;photoType=3"/>
            <p:cNvPicPr/>
            <p:nvPr/>
          </p:nvPicPr>
          <p:blipFill>
            <a:blip r:embed="rId2"/>
            <a:srcRect l="42874" t="17287" r="26604" b="15160"/>
            <a:stretch>
              <a:fillRect/>
            </a:stretch>
          </p:blipFill>
          <p:spPr bwMode="auto">
            <a:xfrm>
              <a:off x="3071802" y="1785926"/>
              <a:ext cx="2714644" cy="3857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857488" y="5715016"/>
              <a:ext cx="32373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Махнева Фаина Александровна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</a:rPr>
              <a:t>В январе 1991 года детская библиотека переехала в просторное помещение правого крыла первого этажа Пижемской администрации, где и находится по настоящее время.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4097" name="Picture 1" descr="D:\краеведение\История  п. Пижмы\Пижма настоящее\S630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6072230" cy="4554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42910" y="500042"/>
            <a:ext cx="792961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 декабря 1991 года до января 1997 года библиотекарем читального зала работала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Толстоухова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Анна Александровна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Человек неординарный: творческая, незаурядная личность, лёгкая на подъем, отзывчивая. Она была очень чувственная и обожала детей. Пишет стихи. В настоящее время живёт и работает в Москве.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571868" y="2285992"/>
            <a:ext cx="4572000" cy="4066602"/>
            <a:chOff x="2000232" y="2285992"/>
            <a:chExt cx="4572000" cy="4066602"/>
          </a:xfrm>
        </p:grpSpPr>
        <p:pic>
          <p:nvPicPr>
            <p:cNvPr id="3074" name="Picture 2" descr="http://www.tonshlibr.ru/images/stories/pish7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1670" y="2285992"/>
              <a:ext cx="4486275" cy="3086101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2000232" y="5429264"/>
              <a:ext cx="4572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b="1" dirty="0" smtClean="0"/>
                <a:t>«</a:t>
              </a:r>
              <a:r>
                <a:rPr lang="ru-RU" i="1" dirty="0" smtClean="0"/>
                <a:t>Детский библиотекарь – 93»,</a:t>
              </a:r>
            </a:p>
            <a:p>
              <a:pPr algn="ctr"/>
              <a:r>
                <a:rPr lang="ru-RU" i="1" dirty="0" smtClean="0"/>
                <a:t>участница конкурса </a:t>
              </a:r>
              <a:r>
                <a:rPr lang="ru-RU" i="1" dirty="0" err="1" smtClean="0"/>
                <a:t>Толстоухова</a:t>
              </a:r>
              <a:r>
                <a:rPr lang="ru-RU" i="1" dirty="0" smtClean="0"/>
                <a:t> Анна Александровна.</a:t>
              </a:r>
              <a:endParaRPr lang="ru-RU" i="1" dirty="0"/>
            </a:p>
          </p:txBody>
        </p:sp>
      </p:grpSp>
      <p:pic>
        <p:nvPicPr>
          <p:cNvPr id="10244" name="Picture 4" descr="http://uld9.mycdn.me/getImage?photoId=457750304660&amp;photoType=3"/>
          <p:cNvPicPr>
            <a:picLocks noChangeAspect="1" noChangeArrowheads="1"/>
          </p:cNvPicPr>
          <p:nvPr/>
        </p:nvPicPr>
        <p:blipFill>
          <a:blip r:embed="rId3"/>
          <a:srcRect l="41026" b="25194"/>
          <a:stretch>
            <a:fillRect/>
          </a:stretch>
        </p:blipFill>
        <p:spPr bwMode="auto">
          <a:xfrm>
            <a:off x="1214414" y="2143116"/>
            <a:ext cx="222298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500042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 феврале 1997 года библиотекарем читального зала приходит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Теплых Галина Ивановна.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D:\БИБЛИОТЕКА\Новая папка (3)\SDC12889.JPG"/>
          <p:cNvPicPr/>
          <p:nvPr/>
        </p:nvPicPr>
        <p:blipFill>
          <a:blip r:embed="rId2" cstate="print"/>
          <a:srcRect r="52266"/>
          <a:stretch>
            <a:fillRect/>
          </a:stretch>
        </p:blipFill>
        <p:spPr bwMode="auto">
          <a:xfrm>
            <a:off x="3000364" y="1285860"/>
            <a:ext cx="342902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000232" y="0"/>
            <a:ext cx="5200650" cy="1785950"/>
            <a:chOff x="3357554" y="500042"/>
            <a:chExt cx="5200650" cy="1785950"/>
          </a:xfrm>
        </p:grpSpPr>
        <p:pic>
          <p:nvPicPr>
            <p:cNvPr id="4" name="Picture 2" descr="C:\Documents and Settings\Admin\Рабочий стол\Мои рисунки\Копия bef26fc2fed8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>
              <a:off x="3357554" y="500042"/>
              <a:ext cx="5200650" cy="1714512"/>
            </a:xfrm>
            <a:prstGeom prst="rect">
              <a:avLst/>
            </a:prstGeom>
            <a:noFill/>
          </p:spPr>
        </p:pic>
        <p:sp>
          <p:nvSpPr>
            <p:cNvPr id="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000496" y="928670"/>
              <a:ext cx="4214842" cy="1357322"/>
            </a:xfrm>
            <a:prstGeom prst="rect">
              <a:avLst/>
            </a:prstGeom>
          </p:spPr>
          <p:txBody>
            <a:bodyPr wrap="none" fromWordArt="1">
              <a:prstTxWarp prst="textArchUp">
                <a:avLst>
                  <a:gd name="adj" fmla="val 11374171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663300"/>
                  </a:solidFill>
                  <a:effectLst/>
                  <a:latin typeface="Anfisa Grotesk"/>
                </a:rPr>
                <a:t>Библиотека - 21 век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3300"/>
                </a:solidFill>
                <a:effectLst/>
                <a:latin typeface="Anfisa Grotesk"/>
              </a:endParaRPr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00034" y="1571612"/>
            <a:ext cx="80010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</a:rPr>
              <a:t>Сегодня </a:t>
            </a:r>
            <a:r>
              <a:rPr lang="ru-RU" sz="2000" dirty="0">
                <a:latin typeface="Times New Roman" pitchFamily="18" charset="0"/>
              </a:rPr>
              <a:t>детская библиотека совсем не похожа на ту, в которой читали </a:t>
            </a:r>
            <a:r>
              <a:rPr lang="ru-RU" sz="2000" dirty="0" smtClean="0">
                <a:latin typeface="Times New Roman" pitchFamily="18" charset="0"/>
              </a:rPr>
              <a:t>наши </a:t>
            </a:r>
            <a:r>
              <a:rPr lang="ru-RU" sz="2000" dirty="0">
                <a:latin typeface="Times New Roman" pitchFamily="18" charset="0"/>
              </a:rPr>
              <a:t>мамы и папы, бабушки и дедушки. </a:t>
            </a:r>
            <a:r>
              <a:rPr lang="ru-RU" sz="2000" dirty="0" smtClean="0">
                <a:latin typeface="Times New Roman" pitchFamily="18" charset="0"/>
              </a:rPr>
              <a:t>Она </a:t>
            </a:r>
            <a:r>
              <a:rPr lang="ru-RU" sz="2000" dirty="0">
                <a:latin typeface="Times New Roman" pitchFamily="18" charset="0"/>
              </a:rPr>
              <a:t>превратилась в своеобразный островок подлинной цивилизации, современной техники и обаяние  древней книжной культуры</a:t>
            </a:r>
            <a:r>
              <a:rPr lang="ru-RU" sz="2000" dirty="0" smtClean="0">
                <a:latin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8" name="Рисунок 7" descr="C:\Documents and Settings\Admin\Рабочий стол\SDC140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28934"/>
            <a:ext cx="385765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857224" y="2928934"/>
            <a:ext cx="4238612" cy="3441166"/>
            <a:chOff x="857224" y="2928934"/>
            <a:chExt cx="4238612" cy="3441166"/>
          </a:xfrm>
        </p:grpSpPr>
        <p:pic>
          <p:nvPicPr>
            <p:cNvPr id="11" name="Рисунок 10" descr="C:\Documents and Settings\Admin\Рабочий стол\библиотека\SDC13994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57224" y="2928934"/>
              <a:ext cx="3643338" cy="3071834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3786182" y="6000768"/>
              <a:ext cx="1309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Абонемент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857488" y="2928934"/>
            <a:ext cx="4000528" cy="3584042"/>
            <a:chOff x="2428860" y="2928934"/>
            <a:chExt cx="4000528" cy="3584042"/>
          </a:xfrm>
        </p:grpSpPr>
        <p:pic>
          <p:nvPicPr>
            <p:cNvPr id="13" name="Рисунок 12" descr="C:\Documents and Settings\Admin\Рабочий стол\SDC14028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28860" y="2928934"/>
              <a:ext cx="4000528" cy="3143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714744" y="6143644"/>
              <a:ext cx="18170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Читальный зал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714612" y="3071810"/>
            <a:ext cx="4000528" cy="3255814"/>
            <a:chOff x="3286116" y="2714620"/>
            <a:chExt cx="4429156" cy="3678922"/>
          </a:xfrm>
        </p:grpSpPr>
        <p:pic>
          <p:nvPicPr>
            <p:cNvPr id="14" name="Рисунок 13" descr="C:\Documents and Settings\Admin\Рабочий стол\библиотека\SDC14040.JP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6116" y="2714620"/>
              <a:ext cx="4429156" cy="3286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4472497" y="6024210"/>
              <a:ext cx="2517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ИКЦ «</a:t>
              </a:r>
              <a:r>
                <a:rPr lang="ru-RU" b="1" dirty="0" err="1" smtClean="0">
                  <a:solidFill>
                    <a:srgbClr val="C00000"/>
                  </a:solidFill>
                </a:rPr>
                <a:t>Компьютошка</a:t>
              </a:r>
              <a:r>
                <a:rPr lang="ru-RU" b="1" dirty="0" smtClean="0">
                  <a:solidFill>
                    <a:srgbClr val="C00000"/>
                  </a:solidFill>
                </a:rPr>
                <a:t>»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DCIM\103SSCAM\SDC14057.JPG"/>
          <p:cNvPicPr/>
          <p:nvPr/>
        </p:nvPicPr>
        <p:blipFill>
          <a:blip r:embed="rId2" cstate="print"/>
          <a:srcRect l="8804" t="4296"/>
          <a:stretch>
            <a:fillRect/>
          </a:stretch>
        </p:blipFill>
        <p:spPr bwMode="auto">
          <a:xfrm>
            <a:off x="1928794" y="1357298"/>
            <a:ext cx="585791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42976" y="642918"/>
            <a:ext cx="7370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Махнева Алевтина Алексеевна </a:t>
            </a:r>
            <a:r>
              <a:rPr lang="ru-RU" dirty="0" smtClean="0"/>
              <a:t>заведующая Пижемской библиотекой,  </a:t>
            </a:r>
          </a:p>
          <a:p>
            <a:pPr algn="ctr"/>
            <a:r>
              <a:rPr lang="ru-RU" dirty="0" smtClean="0"/>
              <a:t>работает с 1989 года по настоящее время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928794" y="214290"/>
            <a:ext cx="5200650" cy="1785950"/>
            <a:chOff x="3357554" y="500042"/>
            <a:chExt cx="5200650" cy="1785950"/>
          </a:xfrm>
        </p:grpSpPr>
        <p:pic>
          <p:nvPicPr>
            <p:cNvPr id="3074" name="Picture 2" descr="C:\Documents and Settings\Admin\Рабочий стол\Мои рисунки\Копия bef26fc2fed8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>
              <a:off x="3357554" y="500042"/>
              <a:ext cx="5200650" cy="1714512"/>
            </a:xfrm>
            <a:prstGeom prst="rect">
              <a:avLst/>
            </a:prstGeom>
            <a:noFill/>
          </p:spPr>
        </p:pic>
        <p:sp>
          <p:nvSpPr>
            <p:cNvPr id="307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000496" y="928670"/>
              <a:ext cx="4214842" cy="1357322"/>
            </a:xfrm>
            <a:prstGeom prst="rect">
              <a:avLst/>
            </a:prstGeom>
          </p:spPr>
          <p:txBody>
            <a:bodyPr wrap="none" fromWordArt="1">
              <a:prstTxWarp prst="textArchUp">
                <a:avLst>
                  <a:gd name="adj" fmla="val 11374171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663300"/>
                  </a:solidFill>
                  <a:effectLst/>
                  <a:latin typeface="Anfisa Grotesk"/>
                </a:rPr>
                <a:t>История  библиотеки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3300"/>
                </a:solidFill>
                <a:effectLst/>
                <a:latin typeface="Anfisa Grotesk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42910" y="1785926"/>
            <a:ext cx="78581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В нашем посёлке первая библиотека появилась в</a:t>
            </a:r>
            <a:r>
              <a:rPr lang="ru-RU" sz="2000" b="1" dirty="0" smtClean="0">
                <a:solidFill>
                  <a:srgbClr val="FF0000"/>
                </a:solidFill>
              </a:rPr>
              <a:t> декабре 1934</a:t>
            </a:r>
            <a:r>
              <a:rPr lang="ru-RU" sz="2000" dirty="0" smtClean="0"/>
              <a:t> года. Находилась она при клубе лесопункта. В библиотеке читали и взрослые и дети  посёлка. </a:t>
            </a:r>
          </a:p>
          <a:p>
            <a:endParaRPr lang="ru-RU" dirty="0"/>
          </a:p>
        </p:txBody>
      </p:sp>
      <p:pic>
        <p:nvPicPr>
          <p:cNvPr id="13" name="Рисунок 12" descr="D:\С компа\Мои документы\Мои рисунки\img811.jpg"/>
          <p:cNvPicPr/>
          <p:nvPr/>
        </p:nvPicPr>
        <p:blipFill>
          <a:blip r:embed="rId3"/>
          <a:srcRect l="54448" t="45098" r="8331" b="7534"/>
          <a:stretch>
            <a:fillRect/>
          </a:stretch>
        </p:blipFill>
        <p:spPr bwMode="auto">
          <a:xfrm rot="16200000">
            <a:off x="3178959" y="2107397"/>
            <a:ext cx="35719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00042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000" dirty="0" smtClean="0"/>
              <a:t>20 января 2006 года на базе в библиотеке открылся информационно-компьютерный центр «</a:t>
            </a:r>
            <a:r>
              <a:rPr lang="ru-RU" sz="2000" dirty="0" err="1" smtClean="0"/>
              <a:t>Компьютошка</a:t>
            </a:r>
            <a:r>
              <a:rPr lang="ru-RU" sz="2000" dirty="0" smtClean="0"/>
              <a:t>». Должность библиотекаря - информатора занимает </a:t>
            </a:r>
            <a:r>
              <a:rPr lang="ru-RU" sz="2000" b="1" dirty="0" err="1" smtClean="0">
                <a:solidFill>
                  <a:srgbClr val="C00000"/>
                </a:solidFill>
              </a:rPr>
              <a:t>Каргапольцева</a:t>
            </a:r>
            <a:r>
              <a:rPr lang="ru-RU" sz="2000" b="1" dirty="0" smtClean="0">
                <a:solidFill>
                  <a:srgbClr val="C00000"/>
                </a:solidFill>
              </a:rPr>
              <a:t> Светлана Михайловна. 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14348" y="2143116"/>
            <a:ext cx="4500594" cy="3798356"/>
            <a:chOff x="714348" y="2143116"/>
            <a:chExt cx="4500594" cy="3798356"/>
          </a:xfrm>
        </p:grpSpPr>
        <p:pic>
          <p:nvPicPr>
            <p:cNvPr id="3" name="Picture 10" descr="Надя 01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48" y="2143116"/>
              <a:ext cx="4500594" cy="3376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428728" y="5572140"/>
              <a:ext cx="34705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Открытие центра, фото 2006 г.</a:t>
              </a:r>
              <a:endParaRPr lang="ru-RU" i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357818" y="3214686"/>
            <a:ext cx="3286148" cy="3218099"/>
            <a:chOff x="5000628" y="3286124"/>
            <a:chExt cx="3286148" cy="3218099"/>
          </a:xfrm>
        </p:grpSpPr>
        <p:pic>
          <p:nvPicPr>
            <p:cNvPr id="30722" name="Picture 2" descr="http://www.tonshlibr.ru/images/stories/13.JPG"/>
            <p:cNvPicPr>
              <a:picLocks noChangeAspect="1" noChangeArrowheads="1"/>
            </p:cNvPicPr>
            <p:nvPr/>
          </p:nvPicPr>
          <p:blipFill>
            <a:blip r:embed="rId3"/>
            <a:srcRect t="10204" r="13098"/>
            <a:stretch>
              <a:fillRect/>
            </a:stretch>
          </p:blipFill>
          <p:spPr bwMode="auto">
            <a:xfrm>
              <a:off x="5000628" y="3286124"/>
              <a:ext cx="3286148" cy="2514599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5643570" y="5857892"/>
              <a:ext cx="22292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Библиотекарь ИКЦ </a:t>
              </a:r>
            </a:p>
            <a:p>
              <a:r>
                <a:rPr lang="ru-RU" i="1" dirty="0" err="1" smtClean="0"/>
                <a:t>Каргапольцева</a:t>
              </a:r>
              <a:r>
                <a:rPr lang="ru-RU" i="1" dirty="0" smtClean="0"/>
                <a:t> С.М. 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642918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В июле 2007 года на абонемент принимается </a:t>
            </a: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</a:rPr>
              <a:t>Дербенёва</a:t>
            </a:r>
            <a:r>
              <a:rPr lang="ru-RU" sz="2000" b="1" dirty="0" smtClean="0">
                <a:solidFill>
                  <a:srgbClr val="C00000"/>
                </a:solidFill>
              </a:rPr>
              <a:t> Наталия Анатольевна.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D:\БИБЛИОТЕКА\SDC105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500174"/>
            <a:ext cx="578647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Admin\Рабочий стол\библиотека\SDC140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500174"/>
            <a:ext cx="250033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библиотека\SDC13615.JPG"/>
          <p:cNvPicPr/>
          <p:nvPr/>
        </p:nvPicPr>
        <p:blipFill>
          <a:blip r:embed="rId3" cstate="print"/>
          <a:srcRect l="20076" t="12919" r="8956" b="2148"/>
          <a:stretch>
            <a:fillRect/>
          </a:stretch>
        </p:blipFill>
        <p:spPr bwMode="auto">
          <a:xfrm>
            <a:off x="500034" y="1500174"/>
            <a:ext cx="2646666" cy="422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Admin\Рабочий стол\библиотека\SDC137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071546"/>
            <a:ext cx="4000528" cy="507209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143240" y="357166"/>
            <a:ext cx="3259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Monotype Corsiva" pitchFamily="66" charset="0"/>
              </a:rPr>
              <a:t>Книжные выставки</a:t>
            </a:r>
            <a:endParaRPr lang="ru-RU" sz="32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pic>
        <p:nvPicPr>
          <p:cNvPr id="9" name="Рисунок 8" descr="C:\Documents and Settings\Admin\Рабочий стол\библиотека\SDC1337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500174"/>
            <a:ext cx="307183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43174" y="357166"/>
            <a:ext cx="3902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Monotype Corsiva" pitchFamily="66" charset="0"/>
              </a:rPr>
              <a:t>Массовые мероприятия</a:t>
            </a:r>
            <a:endParaRPr lang="ru-RU" sz="32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357290" y="857232"/>
            <a:ext cx="6715172" cy="5500726"/>
            <a:chOff x="2895600" y="1714488"/>
            <a:chExt cx="6248400" cy="5084240"/>
          </a:xfrm>
        </p:grpSpPr>
        <p:pic>
          <p:nvPicPr>
            <p:cNvPr id="10" name="Picture 7" descr="SDC1043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5600" y="1714488"/>
              <a:ext cx="6248400" cy="468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3857620" y="6429396"/>
              <a:ext cx="39546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«Всей семьей в библиотеку», 2009 год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571604" y="714356"/>
            <a:ext cx="6429420" cy="5957385"/>
            <a:chOff x="1643042" y="1285860"/>
            <a:chExt cx="5929354" cy="5331169"/>
          </a:xfrm>
        </p:grpSpPr>
        <p:pic>
          <p:nvPicPr>
            <p:cNvPr id="12" name="Рисунок 11" descr="C:\Documents and Settings\Admin\Рабочий стол\библиотека\SDC13964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43042" y="1285860"/>
              <a:ext cx="5929354" cy="4929222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3000364" y="6286520"/>
              <a:ext cx="2704270" cy="330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«Мамины пироги», 2013 год</a:t>
              </a:r>
              <a:endParaRPr lang="ru-RU" i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500298" y="500042"/>
            <a:ext cx="4143404" cy="5941496"/>
            <a:chOff x="3500430" y="714356"/>
            <a:chExt cx="4143404" cy="5941496"/>
          </a:xfrm>
        </p:grpSpPr>
        <p:pic>
          <p:nvPicPr>
            <p:cNvPr id="3" name="Picture 5" descr="S630003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00430" y="714356"/>
              <a:ext cx="4143404" cy="552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4214810" y="6286520"/>
              <a:ext cx="3010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«Я и моя бабушка», 2010 год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1714480" y="714356"/>
            <a:ext cx="6069146" cy="5441430"/>
            <a:chOff x="6378283" y="688083"/>
            <a:chExt cx="4120466" cy="3608877"/>
          </a:xfrm>
        </p:grpSpPr>
        <p:pic>
          <p:nvPicPr>
            <p:cNvPr id="6" name="Рисунок 5" descr="D:\БИБЛИОТЕКА\SDC11198.JP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6783" y="688083"/>
              <a:ext cx="4071966" cy="3214710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6378283" y="4052011"/>
              <a:ext cx="4019960" cy="2449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«Экологическое путешествие по красной книги», 2009 год</a:t>
              </a:r>
              <a:endParaRPr lang="ru-RU" i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857356" y="642918"/>
            <a:ext cx="4973349" cy="5787230"/>
            <a:chOff x="-2357486" y="1071546"/>
            <a:chExt cx="3638933" cy="4664300"/>
          </a:xfrm>
        </p:grpSpPr>
        <p:pic>
          <p:nvPicPr>
            <p:cNvPr id="27" name="Рисунок 26" descr="D:\БИБЛИОТЕКА\SDC10501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643106" y="1071546"/>
              <a:ext cx="2841108" cy="4029740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-2357486" y="5214926"/>
              <a:ext cx="3638933" cy="520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i="1" dirty="0" smtClean="0"/>
                <a:t>«Письма наших отцов» - </a:t>
              </a:r>
            </a:p>
            <a:p>
              <a:pPr algn="ctr"/>
              <a:r>
                <a:rPr lang="ru-RU" i="1" dirty="0" smtClean="0"/>
                <a:t>литературно-музыкальная композиция, 2010 год</a:t>
              </a:r>
              <a:endParaRPr lang="ru-RU" i="1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285852" y="500042"/>
            <a:ext cx="6858048" cy="5584305"/>
            <a:chOff x="-1425623" y="2507839"/>
            <a:chExt cx="4563582" cy="3526584"/>
          </a:xfrm>
        </p:grpSpPr>
        <p:pic>
          <p:nvPicPr>
            <p:cNvPr id="30" name="Рисунок 29" descr="D:\БИБЛИОТЕКА\SDC12607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425623" y="2507839"/>
              <a:ext cx="4563582" cy="3147237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-189653" y="5801184"/>
              <a:ext cx="2554945" cy="2332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«Посвящение в читатели»,  2012 год</a:t>
              </a:r>
              <a:endParaRPr lang="ru-RU" i="1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857224" y="428604"/>
            <a:ext cx="7358114" cy="5798620"/>
            <a:chOff x="2823535" y="992262"/>
            <a:chExt cx="4929222" cy="4096380"/>
          </a:xfrm>
        </p:grpSpPr>
        <p:pic>
          <p:nvPicPr>
            <p:cNvPr id="33" name="Рисунок 32" descr="C:\Documents and Settings\Admin\Рабочий стол\библиотека\SDC14026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23535" y="992262"/>
              <a:ext cx="4929222" cy="3643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3397813" y="4827731"/>
              <a:ext cx="4214842" cy="260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Times New Roman" pitchFamily="18" charset="0"/>
                </a:rPr>
                <a:t>Экологический суд «Заповеди природы»,</a:t>
              </a:r>
              <a:r>
                <a:rPr kumimoji="0" lang="ru-RU" b="0" i="1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Calibri" pitchFamily="34" charset="0"/>
                  <a:cs typeface="Times New Roman" pitchFamily="18" charset="0"/>
                </a:rPr>
                <a:t> </a:t>
              </a:r>
              <a:r>
                <a:rPr lang="ru-RU" i="1" dirty="0" smtClean="0">
                  <a:cs typeface="Times New Roman" pitchFamily="18" charset="0"/>
                </a:rPr>
                <a:t>2013 год</a:t>
              </a:r>
              <a:endPara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357290" y="857232"/>
            <a:ext cx="7072362" cy="5477898"/>
            <a:chOff x="2764797" y="243118"/>
            <a:chExt cx="4002113" cy="3267349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64797" y="243118"/>
              <a:ext cx="4002113" cy="3001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3209476" y="3268423"/>
              <a:ext cx="3472831" cy="2420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i="1" dirty="0" smtClean="0"/>
                <a:t>«Семью сплотить сумеет мудрость книг», 2005 год</a:t>
              </a:r>
              <a:endParaRPr lang="ru-RU" i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142976" y="857232"/>
            <a:ext cx="7072362" cy="5227115"/>
            <a:chOff x="1643042" y="2285992"/>
            <a:chExt cx="4357718" cy="3254035"/>
          </a:xfrm>
        </p:grpSpPr>
        <p:pic>
          <p:nvPicPr>
            <p:cNvPr id="10" name="Рисунок 9" descr="D:\БИБЛИОТЕКА\Новая папка\Отрывок из произ. Пушкина Барышня крестьянка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43042" y="2285992"/>
              <a:ext cx="4357718" cy="3000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2611424" y="5310107"/>
              <a:ext cx="2400173" cy="22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/>
                <a:t>«Да здравствует классика» , 2009 год 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28662" y="928646"/>
            <a:ext cx="7429552" cy="5929354"/>
            <a:chOff x="1857356" y="2357430"/>
            <a:chExt cx="4857784" cy="4150481"/>
          </a:xfrm>
        </p:grpSpPr>
        <p:pic>
          <p:nvPicPr>
            <p:cNvPr id="13" name="Рисунок 12" descr="D:\БИБЛИОТЕКА\SDC12726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57356" y="2357430"/>
              <a:ext cx="4857784" cy="357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2374142" y="6014124"/>
              <a:ext cx="3973226" cy="493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i="1" dirty="0" smtClean="0"/>
                <a:t>«Гордость и слава земли Нижегородской» , 2011 год</a:t>
              </a:r>
            </a:p>
            <a:p>
              <a:endParaRPr lang="ru-RU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488" y="357166"/>
            <a:ext cx="3578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663300"/>
                </a:solidFill>
                <a:latin typeface="Monotype Corsiva" pitchFamily="66" charset="0"/>
              </a:rPr>
              <a:t>Неделя детской книги</a:t>
            </a:r>
            <a:endParaRPr lang="ru-RU" sz="3200" b="1" i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DCIM\103SSCAM\SDC14055.JPG"/>
          <p:cNvPicPr/>
          <p:nvPr/>
        </p:nvPicPr>
        <p:blipFill>
          <a:blip r:embed="rId2" cstate="print"/>
          <a:srcRect t="4057" b="11933"/>
          <a:stretch>
            <a:fillRect/>
          </a:stretch>
        </p:blipFill>
        <p:spPr bwMode="auto">
          <a:xfrm>
            <a:off x="714348" y="857232"/>
            <a:ext cx="771530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43240" y="285728"/>
            <a:ext cx="30620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Monotype Corsiva" pitchFamily="66" charset="0"/>
              </a:rPr>
              <a:t>Наши достижения</a:t>
            </a:r>
            <a:endParaRPr lang="ru-RU" sz="32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14546" y="428604"/>
            <a:ext cx="4706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Monotype Corsiva" pitchFamily="66" charset="0"/>
              </a:rPr>
              <a:t>Издательская деятельность </a:t>
            </a:r>
            <a:endParaRPr lang="ru-RU" sz="32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142976" y="1071546"/>
            <a:ext cx="6786610" cy="5146924"/>
            <a:chOff x="642910" y="1285860"/>
            <a:chExt cx="4662288" cy="3709041"/>
          </a:xfrm>
        </p:grpSpPr>
        <p:pic>
          <p:nvPicPr>
            <p:cNvPr id="8" name="Рисунок 7" descr="C:\Documents and Settings\Admin\Рабочий стол\SDC14050.JPG"/>
            <p:cNvPicPr/>
            <p:nvPr/>
          </p:nvPicPr>
          <p:blipFill>
            <a:blip r:embed="rId2" cstate="print"/>
            <a:srcRect t="5047"/>
            <a:stretch>
              <a:fillRect/>
            </a:stretch>
          </p:blipFill>
          <p:spPr bwMode="auto">
            <a:xfrm>
              <a:off x="642910" y="1285860"/>
              <a:ext cx="4662288" cy="3200400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1967981" y="4529134"/>
              <a:ext cx="2154282" cy="4657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i="1" dirty="0" smtClean="0"/>
                <a:t>Сборники стихов и рассказов </a:t>
              </a:r>
            </a:p>
            <a:p>
              <a:pPr algn="ctr"/>
              <a:r>
                <a:rPr lang="ru-RU" i="1" dirty="0" smtClean="0"/>
                <a:t>местных писателей</a:t>
              </a:r>
              <a:endParaRPr lang="ru-RU" i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643042" y="1357298"/>
            <a:ext cx="6000792" cy="5143536"/>
            <a:chOff x="2571736" y="1428736"/>
            <a:chExt cx="5238765" cy="4575421"/>
          </a:xfrm>
        </p:grpSpPr>
        <p:pic>
          <p:nvPicPr>
            <p:cNvPr id="7" name="Picture 5" descr="SDC1056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1428736"/>
              <a:ext cx="5238765" cy="3928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143240" y="5357826"/>
              <a:ext cx="40718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i="1" dirty="0" smtClean="0"/>
                <a:t>Буклеты, памятки, закладки, </a:t>
              </a:r>
            </a:p>
            <a:p>
              <a:pPr algn="ctr"/>
              <a:r>
                <a:rPr lang="ru-RU" i="1" dirty="0" smtClean="0"/>
                <a:t>рекомендательные списки литературы</a:t>
              </a:r>
              <a:endParaRPr lang="ru-RU" i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857356" y="1500174"/>
            <a:ext cx="5500726" cy="4869902"/>
            <a:chOff x="5786446" y="2857496"/>
            <a:chExt cx="2682108" cy="2716997"/>
          </a:xfrm>
        </p:grpSpPr>
        <p:pic>
          <p:nvPicPr>
            <p:cNvPr id="4" name="Рисунок 3" descr="D:\С компа\Мои документы\Мои рисунки\img824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86446" y="2857496"/>
              <a:ext cx="2682108" cy="2461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6587595" y="5368437"/>
              <a:ext cx="1025411" cy="206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i="1" dirty="0" smtClean="0"/>
                <a:t>Электронный диск 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28926" y="428604"/>
            <a:ext cx="3791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latin typeface="Monotype Corsiva" pitchFamily="66" charset="0"/>
              </a:rPr>
              <a:t>Коллектив библиотеки</a:t>
            </a:r>
            <a:endParaRPr lang="ru-RU" sz="32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57356" y="1142984"/>
            <a:ext cx="5786478" cy="5289801"/>
            <a:chOff x="1857356" y="928670"/>
            <a:chExt cx="5786478" cy="5289801"/>
          </a:xfrm>
        </p:grpSpPr>
        <p:pic>
          <p:nvPicPr>
            <p:cNvPr id="2" name="Picture 13" descr="SDC10572"/>
            <p:cNvPicPr>
              <a:picLocks noChangeAspect="1" noChangeArrowheads="1"/>
            </p:cNvPicPr>
            <p:nvPr/>
          </p:nvPicPr>
          <p:blipFill>
            <a:blip r:embed="rId2" cstate="print"/>
            <a:srcRect l="2647" r="3694" b="1474"/>
            <a:stretch>
              <a:fillRect/>
            </a:stretch>
          </p:blipFill>
          <p:spPr bwMode="auto">
            <a:xfrm>
              <a:off x="1857356" y="928670"/>
              <a:ext cx="5786478" cy="4563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2143108" y="5572140"/>
              <a:ext cx="48779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i="1" dirty="0" smtClean="0"/>
                <a:t>С право на лево: Махнева А.А., </a:t>
              </a:r>
              <a:r>
                <a:rPr lang="ru-RU" i="1" dirty="0" err="1" smtClean="0"/>
                <a:t>Дербенева</a:t>
              </a:r>
              <a:r>
                <a:rPr lang="ru-RU" i="1" dirty="0" smtClean="0"/>
                <a:t> Н.А., </a:t>
              </a:r>
            </a:p>
            <a:p>
              <a:pPr algn="ctr"/>
              <a:r>
                <a:rPr lang="ru-RU" i="1" dirty="0" smtClean="0"/>
                <a:t>Теплых Г.И., </a:t>
              </a:r>
              <a:r>
                <a:rPr lang="ru-RU" i="1" dirty="0" err="1" smtClean="0"/>
                <a:t>Каргапольцева</a:t>
              </a:r>
              <a:r>
                <a:rPr lang="ru-RU" i="1" dirty="0" smtClean="0"/>
                <a:t> С.М.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C:\Documents and Settings\Admin\Рабочий стол\библиотека\SDC13996.JPG"/>
          <p:cNvPicPr/>
          <p:nvPr/>
        </p:nvPicPr>
        <p:blipFill>
          <a:blip r:embed="rId2" cstate="print">
            <a:lum bright="10000" contrast="20000"/>
          </a:blip>
          <a:srcRect t="7160"/>
          <a:stretch>
            <a:fillRect/>
          </a:stretch>
        </p:blipFill>
        <p:spPr bwMode="auto">
          <a:xfrm>
            <a:off x="1357290" y="500042"/>
            <a:ext cx="6786610" cy="492922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285852" y="5286388"/>
            <a:ext cx="74295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rgbClr val="6633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905">
                <a:solidFill>
                  <a:srgbClr val="6633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7620" y="1357298"/>
            <a:ext cx="47149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</a:rPr>
              <a:t>Первым библиотекарем была  -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Таисия Петрова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</a:rPr>
              <a:t>. </a:t>
            </a:r>
          </a:p>
          <a:p>
            <a:pPr algn="just"/>
            <a:r>
              <a:rPr lang="ru-RU" sz="2000" dirty="0" smtClean="0">
                <a:latin typeface="Times New Roman" pitchFamily="18" charset="0"/>
              </a:rPr>
              <a:t>	В библиотеке проводились громкие чтения книг, беседы, доклады, вечера поэзии (чтение стихов наизусть). </a:t>
            </a:r>
          </a:p>
          <a:p>
            <a:pPr algn="just"/>
            <a:r>
              <a:rPr lang="ru-RU" sz="2000" dirty="0" smtClean="0">
                <a:latin typeface="Times New Roman" pitchFamily="18" charset="0"/>
              </a:rPr>
              <a:t>	Ежегодно книжный фонд увеличивался.  Поэтому стал вопрос об организации детской библиотеки. </a:t>
            </a:r>
          </a:p>
          <a:p>
            <a:pPr algn="just"/>
            <a:r>
              <a:rPr lang="ru-RU" sz="2000" dirty="0" smtClean="0">
                <a:latin typeface="Times New Roman" pitchFamily="18" charset="0"/>
              </a:rPr>
              <a:t> 	В 1967 году происходит  разделение библиотеки на взрослую и детскую.</a:t>
            </a:r>
          </a:p>
          <a:p>
            <a:pPr algn="ctr"/>
            <a:endParaRPr lang="ru-RU" sz="2400" dirty="0" smtClean="0">
              <a:latin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142976" y="1000108"/>
            <a:ext cx="2649548" cy="4575421"/>
            <a:chOff x="3143240" y="1500174"/>
            <a:chExt cx="2928958" cy="5052022"/>
          </a:xfrm>
        </p:grpSpPr>
        <p:pic>
          <p:nvPicPr>
            <p:cNvPr id="3" name="Picture 9" descr="Петрова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43240" y="1500174"/>
              <a:ext cx="2928958" cy="4374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3626538" y="5838540"/>
              <a:ext cx="2114267" cy="7136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Таисия Петрова, </a:t>
              </a:r>
            </a:p>
            <a:p>
              <a:r>
                <a:rPr lang="ru-RU" i="1" dirty="0" smtClean="0"/>
                <a:t>фото 1938 год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857224" y="285728"/>
            <a:ext cx="4214842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</a:rPr>
              <a:t>Так </a:t>
            </a:r>
            <a:r>
              <a:rPr lang="ru-RU" sz="2000" dirty="0">
                <a:latin typeface="Times New Roman" pitchFamily="18" charset="0"/>
              </a:rPr>
              <a:t>в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июне 1967</a:t>
            </a:r>
            <a:r>
              <a:rPr lang="ru-RU" sz="2000" dirty="0">
                <a:latin typeface="Times New Roman" pitchFamily="18" charset="0"/>
              </a:rPr>
              <a:t> года наша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</a:rPr>
              <a:t>Пижемская детская библиотека</a:t>
            </a:r>
            <a:r>
              <a:rPr lang="ru-RU" sz="2000" dirty="0">
                <a:latin typeface="Times New Roman" pitchFamily="18" charset="0"/>
              </a:rPr>
              <a:t> получила </a:t>
            </a:r>
            <a:r>
              <a:rPr lang="ru-RU" sz="2000" dirty="0" smtClean="0">
                <a:latin typeface="Times New Roman" pitchFamily="18" charset="0"/>
              </a:rPr>
              <a:t>собственное </a:t>
            </a:r>
            <a:r>
              <a:rPr lang="ru-RU" sz="2000" dirty="0">
                <a:latin typeface="Times New Roman" pitchFamily="18" charset="0"/>
              </a:rPr>
              <a:t>помещение по улице Советской  в доме № 4. </a:t>
            </a:r>
          </a:p>
          <a:p>
            <a:pPr algn="just"/>
            <a:r>
              <a:rPr kumimoji="0" lang="ru-RU" sz="2000" dirty="0" smtClean="0">
                <a:latin typeface="Times New Roman" pitchFamily="18" charset="0"/>
              </a:rPr>
              <a:t>	В </a:t>
            </a:r>
            <a:r>
              <a:rPr kumimoji="0" lang="ru-RU" sz="2000" dirty="0">
                <a:latin typeface="Times New Roman" pitchFamily="18" charset="0"/>
              </a:rPr>
              <a:t>конце </a:t>
            </a:r>
            <a:r>
              <a:rPr kumimoji="0" lang="ru-RU" sz="2000" dirty="0" smtClean="0">
                <a:latin typeface="Times New Roman" pitchFamily="18" charset="0"/>
              </a:rPr>
              <a:t>1967 году  </a:t>
            </a:r>
            <a:r>
              <a:rPr kumimoji="0" lang="ru-RU" sz="2000" dirty="0">
                <a:latin typeface="Times New Roman" pitchFamily="18" charset="0"/>
              </a:rPr>
              <a:t>книжный фонд детской библиотеки составлял 4428 </a:t>
            </a:r>
            <a:r>
              <a:rPr kumimoji="0" lang="ru-RU" sz="2000" dirty="0" smtClean="0">
                <a:latin typeface="Times New Roman" pitchFamily="18" charset="0"/>
              </a:rPr>
              <a:t> экземпляров</a:t>
            </a:r>
            <a:r>
              <a:rPr kumimoji="0" lang="ru-RU" sz="2000" dirty="0">
                <a:latin typeface="Times New Roman" pitchFamily="18" charset="0"/>
              </a:rPr>
              <a:t>. </a:t>
            </a:r>
            <a:r>
              <a:rPr kumimoji="0" lang="ru-RU" sz="2000" dirty="0" smtClean="0">
                <a:latin typeface="Times New Roman" pitchFamily="18" charset="0"/>
              </a:rPr>
              <a:t> </a:t>
            </a:r>
          </a:p>
          <a:p>
            <a:pPr algn="just"/>
            <a:r>
              <a:rPr kumimoji="0" lang="ru-RU" sz="2000" dirty="0" smtClean="0">
                <a:latin typeface="Times New Roman" pitchFamily="18" charset="0"/>
              </a:rPr>
              <a:t>	Заведующая  детской библиотеки  была назначена </a:t>
            </a:r>
            <a:r>
              <a:rPr kumimoji="0"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Волкова </a:t>
            </a:r>
            <a:r>
              <a:rPr kumimoji="0" lang="ru-RU" sz="2000" b="1" dirty="0">
                <a:solidFill>
                  <a:srgbClr val="C00000"/>
                </a:solidFill>
                <a:latin typeface="Times New Roman" pitchFamily="18" charset="0"/>
              </a:rPr>
              <a:t>Римма </a:t>
            </a:r>
            <a:r>
              <a:rPr kumimoji="0"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Ивановна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itchFamily="18" charset="0"/>
              </a:rPr>
              <a:t>	После Волковой Р.И. библиотеку приняла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Савиных Нина Владимировна,</a:t>
            </a:r>
            <a:r>
              <a:rPr lang="ru-RU" sz="2000" b="1" dirty="0" smtClean="0">
                <a:latin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</a:rPr>
              <a:t>библиотекарем абонемента была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Безденежных Нина Александровна.  </a:t>
            </a:r>
            <a:endParaRPr kumimoji="0" lang="ru-RU" sz="2000" dirty="0">
              <a:solidFill>
                <a:srgbClr val="C00000"/>
              </a:solidFill>
              <a:latin typeface="Times New Roman" pitchFamily="18" charset="0"/>
            </a:endParaRPr>
          </a:p>
          <a:p>
            <a:pPr algn="ctr"/>
            <a:endParaRPr kumimoji="0" lang="ru-RU" dirty="0">
              <a:latin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357818" y="642918"/>
            <a:ext cx="3204723" cy="5361239"/>
            <a:chOff x="5357818" y="642918"/>
            <a:chExt cx="3204723" cy="5361239"/>
          </a:xfrm>
        </p:grpSpPr>
        <p:pic>
          <p:nvPicPr>
            <p:cNvPr id="12289" name="Picture 1" descr="D:\С компа\Мои документы\Мои рисунки\img823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72132" y="642918"/>
              <a:ext cx="2505075" cy="4648200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5357818" y="5357826"/>
              <a:ext cx="32047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Савиных Нина Владимировна,</a:t>
              </a:r>
            </a:p>
            <a:p>
              <a:pPr algn="ctr"/>
              <a:r>
                <a:rPr lang="ru-RU" i="1" dirty="0" smtClean="0"/>
                <a:t>фото, 1973 год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571480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 20.01.1970 года  по 1976 год библиотекарем читального зала работала </a:t>
            </a:r>
            <a:r>
              <a:rPr lang="ru-RU" sz="2000" b="1" dirty="0" err="1" smtClean="0">
                <a:solidFill>
                  <a:srgbClr val="C00000"/>
                </a:solidFill>
              </a:rPr>
              <a:t>Клешнина</a:t>
            </a:r>
            <a:r>
              <a:rPr lang="ru-RU" sz="2000" b="1" dirty="0" smtClean="0">
                <a:solidFill>
                  <a:srgbClr val="C00000"/>
                </a:solidFill>
              </a:rPr>
              <a:t>  Людмила Ивановна.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С компа\Мои документы\Мои рисунки\img829.jpg"/>
          <p:cNvPicPr>
            <a:picLocks noChangeAspect="1" noChangeArrowheads="1"/>
          </p:cNvPicPr>
          <p:nvPr/>
        </p:nvPicPr>
        <p:blipFill>
          <a:blip r:embed="rId2"/>
          <a:srcRect l="21967" r="13571"/>
          <a:stretch>
            <a:fillRect/>
          </a:stretch>
        </p:blipFill>
        <p:spPr bwMode="auto">
          <a:xfrm>
            <a:off x="2643174" y="1357297"/>
            <a:ext cx="4500594" cy="4737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00430" y="642918"/>
            <a:ext cx="51435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За 1970 год  библиотека получила  1892 книги  (поступали из библиотечного коллектора). На 1 января 1971 года библиотека имела книжный фонд 12117 экземпляров. В 1971 году Савиных Н.В. уходит секретарем </a:t>
            </a:r>
            <a:r>
              <a:rPr lang="ru-RU" sz="2000" dirty="0" err="1" smtClean="0"/>
              <a:t>Пижемского</a:t>
            </a:r>
            <a:r>
              <a:rPr lang="ru-RU" sz="2000" dirty="0" smtClean="0"/>
              <a:t> поселкового Совета. На ее место 31 июля 1971 года заведующей библиотекой назначена </a:t>
            </a:r>
            <a:r>
              <a:rPr lang="ru-RU" sz="2000" b="1" dirty="0" err="1" smtClean="0">
                <a:solidFill>
                  <a:srgbClr val="C00000"/>
                </a:solidFill>
              </a:rPr>
              <a:t>Чемякина</a:t>
            </a:r>
            <a:r>
              <a:rPr lang="ru-RU" sz="2000" b="1" dirty="0" smtClean="0">
                <a:solidFill>
                  <a:srgbClr val="C00000"/>
                </a:solidFill>
              </a:rPr>
              <a:t> Галина Павловна.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/>
              <a:t>Проработала она в детской библиотеке 17 лет. В это время была начата работа по составлению систематического каталога, а с середины 1972 года начали вести картотеку газетно-журнальных статей. Наладили тесную связь со школами, отрегулировали работу с литературой в помощь школьной программе,  стали проводить библиотечно-библиографические уроки.</a:t>
            </a:r>
            <a:endParaRPr lang="ru-RU" sz="20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42910" y="1000108"/>
            <a:ext cx="2800792" cy="4003917"/>
            <a:chOff x="642910" y="1000108"/>
            <a:chExt cx="2800792" cy="4003917"/>
          </a:xfrm>
        </p:grpSpPr>
        <p:pic>
          <p:nvPicPr>
            <p:cNvPr id="4" name="Picture 10" descr="CCI0000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1000108"/>
              <a:ext cx="2800792" cy="3357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1142976" y="4357694"/>
              <a:ext cx="18616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i="1" dirty="0" err="1" smtClean="0"/>
                <a:t>Чемякина</a:t>
              </a:r>
              <a:r>
                <a:rPr lang="ru-RU" i="1" dirty="0" smtClean="0"/>
                <a:t> </a:t>
              </a:r>
            </a:p>
            <a:p>
              <a:pPr algn="ctr"/>
              <a:r>
                <a:rPr lang="ru-RU" i="1" dirty="0" smtClean="0"/>
                <a:t>Галина Павловна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4348" y="428604"/>
            <a:ext cx="75612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kumimoji="0" lang="ru-RU" sz="2400" dirty="0" smtClean="0"/>
              <a:t>	</a:t>
            </a:r>
            <a:r>
              <a:rPr kumimoji="0" lang="ru-RU" sz="2000" dirty="0" smtClean="0"/>
              <a:t>В </a:t>
            </a:r>
            <a:r>
              <a:rPr kumimoji="0" lang="ru-RU" sz="2000" dirty="0"/>
              <a:t>начале 1973 года библиотека с улицы </a:t>
            </a:r>
            <a:r>
              <a:rPr kumimoji="0" lang="ru-RU" sz="2000" dirty="0" smtClean="0"/>
              <a:t>Советской дом 4 </a:t>
            </a:r>
            <a:r>
              <a:rPr kumimoji="0" lang="ru-RU" sz="2000" dirty="0"/>
              <a:t>переезжает на улицу </a:t>
            </a:r>
            <a:r>
              <a:rPr kumimoji="0" lang="ru-RU" sz="2000" dirty="0" smtClean="0"/>
              <a:t>Кирова  дом 55, площадью 150 </a:t>
            </a:r>
            <a:r>
              <a:rPr lang="ru-RU" sz="2000" dirty="0" smtClean="0"/>
              <a:t>м</a:t>
            </a:r>
            <a:r>
              <a:rPr lang="ru-RU" sz="2000" baseline="30000" dirty="0" smtClean="0"/>
              <a:t>2</a:t>
            </a:r>
            <a:r>
              <a:rPr kumimoji="0" lang="ru-RU" sz="2000" dirty="0" smtClean="0"/>
              <a:t> </a:t>
            </a:r>
            <a:r>
              <a:rPr kumimoji="0" lang="ru-RU" sz="2000" dirty="0"/>
              <a:t>в бывшее здание детского сада и находится там до августа 1989 года. </a:t>
            </a:r>
          </a:p>
          <a:p>
            <a:pPr algn="just"/>
            <a:r>
              <a:rPr kumimoji="0" lang="ru-RU" sz="1600" dirty="0" smtClean="0">
                <a:latin typeface="Bodoni MT" pitchFamily="18" charset="0"/>
              </a:rPr>
              <a:t> </a:t>
            </a:r>
            <a:endParaRPr kumimoji="0" lang="ru-RU" sz="1600" dirty="0">
              <a:latin typeface="Bodoni MT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928794" y="1643050"/>
            <a:ext cx="6072230" cy="4857784"/>
            <a:chOff x="2357422" y="2214554"/>
            <a:chExt cx="3455988" cy="2870253"/>
          </a:xfrm>
        </p:grpSpPr>
        <p:pic>
          <p:nvPicPr>
            <p:cNvPr id="5" name="Picture 6" descr="Д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57422" y="2214554"/>
              <a:ext cx="3455988" cy="2463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789421" y="4681010"/>
              <a:ext cx="2664935" cy="403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kumimoji="0" lang="ru-RU" i="1" dirty="0"/>
                <a:t>Библиотека  на  улице  </a:t>
              </a:r>
              <a:r>
                <a:rPr kumimoji="0" lang="ru-RU" i="1" dirty="0" smtClean="0"/>
                <a:t>Кирова, дом 55</a:t>
              </a:r>
              <a:endParaRPr kumimoji="0" lang="ru-RU" i="1" dirty="0"/>
            </a:p>
            <a:p>
              <a:pPr algn="ctr"/>
              <a:r>
                <a:rPr kumimoji="0" lang="ru-RU" sz="1400" i="1" dirty="0"/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428604"/>
            <a:ext cx="76438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С сентября 1973 года по апрель 1975 года библиотекарем читального зала работала </a:t>
            </a:r>
            <a:r>
              <a:rPr lang="ru-RU" sz="2000" b="1" dirty="0" err="1" smtClean="0">
                <a:solidFill>
                  <a:srgbClr val="C00000"/>
                </a:solidFill>
              </a:rPr>
              <a:t>Тютяева</a:t>
            </a:r>
            <a:r>
              <a:rPr lang="ru-RU" sz="2000" b="1" dirty="0" smtClean="0">
                <a:solidFill>
                  <a:srgbClr val="C00000"/>
                </a:solidFill>
              </a:rPr>
              <a:t> Ирина Владимировна</a:t>
            </a:r>
            <a:r>
              <a:rPr lang="ru-RU" sz="2000" dirty="0" smtClean="0"/>
              <a:t>, затем она перешла в профсоюзную библиотеку леспромхоза. На её место в июне 1975  года пришла </a:t>
            </a:r>
            <a:r>
              <a:rPr lang="ru-RU" sz="2000" b="1" dirty="0" smtClean="0">
                <a:solidFill>
                  <a:srgbClr val="C00000"/>
                </a:solidFill>
              </a:rPr>
              <a:t>Шевелёва (Теплых) Галина Ивановна </a:t>
            </a:r>
            <a:r>
              <a:rPr lang="ru-RU" sz="2000" dirty="0" smtClean="0"/>
              <a:t>и проработала до лета 1977 года, а затем перешла на работу в </a:t>
            </a:r>
            <a:r>
              <a:rPr lang="ru-RU" sz="2000" dirty="0" err="1" smtClean="0"/>
              <a:t>Пижемскую</a:t>
            </a:r>
            <a:r>
              <a:rPr lang="ru-RU" sz="2000" dirty="0" smtClean="0"/>
              <a:t> поселковую библиотеку</a:t>
            </a:r>
            <a:r>
              <a:rPr lang="ru-RU" dirty="0" smtClean="0"/>
              <a:t>. </a:t>
            </a:r>
            <a:endParaRPr lang="ru-RU" b="1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2357422" y="2357430"/>
            <a:ext cx="5000660" cy="4143404"/>
            <a:chOff x="2500298" y="2432528"/>
            <a:chExt cx="4671047" cy="3937572"/>
          </a:xfrm>
        </p:grpSpPr>
        <p:pic>
          <p:nvPicPr>
            <p:cNvPr id="1026" name="Picture 2" descr="D:\С компа\Мои документы\Мои рисунки\img812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00298" y="2432528"/>
              <a:ext cx="4643470" cy="3542102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2714612" y="6000768"/>
              <a:ext cx="44567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Шевелёва Галина Ивановна, фото 1976 год</a:t>
              </a:r>
              <a:endParaRPr lang="ru-RU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500042"/>
            <a:ext cx="7000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Библиотекарем абонемента с 1976 года до 1981 года работала </a:t>
            </a:r>
            <a:r>
              <a:rPr lang="ru-RU" sz="2000" b="1" dirty="0" smtClean="0">
                <a:solidFill>
                  <a:srgbClr val="C00000"/>
                </a:solidFill>
              </a:rPr>
              <a:t>Копосова Зинаида Алексеевна.</a:t>
            </a:r>
            <a:endParaRPr lang="ru-RU" sz="2000" dirty="0">
              <a:solidFill>
                <a:srgbClr val="C0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000364" y="1357298"/>
            <a:ext cx="3214710" cy="5012802"/>
            <a:chOff x="3000364" y="1357298"/>
            <a:chExt cx="3214710" cy="5012802"/>
          </a:xfrm>
        </p:grpSpPr>
        <p:sp>
          <p:nvSpPr>
            <p:cNvPr id="5" name="TextBox 4"/>
            <p:cNvSpPr txBox="1"/>
            <p:nvPr/>
          </p:nvSpPr>
          <p:spPr>
            <a:xfrm>
              <a:off x="4143372" y="6000768"/>
              <a:ext cx="1696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i="1" dirty="0" smtClean="0"/>
                <a:t>фото, 1977 год</a:t>
              </a:r>
              <a:endParaRPr lang="ru-RU" i="1" dirty="0"/>
            </a:p>
          </p:txBody>
        </p:sp>
        <p:pic>
          <p:nvPicPr>
            <p:cNvPr id="1026" name="Picture 2" descr="D:\С компа\Мои документы\Мои рисунки\img826.jpg"/>
            <p:cNvPicPr>
              <a:picLocks noChangeAspect="1" noChangeArrowheads="1"/>
            </p:cNvPicPr>
            <p:nvPr/>
          </p:nvPicPr>
          <p:blipFill>
            <a:blip r:embed="rId2"/>
            <a:srcRect l="6774" r="7425" b="14062"/>
            <a:stretch>
              <a:fillRect/>
            </a:stretch>
          </p:blipFill>
          <p:spPr bwMode="auto">
            <a:xfrm>
              <a:off x="3000364" y="1357298"/>
              <a:ext cx="3214710" cy="465287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</TotalTime>
  <Words>679</Words>
  <Application>Microsoft Office PowerPoint</Application>
  <PresentationFormat>Экран (4:3)</PresentationFormat>
  <Paragraphs>99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191</cp:revision>
  <dcterms:created xsi:type="dcterms:W3CDTF">2013-08-20T23:50:31Z</dcterms:created>
  <dcterms:modified xsi:type="dcterms:W3CDTF">2014-01-15T04:18:35Z</dcterms:modified>
</cp:coreProperties>
</file>