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9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7" r:id="rId13"/>
    <p:sldId id="279" r:id="rId14"/>
    <p:sldId id="280" r:id="rId15"/>
    <p:sldId id="272" r:id="rId16"/>
    <p:sldId id="273" r:id="rId17"/>
    <p:sldId id="274" r:id="rId18"/>
    <p:sldId id="275" r:id="rId19"/>
    <p:sldId id="276" r:id="rId20"/>
    <p:sldId id="278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9" r:id="rId79"/>
    <p:sldId id="340" r:id="rId80"/>
    <p:sldId id="341" r:id="rId81"/>
    <p:sldId id="342" r:id="rId82"/>
    <p:sldId id="343" r:id="rId83"/>
    <p:sldId id="338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390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B72DF-11F6-4DD3-B248-551EAC60F48B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C9907-B6E5-41F2-B1AC-D13E5D04F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slide" Target="slide39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12" Type="http://schemas.openxmlformats.org/officeDocument/2006/relationships/image" Target="../media/image8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11" Type="http://schemas.openxmlformats.org/officeDocument/2006/relationships/slide" Target="slide32.xml"/><Relationship Id="rId5" Type="http://schemas.openxmlformats.org/officeDocument/2006/relationships/slide" Target="slide5.xml"/><Relationship Id="rId10" Type="http://schemas.openxmlformats.org/officeDocument/2006/relationships/image" Target="../media/image7.tiff"/><Relationship Id="rId4" Type="http://schemas.openxmlformats.org/officeDocument/2006/relationships/image" Target="../media/image2.jpeg"/><Relationship Id="rId9" Type="http://schemas.openxmlformats.org/officeDocument/2006/relationships/slide" Target="slide24.xml"/><Relationship Id="rId1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ngeoudemongif.a.n.pic.centerblog.net/9f5602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9122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" y="179513"/>
            <a:ext cx="6326460" cy="129614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МБУК «Сеченовская центральная библиотека»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640" y="1691680"/>
            <a:ext cx="3429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И всегда мы благодарны будем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тем, чьи руки, чей бесценный труд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Эту силу, эту радость людям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С книжной полки щедро подают.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rgbClr val="FF0000"/>
                </a:solidFill>
                <a:latin typeface="Book Antiqua" pitchFamily="18" charset="0"/>
              </a:rPr>
              <a:t>А. Пришелец.</a:t>
            </a:r>
            <a:endParaRPr lang="ru-RU" dirty="0"/>
          </a:p>
        </p:txBody>
      </p:sp>
      <p:pic>
        <p:nvPicPr>
          <p:cNvPr id="6" name="Picture 2" descr="D:\Рабочая документация\2012\Юбилей ДБ 65\дб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5923" r="20046"/>
          <a:stretch>
            <a:fillRect/>
          </a:stretch>
        </p:blipFill>
        <p:spPr bwMode="auto">
          <a:xfrm rot="473287">
            <a:off x="3314282" y="3251753"/>
            <a:ext cx="1930818" cy="26588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640" y="5292080"/>
            <a:ext cx="6172200" cy="1524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Mistral" pitchFamily="66" charset="0"/>
              </a:rPr>
              <a:t>Летопись детской библиотеки</a:t>
            </a:r>
            <a:endParaRPr lang="ru-RU" sz="6600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300" dirty="0" smtClean="0"/>
              <a:t>Комплектовалась библиотека из книжного магазина. Обрабатывали литературу сами. Для детского фонда была выделена небольшая комната. Это было в 1947 г. стало детское отделение. Зав отделением стала Коршунова Мария Ивановна. В 1952 г. в детское отделение перешла из районной библиотеки Хохлова </a:t>
            </a:r>
            <a:r>
              <a:rPr lang="ru-RU" sz="3300" dirty="0" err="1" smtClean="0"/>
              <a:t>Миральда</a:t>
            </a:r>
            <a:r>
              <a:rPr lang="ru-RU" sz="3300" dirty="0" smtClean="0"/>
              <a:t> Матвеевна – она стала зав. детским отделением, а Коршунова М.И. стала работать на детском абонементе. В 1964 г. штат детского отделения районной библиотеки вновь пополнился новыми кадрами – поступила на работу (вместо Хохловой М.М.) Родионова (тогда Земскова) Ольга Владимировна. Приняла заведование детским отделением районной библиотеки. В 1964 г. районная взрослая библиотека переехала во вновь построенное здание, в центр села, а детское отделение осталось в этом же здании – стала детская библиотека.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D:\Рабочая документация\2012\Юбилей ДБ 65\ДБ0002.t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248" y="8244408"/>
            <a:ext cx="720080" cy="596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istral" pitchFamily="66" charset="0"/>
              </a:rPr>
              <a:t>Коллектив детской районной библиотеки</a:t>
            </a:r>
            <a:endParaRPr lang="ru-RU" sz="3600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" y="1907705"/>
            <a:ext cx="6172200" cy="62605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Земскова (Родионова) Ольга Владимировна – зав.детской библиотекой.</a:t>
            </a:r>
          </a:p>
          <a:p>
            <a:pPr>
              <a:buNone/>
            </a:pPr>
            <a:r>
              <a:rPr lang="ru-RU" sz="2800" dirty="0" smtClean="0"/>
              <a:t>Коршунова Мария Ивановна – зав.детским абонементом.</a:t>
            </a:r>
            <a:endParaRPr lang="ru-RU" sz="2800" dirty="0"/>
          </a:p>
        </p:txBody>
      </p:sp>
      <p:pic>
        <p:nvPicPr>
          <p:cNvPr id="2050" name="Picture 2" descr="D:\Рабочая документация\2012\Юбилей ДБ 65\ДБ0005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5" y="4572000"/>
            <a:ext cx="6829985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Рядом с детской библиотекой была Сеченовская средняя школа. Директор </a:t>
            </a:r>
            <a:r>
              <a:rPr lang="ru-RU" sz="2800" dirty="0" err="1" smtClean="0"/>
              <a:t>школы-литератор</a:t>
            </a:r>
            <a:r>
              <a:rPr lang="ru-RU" sz="2800" dirty="0" smtClean="0"/>
              <a:t> Константин Герасимович Десятников. Все мероприятия детская библиотека проводила с ребятами этой школы. Утренники, читательские конференции, обзоры, устные журналы. Запомнилась читательская конференция по повести Полевого Б.Н. «Повесть о настоящем человеке».</a:t>
            </a:r>
            <a:endParaRPr lang="ru-RU" sz="2800" dirty="0"/>
          </a:p>
        </p:txBody>
      </p:sp>
      <p:pic>
        <p:nvPicPr>
          <p:cNvPr id="2050" name="Picture 2" descr="D:\Рабочая документация\2012\Юбилей ДБ 65\ДБ0006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3017" y="5940153"/>
            <a:ext cx="2164983" cy="3203848"/>
          </a:xfrm>
          <a:prstGeom prst="rect">
            <a:avLst/>
          </a:prstGeom>
          <a:noFill/>
        </p:spPr>
      </p:pic>
      <p:pic>
        <p:nvPicPr>
          <p:cNvPr id="2051" name="Picture 3" descr="D:\Рабочая документация\2012\Юбилей ДБ 65\ДБ000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012161"/>
            <a:ext cx="4658613" cy="3131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Рабочая документация\2012\Юбилей ДБ 65\ДБ000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44824" cy="2674769"/>
          </a:xfrm>
          <a:prstGeom prst="rect">
            <a:avLst/>
          </a:prstGeom>
          <a:noFill/>
        </p:spPr>
      </p:pic>
      <p:pic>
        <p:nvPicPr>
          <p:cNvPr id="3075" name="Picture 3" descr="D:\Рабочая документация\2012\Юбилей ДБ 65\ДБ001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9608" y="0"/>
            <a:ext cx="3528392" cy="2666629"/>
          </a:xfrm>
          <a:prstGeom prst="rect">
            <a:avLst/>
          </a:prstGeom>
          <a:noFill/>
        </p:spPr>
      </p:pic>
      <p:pic>
        <p:nvPicPr>
          <p:cNvPr id="3076" name="Picture 4" descr="D:\Рабочая документация\2012\Юбилей ДБ 65\ДБ0012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43389"/>
            <a:ext cx="3527148" cy="2700611"/>
          </a:xfrm>
          <a:prstGeom prst="rect">
            <a:avLst/>
          </a:prstGeom>
          <a:noFill/>
        </p:spPr>
      </p:pic>
      <p:pic>
        <p:nvPicPr>
          <p:cNvPr id="3077" name="Picture 5" descr="D:\Рабочая документация\2012\Юбилей ДБ 65\ДБ0013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8495" y="4427984"/>
            <a:ext cx="3339505" cy="25675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" y="2627784"/>
            <a:ext cx="2564904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Литературно-музыкальная композиция «Люби и знай свой край родной»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2771800"/>
            <a:ext cx="3562578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1966 г. Актив детской библиотеки:</a:t>
            </a:r>
          </a:p>
          <a:p>
            <a:r>
              <a:rPr lang="ru-RU" dirty="0" smtClean="0"/>
              <a:t>Мелентьева Александра</a:t>
            </a:r>
          </a:p>
          <a:p>
            <a:r>
              <a:rPr lang="ru-RU" dirty="0" err="1" smtClean="0"/>
              <a:t>Есина</a:t>
            </a:r>
            <a:r>
              <a:rPr lang="ru-RU" dirty="0" smtClean="0"/>
              <a:t> Альбина Григорьевна</a:t>
            </a:r>
          </a:p>
          <a:p>
            <a:r>
              <a:rPr lang="ru-RU" dirty="0" smtClean="0"/>
              <a:t>Вершинина Валентина</a:t>
            </a:r>
          </a:p>
          <a:p>
            <a:r>
              <a:rPr lang="ru-RU" dirty="0" smtClean="0"/>
              <a:t>Петрушкина Катерина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940152"/>
            <a:ext cx="3501008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Литературно-музыкальная композиция, посвященная Новому году. 1966 г.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45025" y="7092280"/>
            <a:ext cx="3212976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 smtClean="0"/>
              <a:t>Есина</a:t>
            </a:r>
            <a:r>
              <a:rPr lang="ru-RU" dirty="0" smtClean="0"/>
              <a:t> А.П. награждает ученицу 7-го класса Мелентьеву Александру за участие в празднике, посвященному Новому 1966 г.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dirty="0" smtClean="0"/>
              <a:t>Здание не приспособлено под библиотеку. Комнаты небольшие. Читальный зал совсем маленький. Отапливалась библиотека </a:t>
            </a:r>
            <a:r>
              <a:rPr lang="ru-RU" sz="2800" dirty="0" err="1" smtClean="0"/>
              <a:t>галанками</a:t>
            </a:r>
            <a:r>
              <a:rPr lang="ru-RU" sz="2800" dirty="0" smtClean="0"/>
              <a:t>. Из читального зала дверь вела в комнату-музей Ивана Михайловича Сеченова. Внештатным экскурсоводом была Ольга Владимировна Родионова. В комнате-музее все мероприятия и проводили. Зимой в библиотеке было холодно. Библиотекари одевали пальто, валенки, платки, на руки перчатки. Так и работали. Комплектовалась  библиотека через 2 источника: Горьковский библиотечный коллектор и книжный магазин. Поступала литература необработанной. Зав.абонементом Коршунова Мария Ивановна ее обрабатывала. В 1976 г. в районе произошла централизация библиотек. Литература в библиотеке стала поступать централизовано, то есть поступает в отдел комплектования и обработки центральной взрослой библиотеки (зав.отделом – </a:t>
            </a:r>
            <a:r>
              <a:rPr lang="ru-RU" sz="2800" dirty="0" err="1" smtClean="0"/>
              <a:t>Батракова</a:t>
            </a:r>
            <a:r>
              <a:rPr lang="ru-RU" sz="2800" dirty="0" smtClean="0"/>
              <a:t> Надежда Алексеевна), обрабатывалась и посылками рассылалась в сельские филиалы. Текучесть кадров в центральной детской библиотеке была огромной. Работали: Кузнецова Е.Е., </a:t>
            </a:r>
            <a:r>
              <a:rPr lang="ru-RU" sz="2800" dirty="0" err="1" smtClean="0"/>
              <a:t>Андряшина</a:t>
            </a:r>
            <a:r>
              <a:rPr lang="ru-RU" sz="2800" dirty="0" smtClean="0"/>
              <a:t> Л., Корчагина Н., </a:t>
            </a:r>
            <a:r>
              <a:rPr lang="ru-RU" sz="2800" dirty="0" err="1" smtClean="0"/>
              <a:t>Бижукова</a:t>
            </a:r>
            <a:r>
              <a:rPr lang="ru-RU" sz="2800" dirty="0" smtClean="0"/>
              <a:t> Т., Артамонова Л., </a:t>
            </a:r>
            <a:r>
              <a:rPr lang="ru-RU" sz="2800" dirty="0" err="1" smtClean="0"/>
              <a:t>Кузаева</a:t>
            </a:r>
            <a:r>
              <a:rPr lang="ru-RU" sz="2800" dirty="0" smtClean="0"/>
              <a:t> Н., Борисова Н. в 1992 г. детская и взрослая библиотеки переехали в новое двухэтажное здание, после </a:t>
            </a:r>
            <a:r>
              <a:rPr lang="ru-RU" sz="2800" dirty="0" err="1" smtClean="0"/>
              <a:t>д</a:t>
            </a:r>
            <a:r>
              <a:rPr lang="ru-RU" sz="2800" dirty="0" smtClean="0"/>
              <a:t>/с «Солнышко».</a:t>
            </a:r>
            <a:endParaRPr lang="ru-R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2896" y="366184"/>
            <a:ext cx="4022204" cy="1524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Родионова Ольга Владимировна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15816"/>
            <a:ext cx="6858000" cy="62281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Родилась 4 декабря 1936 г. в семье крестьянина. В 1944 г. поступила в 1-й класс Теплостанской средней школы.</a:t>
            </a:r>
          </a:p>
          <a:p>
            <a:pPr>
              <a:buNone/>
            </a:pPr>
            <a:r>
              <a:rPr lang="ru-RU" dirty="0" smtClean="0"/>
              <a:t>В 7-м классе вступила в пионеры. В 1951 г. вступила в комсомол. С 7- 10 </a:t>
            </a:r>
            <a:r>
              <a:rPr lang="ru-RU" dirty="0" err="1" smtClean="0"/>
              <a:t>кл</a:t>
            </a:r>
            <a:r>
              <a:rPr lang="ru-RU" dirty="0" smtClean="0"/>
              <a:t>. включительно, бала отрядной пионервожатой. В 1955 г. окончила 10 </a:t>
            </a:r>
            <a:r>
              <a:rPr lang="ru-RU" dirty="0" err="1" smtClean="0"/>
              <a:t>кл</a:t>
            </a:r>
            <a:r>
              <a:rPr lang="ru-RU" dirty="0" smtClean="0"/>
              <a:t>. Сеченовской средней школы. Лето 1955 г. работала в качестве пионервожатой в пионерлагере. С сентября по май 1955-56 гг. работала в </a:t>
            </a:r>
            <a:r>
              <a:rPr lang="ru-RU" dirty="0" err="1" smtClean="0"/>
              <a:t>Ратовской</a:t>
            </a:r>
            <a:r>
              <a:rPr lang="ru-RU" dirty="0" smtClean="0"/>
              <a:t> восьмилетней школе учителем 1- 4 классов вечерней школы. В 1960 г. поступила во Владимирскую культурно-просветительную школу на заочное библиотечное отделение, окончила его 28 июня 1962 г.</a:t>
            </a:r>
            <a:endParaRPr lang="ru-RU" dirty="0"/>
          </a:p>
        </p:txBody>
      </p:sp>
      <p:pic>
        <p:nvPicPr>
          <p:cNvPr id="3074" name="Picture 2" descr="D:\Рабочая документация\2012\Юбилей ДБ 65\ДБ0014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6235" cy="2795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августе 1962 г. поступила на работу в </a:t>
            </a:r>
            <a:r>
              <a:rPr lang="ru-RU" sz="2800" dirty="0" err="1" smtClean="0"/>
              <a:t>Мамлейскую</a:t>
            </a:r>
            <a:r>
              <a:rPr lang="ru-RU" sz="2800" dirty="0" smtClean="0"/>
              <a:t> сельскую библиотеку, где проработала до 3 ноября 1964 г. 4 ноября 1964 г. перешла работать в </a:t>
            </a:r>
            <a:r>
              <a:rPr lang="ru-RU" sz="2800" dirty="0" err="1" smtClean="0"/>
              <a:t>Сеченовскую</a:t>
            </a:r>
            <a:r>
              <a:rPr lang="ru-RU" sz="2800" dirty="0" smtClean="0"/>
              <a:t> детскую библиотеку – заведующей.</a:t>
            </a:r>
          </a:p>
          <a:p>
            <a:pPr>
              <a:buNone/>
            </a:pPr>
            <a:r>
              <a:rPr lang="ru-RU" sz="2800" dirty="0" smtClean="0"/>
              <a:t>В детской библиотеке работала с Коршуновой Марией Ивановной., Борисовой Ниной Ивановной. (Работники менялись часто)</a:t>
            </a:r>
          </a:p>
          <a:p>
            <a:pPr>
              <a:buNone/>
            </a:pPr>
            <a:r>
              <a:rPr lang="ru-RU" sz="2800" dirty="0" smtClean="0"/>
              <a:t>В 1964 г. центральная библиотека перешла во вновь построенное здание. В библиотеке увеличился штат библиотеки. Ольга Владимировна любила проводить массовые мероприятия с самыми маленькими читателями. Они ее называли бабушкой. Часто Ольгу Владимировну можно было видеть в Сеченовской средней школе на </a:t>
            </a:r>
            <a:r>
              <a:rPr lang="ru-RU" sz="2800" dirty="0" err="1" smtClean="0"/>
              <a:t>мерояприятиях</a:t>
            </a:r>
            <a:r>
              <a:rPr lang="ru-RU" sz="2800" dirty="0" smtClean="0"/>
              <a:t>, в </a:t>
            </a:r>
            <a:r>
              <a:rPr lang="ru-RU" sz="2800" dirty="0" err="1" smtClean="0"/>
              <a:t>ДЮЦе</a:t>
            </a:r>
            <a:r>
              <a:rPr lang="ru-RU" sz="2800" dirty="0" smtClean="0"/>
              <a:t>, РДК, … 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Музее им. И.М. Сеченова, кинотеатре «Юбилейный». Она прекрасно поет, участвует в фольклорном коллективе при РДК. С 1994 г. Ольга Владимировна на заслуженном отдыхе. У нее дочь и сын, три внучки. Завела корову. Дел много. Но никогда она не откажется от приглашения на мероприятия в центральную детскую библиотеку. Эта удивительная женщина отдала работе с детьми более 30 лет. Это очень добрый, отзывчивый человек, и дети отдают ей должное. Ее очень любят. А общение с Ольгой Владимировной доставляет детям большое удовлетворение. Не одно поколение учились у нее доброте, честности, чуткости. А однажды, 12-летний мальчик с большим удивлением и уважением, восхищаясь эрудицией Ольги Владимировны, назвал ее «ходячей энциклопедией».</a:t>
            </a: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2896" y="179512"/>
            <a:ext cx="4104456" cy="18002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Коршунова Мария Ивановна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Родилась 12 сентября 1924 г. в селе Свинуха, ныне село Ясное </a:t>
            </a:r>
            <a:r>
              <a:rPr lang="ru-RU" sz="2800" dirty="0" err="1" smtClean="0"/>
              <a:t>Теплостанского</a:t>
            </a:r>
            <a:r>
              <a:rPr lang="ru-RU" sz="2800" dirty="0" smtClean="0"/>
              <a:t> района, ныне Сеченовского района, Горьковской области, ныне Нижегородская область, в семье крестьянина. Отец и мать занимались хлебопашеством, кроме этого отец был хорошим сапожником. Семья была большая – 11 человек детей. 7 сестер и 4 брата. Жили бедно, еда была скудная. За стол садились есть в две смены. Жилось тяжело, но никогда в семье Коршуновых не унывали, всегда все делали со смехом, с шутками. Очень любили петь. В школу Мария Ивановна пошла с восьми лет. Это был 1932 г.</a:t>
            </a:r>
            <a:endParaRPr lang="ru-RU" sz="2800" dirty="0"/>
          </a:p>
        </p:txBody>
      </p:sp>
      <p:pic>
        <p:nvPicPr>
          <p:cNvPr id="1026" name="Picture 2" descr="D:\Рабочая документация\2012\Юбилей ДБ 65\ДБ0015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21523" cy="2121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Очень хотела учиться, училась хорошо. После школы бегала с ребятами полоть просо. 4 класса закончила в с . Свинуха. В 5-й класс пошла в </a:t>
            </a:r>
            <a:r>
              <a:rPr lang="ru-RU" sz="2800" dirty="0" err="1" smtClean="0"/>
              <a:t>Теплостанскую</a:t>
            </a:r>
            <a:r>
              <a:rPr lang="ru-RU" sz="2800" dirty="0" smtClean="0"/>
              <a:t> среднюю школу. В 1942 г. закончила 10 классов. 1943-1945 гг. Мария Ивановна работала в колхозе. 16 марта 1946 г. пришла работать в </a:t>
            </a:r>
            <a:r>
              <a:rPr lang="ru-RU" sz="2800" dirty="0" err="1" smtClean="0"/>
              <a:t>Теплостанскую</a:t>
            </a:r>
            <a:r>
              <a:rPr lang="ru-RU" sz="2800" dirty="0" smtClean="0"/>
              <a:t> библиотеку. Библиотека была маленькой. Заведующей была Сучкова Мария Алексеевна. Первую зарплату Мария Ивановна получила 30 рублей. Работала со взрослыми. Книжный фонд был маленьким. Всего 2 стеллажа, и немного детской литературы. Мария Ивановна проработала 18 лет во взрослой и 14- в детской библиотеке. Ушла на пенсию в декабре 1980 г.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тарые листы бумаги"/>
          <p:cNvPicPr>
            <a:picLocks noChangeAspect="1" noChangeArrowheads="1"/>
          </p:cNvPicPr>
          <p:nvPr/>
        </p:nvPicPr>
        <p:blipFill>
          <a:blip r:embed="rId2" cstate="print"/>
          <a:srcRect l="8247" t="3024" r="56015" b="50105"/>
          <a:stretch>
            <a:fillRect/>
          </a:stretch>
        </p:blipFill>
        <p:spPr bwMode="auto">
          <a:xfrm>
            <a:off x="0" y="0"/>
            <a:ext cx="6858000" cy="92143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40768" y="1187625"/>
            <a:ext cx="4680520" cy="698059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Mistral" pitchFamily="66" charset="0"/>
              </a:rPr>
              <a:t>Да кто же он такой – библиотекарь: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Чудак? Фанатик? Странный человек?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Всегда дотошный и серьезный лекарь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Старинных книг и пухлых картотек!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Вы так решили, опуская лица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В тяжелый, надоевший полке том,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А мне, скажу, вовек не надивиться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Его святым бесхитростным трудом.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Вы брали книги, на него не глядя,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А он глядел на вас и слушал вас.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Он ради вас, работы вашей ради,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Меж полок проходил десятый раз.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Он как-то незаметно дарит людям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Мир нынешних и будущих идей.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Он до самозабвенья книги любит,</a:t>
            </a:r>
          </a:p>
          <a:p>
            <a:pPr>
              <a:buNone/>
            </a:pPr>
            <a:r>
              <a:rPr lang="ru-RU" dirty="0" smtClean="0">
                <a:latin typeface="Mistral" pitchFamily="66" charset="0"/>
              </a:rPr>
              <a:t>Но больше любит все-таки людей.</a:t>
            </a:r>
          </a:p>
          <a:p>
            <a:pPr>
              <a:buNone/>
            </a:pPr>
            <a:r>
              <a:rPr lang="ru-RU" dirty="0" smtClean="0">
                <a:latin typeface="MS Mincho" pitchFamily="49" charset="-128"/>
                <a:ea typeface="MS Mincho" pitchFamily="49" charset="-128"/>
              </a:rPr>
              <a:t>Е. Нестерова</a:t>
            </a:r>
            <a:endParaRPr lang="ru-RU" dirty="0">
              <a:latin typeface="MS Mincho" pitchFamily="49" charset="-128"/>
              <a:ea typeface="MS Mincho" pitchFamily="49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760" y="366184"/>
            <a:ext cx="5246340" cy="749432"/>
          </a:xfrm>
        </p:spPr>
        <p:txBody>
          <a:bodyPr>
            <a:noAutofit/>
          </a:bodyPr>
          <a:lstStyle/>
          <a:p>
            <a:r>
              <a:rPr lang="ru-RU" sz="3600" dirty="0" err="1" smtClean="0"/>
              <a:t>Крючкова</a:t>
            </a:r>
            <a:r>
              <a:rPr lang="ru-RU" sz="3600" dirty="0" smtClean="0"/>
              <a:t> (Давыдова) Валентина Николаевна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/>
              <a:t>Родилась 1 января 1932 г. в семье колхозника. Мать – Мария Андреевна Давыдова. Отец – Николай Дмитриевич – погиб на фронте. В 1942 г. у Валентины Николаевны две сестры и брат. В 1949 г. Валентина Николаевна закончила 10 </a:t>
            </a:r>
            <a:r>
              <a:rPr lang="ru-RU" sz="2800" dirty="0" err="1" smtClean="0"/>
              <a:t>кл</a:t>
            </a:r>
            <a:r>
              <a:rPr lang="ru-RU" sz="2800" dirty="0" smtClean="0"/>
              <a:t>. училась «отлично».  В этом же году поступила работать в </a:t>
            </a:r>
            <a:r>
              <a:rPr lang="ru-RU" sz="2800" dirty="0" err="1" smtClean="0"/>
              <a:t>Болтинскую</a:t>
            </a:r>
            <a:r>
              <a:rPr lang="ru-RU" sz="2800" dirty="0" smtClean="0"/>
              <a:t> сельскую библиотеку. Библиотека находилась в здании с/совета – 2 шкафа с книгами – 900 экз. в 1950 г. поступила учиться в Борское КПУ на библиотечное отделение. Закончила училище в 1953 г. в </a:t>
            </a:r>
            <a:r>
              <a:rPr lang="ru-RU" sz="2800" dirty="0" err="1" smtClean="0"/>
              <a:t>Болтинской</a:t>
            </a:r>
            <a:r>
              <a:rPr lang="ru-RU" sz="2800" dirty="0" smtClean="0"/>
              <a:t> сельской библиотеке проработала 17 лет. </a:t>
            </a:r>
            <a:endParaRPr lang="ru-RU" sz="2800" dirty="0"/>
          </a:p>
        </p:txBody>
      </p:sp>
      <p:pic>
        <p:nvPicPr>
          <p:cNvPr id="4098" name="Picture 2" descr="D:\Рабочая документация\2012\Юбилей ДБ 65\ДБ001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56792" cy="2099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Село большое: обслуживала 4 передвижки, имела 1200-1400 читателей. В 1959-60 гг. библиотека переехала в клуб. Комплектовалась книгами из книготорга. В 1955 г. вышла замуж. Родились: Вова и Люся. В 1967 г. переехали жить в Сеченово, Валентина Николаевна поступила на работу в районную детскую библиотеку – заведующей (Ольга Владимировна ушла в декретный отпуск). Зарплата была 62 рубля. Два года отработала (после выхода из декрета О.В. Родионовой). В Сеченовской ср.школе (школа была расположена на территории библиотеки) – делопроизводителем, затем до 1979 г. работала библиотекарем в школе. </a:t>
            </a:r>
          </a:p>
          <a:p>
            <a:pPr>
              <a:buNone/>
            </a:pPr>
            <a:r>
              <a:rPr lang="ru-RU" sz="2800" dirty="0" smtClean="0"/>
              <a:t>В 1979 г. перешла работать в районную детскую библиотеку, где проработала до 1990 г. (зав. ч/</a:t>
            </a:r>
            <a:r>
              <a:rPr lang="ru-RU" sz="2800" dirty="0" err="1" smtClean="0"/>
              <a:t>з</a:t>
            </a:r>
            <a:r>
              <a:rPr lang="ru-RU" sz="2800" dirty="0" smtClean="0"/>
              <a:t>). Стаж работы – 35 лет.</a:t>
            </a:r>
            <a:endParaRPr lang="ru-RU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8880" y="366184"/>
            <a:ext cx="4166220" cy="1524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Хохлова (</a:t>
            </a:r>
            <a:r>
              <a:rPr lang="ru-RU" sz="3600" dirty="0" err="1" smtClean="0"/>
              <a:t>Голубева</a:t>
            </a:r>
            <a:r>
              <a:rPr lang="ru-RU" sz="3600" dirty="0" smtClean="0"/>
              <a:t>) </a:t>
            </a:r>
            <a:r>
              <a:rPr lang="ru-RU" sz="3600" dirty="0" err="1" smtClean="0"/>
              <a:t>Миральда</a:t>
            </a:r>
            <a:r>
              <a:rPr lang="ru-RU" sz="3600" dirty="0" smtClean="0"/>
              <a:t> Матвеевна (на фотографии в середине)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Родилась в 1934 г. в с. Теплый Стан. Мать – преподаватель начальных классов. Отец – </a:t>
            </a:r>
            <a:r>
              <a:rPr lang="ru-RU" sz="2800" dirty="0" err="1" smtClean="0"/>
              <a:t>нач.колхоза</a:t>
            </a:r>
            <a:r>
              <a:rPr lang="ru-RU" sz="2800" dirty="0" smtClean="0"/>
              <a:t>, зав.редакцией, директор музея. В 1942 г. </a:t>
            </a:r>
            <a:r>
              <a:rPr lang="ru-RU" sz="2800" dirty="0" err="1" smtClean="0"/>
              <a:t>Миральда</a:t>
            </a:r>
            <a:r>
              <a:rPr lang="ru-RU" sz="2800" dirty="0" smtClean="0"/>
              <a:t> Матвеевна поступила в 1- </a:t>
            </a:r>
            <a:r>
              <a:rPr lang="ru-RU" sz="2800" dirty="0" err="1" smtClean="0"/>
              <a:t>й</a:t>
            </a:r>
            <a:r>
              <a:rPr lang="ru-RU" sz="2800" dirty="0" smtClean="0"/>
              <a:t> класс Теплостанской ср.школы. В 1952 г. она закончила 10 классов. В этом же году поступает в индустриальный техникум, но пришлось его бросить по семейным обстоятельствам. В 1952 г. поступила на работу в школу с. </a:t>
            </a:r>
            <a:r>
              <a:rPr lang="ru-RU" sz="2800" dirty="0" err="1" smtClean="0"/>
              <a:t>Ратово</a:t>
            </a:r>
            <a:r>
              <a:rPr lang="ru-RU" sz="2800" dirty="0" smtClean="0"/>
              <a:t>. Через год поступила на работу в районную библиотеку-  зав.абонементом (детским). </a:t>
            </a:r>
          </a:p>
          <a:p>
            <a:pPr algn="just">
              <a:buNone/>
            </a:pPr>
            <a:r>
              <a:rPr lang="ru-RU" sz="2800" dirty="0" smtClean="0"/>
              <a:t>В этот же год поступает в Борское КПУ, заканчивает обучение в 1955 г. (заочно)</a:t>
            </a:r>
            <a:endParaRPr lang="ru-RU" sz="2800" dirty="0"/>
          </a:p>
        </p:txBody>
      </p:sp>
      <p:pic>
        <p:nvPicPr>
          <p:cNvPr id="1026" name="Picture 2" descr="D:\Рабочая документация\2012\Юбилей ДБ 65\ДБ002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35295" cy="1835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С 1953-1973 гг. работала зав.читальным залом (20 лет)</a:t>
            </a:r>
          </a:p>
          <a:p>
            <a:pPr>
              <a:buNone/>
            </a:pPr>
            <a:r>
              <a:rPr lang="ru-RU" sz="2800" dirty="0" smtClean="0"/>
              <a:t>В 1973 г. уехала в Горький, работает библиотекарем в военном училище. Муж – Хохлов Владимир Васильевич – преподаватель;</a:t>
            </a:r>
          </a:p>
          <a:p>
            <a:pPr>
              <a:buNone/>
            </a:pPr>
            <a:r>
              <a:rPr lang="ru-RU" sz="2800" dirty="0" smtClean="0"/>
              <a:t>Сын – Николай – работает водителем;</a:t>
            </a:r>
          </a:p>
          <a:p>
            <a:pPr>
              <a:buNone/>
            </a:pPr>
            <a:r>
              <a:rPr lang="ru-RU" sz="2800" dirty="0" smtClean="0"/>
              <a:t>Дочь – Елена – воспитатель.</a:t>
            </a:r>
            <a:endParaRPr lang="ru-RU" sz="2800" dirty="0"/>
          </a:p>
        </p:txBody>
      </p:sp>
      <p:pic>
        <p:nvPicPr>
          <p:cNvPr id="4" name="Picture 2" descr="Старые листы бумаги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62770" t="38933" r="13405" b="50861"/>
          <a:stretch>
            <a:fillRect/>
          </a:stretch>
        </p:blipFill>
        <p:spPr bwMode="auto">
          <a:xfrm>
            <a:off x="3060959" y="6372200"/>
            <a:ext cx="353639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istral" pitchFamily="66" charset="0"/>
              </a:rPr>
              <a:t>Коллектив центральной детской библиотеки:</a:t>
            </a:r>
            <a:endParaRPr lang="ru-RU" sz="3600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Павлова Людмила Николаевна – зав.читальным залом;</a:t>
            </a:r>
          </a:p>
          <a:p>
            <a:pPr>
              <a:buNone/>
            </a:pPr>
            <a:r>
              <a:rPr lang="ru-RU" sz="2800" dirty="0" smtClean="0"/>
              <a:t>Илларионова Любовь Михайловна – зав.детской библиотекой;</a:t>
            </a:r>
          </a:p>
          <a:p>
            <a:pPr>
              <a:buNone/>
            </a:pPr>
            <a:r>
              <a:rPr lang="ru-RU" sz="2800" dirty="0" smtClean="0"/>
              <a:t>Борисова Татьяна Евгеньевна – библиотекарь абонемента;</a:t>
            </a:r>
          </a:p>
          <a:p>
            <a:pPr>
              <a:buNone/>
            </a:pPr>
            <a:r>
              <a:rPr lang="ru-RU" sz="2800" dirty="0" smtClean="0"/>
              <a:t>Серафимина Ольга Ивановна – методист по работе с детьми.</a:t>
            </a:r>
            <a:endParaRPr lang="ru-RU" sz="2800" dirty="0"/>
          </a:p>
        </p:txBody>
      </p:sp>
      <p:pic>
        <p:nvPicPr>
          <p:cNvPr id="3074" name="Picture 2" descr="D:\Рабочая документация\2012\Юбилей ДБ 65\ДБ002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720" y="5868144"/>
            <a:ext cx="5031807" cy="3275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944" y="0"/>
            <a:ext cx="3933056" cy="212372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Илларионова (</a:t>
            </a:r>
            <a:r>
              <a:rPr lang="ru-RU" sz="3600" dirty="0" err="1" smtClean="0"/>
              <a:t>Земченкова</a:t>
            </a:r>
            <a:r>
              <a:rPr lang="ru-RU" sz="3600" dirty="0" smtClean="0"/>
              <a:t>) Любовь Михайловна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800" dirty="0" smtClean="0"/>
              <a:t>Родилась 20 марта 1954 г. в семье колхозника, в с. Митрополье. Отец – Михаил Семенович – гл.бухгалтер </a:t>
            </a:r>
            <a:r>
              <a:rPr lang="ru-RU" sz="2800" dirty="0" err="1" smtClean="0"/>
              <a:t>к-за</a:t>
            </a:r>
            <a:r>
              <a:rPr lang="ru-RU" sz="2800" dirty="0" smtClean="0"/>
              <a:t> «</a:t>
            </a:r>
            <a:r>
              <a:rPr lang="ru-RU" sz="2800" dirty="0" err="1" smtClean="0"/>
              <a:t>Митропольский</a:t>
            </a:r>
            <a:r>
              <a:rPr lang="ru-RU" sz="2800" dirty="0" smtClean="0"/>
              <a:t>», инвалид ВОВ, умер в 1982 г. мать – Анна Ивановна – страховой агент. Сестра – Лидия Михайловна, закончила </a:t>
            </a:r>
            <a:r>
              <a:rPr lang="ru-RU" sz="2800" dirty="0" err="1" smtClean="0"/>
              <a:t>Борский</a:t>
            </a:r>
            <a:r>
              <a:rPr lang="ru-RU" sz="2800" dirty="0" smtClean="0"/>
              <a:t> КПШ, музыкальное отделение, жила в г. Калининграде. В 1971 г. Любовь Михайловна закончила 10 классов </a:t>
            </a:r>
            <a:r>
              <a:rPr lang="ru-RU" sz="2800" dirty="0" err="1" smtClean="0"/>
              <a:t>Митропольской</a:t>
            </a:r>
            <a:r>
              <a:rPr lang="ru-RU" sz="2800" dirty="0" smtClean="0"/>
              <a:t> ср.школы. В 1972 г. поступила в КПШ г.Бора на библиотечное отделение, заочно окончила его в 1974 г. в 1972 г. Любовь Михайловна поступила на работу библиотекарем в </a:t>
            </a:r>
            <a:r>
              <a:rPr lang="ru-RU" sz="2800" dirty="0" err="1" smtClean="0"/>
              <a:t>В.-Талызинский</a:t>
            </a:r>
            <a:r>
              <a:rPr lang="ru-RU" sz="2800" dirty="0" smtClean="0"/>
              <a:t> филиал. В 1975 г., в апреле переводом направлена на работу зав. </a:t>
            </a:r>
            <a:r>
              <a:rPr lang="ru-RU" sz="2800" dirty="0" err="1" smtClean="0"/>
              <a:t>Кочетовской</a:t>
            </a:r>
            <a:r>
              <a:rPr lang="ru-RU" sz="2800" dirty="0" smtClean="0"/>
              <a:t> с/б.</a:t>
            </a:r>
            <a:endParaRPr lang="ru-RU" sz="2800" dirty="0"/>
          </a:p>
        </p:txBody>
      </p:sp>
      <p:pic>
        <p:nvPicPr>
          <p:cNvPr id="4098" name="Picture 2" descr="D:\Рабочая документация\2012\Юбилей ДБ 65\дб250025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80928" cy="2143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сентябре 1975 г. переведена в районную детскую библиотеку – библиотекарем. В декабре 1976 г. в связи с централизацией библиотек в районе переведена из районной детской библиотеки на должность методиста центральной взрослой библиотеки. В 1980 г. вышла замуж и уехала в г. Иваново. В Иванове работала диспетчером конечной станции. В 1982 г. родила дочь – Анну. В 1984-1987 гг. приехала в с.Сеченово, поступила на работу ответственным секретарем общества «Знание», работала до 1987 г. с 1987-1989 </a:t>
            </a:r>
            <a:r>
              <a:rPr lang="ru-RU" sz="2800" dirty="0" err="1" smtClean="0"/>
              <a:t>гг</a:t>
            </a:r>
            <a:r>
              <a:rPr lang="ru-RU" sz="2800" dirty="0" smtClean="0"/>
              <a:t> работала воспитателем интерната Сеченовской ср.школы. В 1989 г. переведена старшим методистом в центральную взрослую библиотеку. С 1993 г. работает зам.директора ЦБС </a:t>
            </a:r>
            <a:r>
              <a:rPr lang="ru-RU" sz="2800" dirty="0" err="1" smtClean="0"/>
              <a:t>ра</a:t>
            </a:r>
            <a:r>
              <a:rPr lang="ru-RU" sz="2800" dirty="0" smtClean="0"/>
              <a:t> работе с детьми.</a:t>
            </a:r>
            <a:endParaRPr lang="ru-RU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736" y="366184"/>
            <a:ext cx="5462364" cy="1524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Павлова Людмила Николаевна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/>
              <a:t>Родилась 7 октября 1956 г. в деревне </a:t>
            </a:r>
            <a:r>
              <a:rPr lang="ru-RU" sz="2800" dirty="0" err="1" smtClean="0"/>
              <a:t>Баженовка</a:t>
            </a:r>
            <a:r>
              <a:rPr lang="ru-RU" sz="2800" dirty="0" smtClean="0"/>
              <a:t> Сеченовского района, Горьковской обл. в 1964 г. поступила учиться в 1-й класс </a:t>
            </a:r>
            <a:r>
              <a:rPr lang="ru-RU" sz="2800" dirty="0" err="1" smtClean="0"/>
              <a:t>Баженовской</a:t>
            </a:r>
            <a:r>
              <a:rPr lang="ru-RU" sz="2800" dirty="0" smtClean="0"/>
              <a:t> начальной школы. В этой школе проучилась 4 года. Затем Людмила Николаевна 4 года училась в </a:t>
            </a:r>
            <a:r>
              <a:rPr lang="ru-RU" sz="2800" dirty="0" err="1" smtClean="0"/>
              <a:t>Т-Талызинской</a:t>
            </a:r>
            <a:r>
              <a:rPr lang="ru-RU" sz="2800" dirty="0" smtClean="0"/>
              <a:t> восьмилетней школе и в 1972 г. ее закончила. В 1974 г. заканчивает </a:t>
            </a:r>
            <a:r>
              <a:rPr lang="ru-RU" sz="2800" dirty="0" err="1" smtClean="0"/>
              <a:t>В.-Талызинскую</a:t>
            </a:r>
            <a:r>
              <a:rPr lang="ru-RU" sz="2800" dirty="0" smtClean="0"/>
              <a:t> среднюю школу. В 1975 г. она поступила учиться заочно Мордовское Республиканское КПУ на библиотечное отделение, и в 1977 г. го закончила. В октябре 1977 г. Людмила Николаевна поступила на работу в </a:t>
            </a:r>
            <a:r>
              <a:rPr lang="ru-RU" sz="2800" dirty="0" err="1" smtClean="0"/>
              <a:t>Т-Талызинскую</a:t>
            </a:r>
            <a:r>
              <a:rPr lang="ru-RU" sz="2800" dirty="0" smtClean="0"/>
              <a:t>… 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122" name="Picture 2" descr="D:\Рабочая документация\2012\Юбилей ДБ 65\дб250026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84239" cy="20461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сельскую библиотеку библиотекарем. В этой библиотеке она проработала 10 лет. В 1987 г. семья переезжает жить в с. Сеченово. До 1990 г. работает в детском садике №1. С 1990 г. работает в центральной взрослой библиотеке, в отделе комплектования и обработки литературы. В мае 1995 г. перешла работать в центральную детскую библиотеку. Замужем, имеет двух дочерей  Светлана и Юлия. Муж – Юрий Викторович – водитель МСО. Родители Людмилы Николаевны – колхозники.</a:t>
            </a:r>
            <a:endParaRPr lang="ru-RU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2816" y="366184"/>
            <a:ext cx="4742284" cy="13975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Борисова Татьяна Евгеньевна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Родилась 25 апреля 1971 г. в с. Сеченово, Горьковской области. Мать – </a:t>
            </a:r>
            <a:r>
              <a:rPr lang="ru-RU" sz="2800" dirty="0" err="1" smtClean="0"/>
              <a:t>Касьянычева</a:t>
            </a:r>
            <a:r>
              <a:rPr lang="ru-RU" sz="2800" dirty="0" smtClean="0"/>
              <a:t> Александра Дмитриевна, долгое время проработала секретарем председателя райисполкома. Отец – Чернышев Евгений Иванович – 28 лет проработал водителем (умер)В 1978 г. Татьяна Евгеньевна пошла учиться в 1-й класс Сеченовской средней школы, которую успешно окончила в 1988 г. в 1989 г. поступила в Горьковское КПУ на библиотечное отделение (заочно). Но в связи с рождением ребенка, его не окончила. С июня по октябрь 1988 г. работала делопроизводителем Сеченовской средней школы. В октябре 1988 г. временно была переведена …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026" name="Picture 2" descr="D:\Рабочая документация\2012\Юбилей ДБ 65\дб250027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56792" cy="21150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designmom.com/images/w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1026" name="Picture 2" descr="D:\Рабочая документация\2012\Юбилей ДБ 65\дб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5923" r="20046"/>
          <a:stretch>
            <a:fillRect/>
          </a:stretch>
        </p:blipFill>
        <p:spPr bwMode="auto">
          <a:xfrm>
            <a:off x="2420888" y="3059832"/>
            <a:ext cx="2100827" cy="32403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21165493">
            <a:off x="3086421" y="5886572"/>
            <a:ext cx="145822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Весна 1945 г.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61048" y="3131840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7" name="Picture 3" descr="D:\Рабочая документация\2012\Юбилей ДБ 65\ДБ0002.t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96752" y="5796136"/>
            <a:ext cx="720080" cy="59678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2656" y="5652120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720" y="6372200"/>
            <a:ext cx="135056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Лето 1952 г.</a:t>
            </a:r>
            <a:endParaRPr lang="ru-RU" dirty="0"/>
          </a:p>
        </p:txBody>
      </p:sp>
      <p:pic>
        <p:nvPicPr>
          <p:cNvPr id="4" name="Picture 2" descr="D:\Рабочая документация\2012\Юбилей ДБ 65\ДБ0005.t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5064" y="971600"/>
            <a:ext cx="2366558" cy="1584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005064" y="971600"/>
            <a:ext cx="135056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Лето 1964 г.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89240" y="971600"/>
            <a:ext cx="8025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640" y="3275856"/>
            <a:ext cx="148478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Лето 1996 г. </a:t>
            </a:r>
            <a:endParaRPr lang="ru-RU" dirty="0"/>
          </a:p>
        </p:txBody>
      </p:sp>
      <p:pic>
        <p:nvPicPr>
          <p:cNvPr id="2051" name="Picture 3" descr="D:\Рабочая документация\2012\Юбилей ДБ 65\ДБ0023.tif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9806" y="3635896"/>
            <a:ext cx="2101520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1700808" y="3491880"/>
            <a:ext cx="7477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074" name="Picture 2" descr="D:\Рабочая документация\2012\Юбилей ДБ 65\ДБ0022.ti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84984" y="7308304"/>
            <a:ext cx="1971921" cy="129614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2924944" y="6948264"/>
            <a:ext cx="254063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Библиотека переезжает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53136" y="7164288"/>
            <a:ext cx="6480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D:\Рабочая документация\2012\Юбилей ДБ 65\наши дела0009.tif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52194" y="2699792"/>
            <a:ext cx="2205806" cy="160255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725145" y="4283968"/>
            <a:ext cx="2132855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Статьи, заметки  в районной газете «Борьба»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Библиотекарем школьной библиотеки Сеченовской ср.школы, где проработала до октября 1989 г. С октября 1989 г. была принята на работу в центральную детскую библиотеку на должность библиотекаря. Замужем. Муж – Борисов Петр Владимирович, водитель</a:t>
            </a:r>
          </a:p>
          <a:p>
            <a:pPr>
              <a:buNone/>
            </a:pPr>
            <a:r>
              <a:rPr lang="ru-RU" sz="2800" dirty="0" smtClean="0"/>
              <a:t>Сын – Дмитрий.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0808" y="366184"/>
            <a:ext cx="4814292" cy="821440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Серафимина Ольга Ивановна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1"/>
            <a:ext cx="6858000" cy="7010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Родилась 17 марта 1972 г. в с. </a:t>
            </a:r>
            <a:r>
              <a:rPr lang="ru-RU" sz="2800" dirty="0" err="1" smtClean="0"/>
              <a:t>Болтинка</a:t>
            </a:r>
            <a:r>
              <a:rPr lang="ru-RU" sz="2800" dirty="0" smtClean="0"/>
              <a:t> Нижегородской обл. в многодетной семье. Мать – Александра Алексеевна работала в колхозе «</a:t>
            </a:r>
            <a:r>
              <a:rPr lang="ru-RU" sz="2800" dirty="0" err="1" smtClean="0"/>
              <a:t>Болтинский</a:t>
            </a:r>
            <a:r>
              <a:rPr lang="ru-RU" sz="2800" dirty="0" smtClean="0"/>
              <a:t>». Отец – Иван Иванович – тракторист. В 1979 г. поступила в 1 </a:t>
            </a:r>
            <a:r>
              <a:rPr lang="ru-RU" sz="2800" dirty="0" err="1" smtClean="0"/>
              <a:t>кл</a:t>
            </a:r>
            <a:r>
              <a:rPr lang="ru-RU" sz="2800" dirty="0" smtClean="0"/>
              <a:t>. </a:t>
            </a:r>
            <a:r>
              <a:rPr lang="ru-RU" sz="2800" dirty="0" err="1" smtClean="0"/>
              <a:t>Болтинской</a:t>
            </a:r>
            <a:r>
              <a:rPr lang="ru-RU" sz="2800" dirty="0" smtClean="0"/>
              <a:t> ср.школы. В 1989 г. – закончила 10 </a:t>
            </a:r>
            <a:r>
              <a:rPr lang="ru-RU" sz="2800" dirty="0" err="1" smtClean="0"/>
              <a:t>кл</a:t>
            </a:r>
            <a:r>
              <a:rPr lang="ru-RU" sz="2800" dirty="0" smtClean="0"/>
              <a:t>. и поступила в Нижегородское областное КПУ на библиотечное отделение. В 1991 г. после окончания училища поступила на работу библиотекарем в </a:t>
            </a:r>
            <a:r>
              <a:rPr lang="ru-RU" sz="2800" dirty="0" err="1" smtClean="0"/>
              <a:t>Ясновский</a:t>
            </a:r>
            <a:r>
              <a:rPr lang="ru-RU" sz="2800" dirty="0" smtClean="0"/>
              <a:t> сельский филиал, где проработала 5 лет. С июня 1996 г. была принята (переводом) на работу в центральную детскую библиотеку на должность методиста по работе с детьми.</a:t>
            </a:r>
            <a:endParaRPr lang="ru-RU" sz="2800" dirty="0"/>
          </a:p>
        </p:txBody>
      </p:sp>
      <p:pic>
        <p:nvPicPr>
          <p:cNvPr id="2050" name="Picture 2" descr="D:\Рабочая документация\2012\Юбилей ДБ 65\дб25002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12775" cy="2143681"/>
          </a:xfrm>
          <a:prstGeom prst="rect">
            <a:avLst/>
          </a:prstGeom>
          <a:noFill/>
        </p:spPr>
      </p:pic>
      <p:pic>
        <p:nvPicPr>
          <p:cNvPr id="5" name="Picture 2" descr="Старые листы бумаги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62770" t="40067" r="9739" b="51995"/>
          <a:stretch>
            <a:fillRect/>
          </a:stretch>
        </p:blipFill>
        <p:spPr bwMode="auto">
          <a:xfrm>
            <a:off x="3429000" y="8639944"/>
            <a:ext cx="1080120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Летом 1992 г. центральные библиотеки: детская и взрослая переехали в новое двухэтажное здание (раньше это здание было занято </a:t>
            </a:r>
            <a:r>
              <a:rPr lang="ru-RU" sz="2800" dirty="0" err="1" smtClean="0"/>
              <a:t>д</a:t>
            </a:r>
            <a:r>
              <a:rPr lang="ru-RU" sz="2800" dirty="0" smtClean="0"/>
              <a:t>/с «Солнышко»). Здание под библиотеку не приспособлено, неудобно.  Верхний этаж полностью занимает взрослая библиотека. Нижний – поделили: центральная детская и музыкальная школа. Отапливается здание природным газом – 282 м2 занимаемая площадь. В детской библиотеке тепло, уютно, светло. Штат – 4 работника. Структура библиотеки: читальный зал – зав. Павлова Л.Н.; абонемент – Борисова Т.Е. заведует библиотекой Илларионова Л.М. в библиотеке функционирует «Комната сказок» для малышей. Работают 3 клуба по интересам: «</a:t>
            </a:r>
            <a:r>
              <a:rPr lang="ru-RU" sz="2800" dirty="0" err="1" smtClean="0"/>
              <a:t>Чебурашка</a:t>
            </a:r>
            <a:r>
              <a:rPr lang="ru-RU" sz="2800" dirty="0" smtClean="0"/>
              <a:t>» для 2-3 </a:t>
            </a:r>
            <a:r>
              <a:rPr lang="ru-RU" sz="2800" dirty="0" err="1" smtClean="0"/>
              <a:t>кл</a:t>
            </a:r>
            <a:r>
              <a:rPr lang="ru-RU" sz="2800" dirty="0" smtClean="0"/>
              <a:t>. – ведет Борисова И.Е.; «Родничок» 3-4 </a:t>
            </a:r>
            <a:r>
              <a:rPr lang="ru-RU" sz="2800" dirty="0" err="1" smtClean="0"/>
              <a:t>кл.-Павлова</a:t>
            </a:r>
            <a:r>
              <a:rPr lang="ru-RU" sz="2800" dirty="0" smtClean="0"/>
              <a:t> Л.Н. 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«</a:t>
            </a:r>
            <a:r>
              <a:rPr lang="ru-RU" sz="2800" dirty="0" err="1" smtClean="0"/>
              <a:t>Книжкина</a:t>
            </a:r>
            <a:r>
              <a:rPr lang="ru-RU" sz="2800" dirty="0" smtClean="0"/>
              <a:t> больница Айболита» - Илларионова Л.М. на территории библиотеки одна средняя школа, начальная школа при Сеченовской </a:t>
            </a:r>
            <a:r>
              <a:rPr lang="ru-RU" sz="2800" dirty="0" err="1" smtClean="0"/>
              <a:t>ср.шк</a:t>
            </a:r>
            <a:r>
              <a:rPr lang="ru-RU" sz="2800" dirty="0" smtClean="0"/>
              <a:t>., начальная школа Финского поселка, три детских садика: «Березка», «Малыш», «Сказка» (которые мы обслуживаем передвижкой). Всего детская библиотека обслуживает 7 передвижек. Коллектив работоспособный. Мероприятий проводит много, использует в работе больше игровых форм, в которых самое непосредственное участие принимают дети. На протяжении четырех лет коллектив детской библиотеки проводит традиционные мероприятия с детьми:</a:t>
            </a:r>
          </a:p>
          <a:p>
            <a:pPr>
              <a:buNone/>
            </a:pPr>
            <a:r>
              <a:rPr lang="ru-RU" sz="2800" dirty="0" smtClean="0"/>
              <a:t>«Рождественская сказка», «Широкая масленица» (районный праздник), «Встречай любовно стаи птиц» (фольклорный праздник)…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«Неделя детской и юношеской книги» (районный слет книголюбов), «Праздник праздников - Пасха», «Мир вокруг нас» (районный конкурс по экологии, «День мира» (районный праздник, «День знаний», Бал цветов «Нет ничего прекраснее цветов». В 1996 г. центральная библиотека начала работать по комплексной программе «Библиотека как литературно-эстетический центр.»))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Цифровые показатели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8640" y="4355976"/>
          <a:ext cx="6172210" cy="407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110"/>
                <a:gridCol w="561110"/>
                <a:gridCol w="561110"/>
                <a:gridCol w="561110"/>
                <a:gridCol w="561110"/>
                <a:gridCol w="561110"/>
                <a:gridCol w="561110"/>
                <a:gridCol w="561110"/>
                <a:gridCol w="561110"/>
                <a:gridCol w="561110"/>
                <a:gridCol w="561110"/>
              </a:tblGrid>
              <a:tr h="5097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1992</a:t>
                      </a:r>
                      <a:endParaRPr lang="ru-RU" dirty="0"/>
                    </a:p>
                  </a:txBody>
                  <a:tcPr marL="82296" marR="8229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1993</a:t>
                      </a:r>
                      <a:endParaRPr lang="ru-RU" dirty="0"/>
                    </a:p>
                  </a:txBody>
                  <a:tcPr marL="82296" marR="8229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1994</a:t>
                      </a:r>
                      <a:endParaRPr lang="ru-RU" dirty="0"/>
                    </a:p>
                  </a:txBody>
                  <a:tcPr marL="82296" marR="8229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1995</a:t>
                      </a:r>
                      <a:endParaRPr lang="ru-RU" dirty="0"/>
                    </a:p>
                  </a:txBody>
                  <a:tcPr marL="82296" marR="8229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1996</a:t>
                      </a:r>
                      <a:endParaRPr lang="ru-RU" dirty="0"/>
                    </a:p>
                  </a:txBody>
                  <a:tcPr marL="82296" marR="8229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</a:tr>
              <a:tr h="5097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поступило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поступило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поступило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поступило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поступило</a:t>
                      </a:r>
                      <a:endParaRPr lang="ru-RU" dirty="0"/>
                    </a:p>
                  </a:txBody>
                  <a:tcPr marL="82296" marR="82296"/>
                </a:tc>
              </a:tr>
              <a:tr h="509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Книжный фонд</a:t>
                      </a:r>
                    </a:p>
                    <a:p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19073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816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20678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884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17818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488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18235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417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18353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118</a:t>
                      </a:r>
                      <a:endParaRPr lang="ru-RU" dirty="0"/>
                    </a:p>
                  </a:txBody>
                  <a:tcPr marL="82296" marR="82296" vert="vert270"/>
                </a:tc>
              </a:tr>
              <a:tr h="509776">
                <a:tc>
                  <a:txBody>
                    <a:bodyPr/>
                    <a:lstStyle/>
                    <a:p>
                      <a:r>
                        <a:rPr lang="ru-RU" dirty="0" smtClean="0"/>
                        <a:t>Читатели </a:t>
                      </a:r>
                      <a:endParaRPr lang="ru-RU" dirty="0"/>
                    </a:p>
                  </a:txBody>
                  <a:tcPr marL="82296" marR="8229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939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939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12400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12400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1495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1495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1550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1550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1561</a:t>
                      </a:r>
                      <a:endParaRPr lang="ru-RU" dirty="0"/>
                    </a:p>
                  </a:txBody>
                  <a:tcPr marL="82296" marR="82296"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1561</a:t>
                      </a:r>
                      <a:endParaRPr lang="ru-RU" dirty="0"/>
                    </a:p>
                  </a:txBody>
                  <a:tcPr marL="82296" marR="82296" vert="vert270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82444" cy="6774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istral" pitchFamily="66" charset="0"/>
              </a:rPr>
              <a:t>1996г.</a:t>
            </a:r>
            <a:endParaRPr lang="ru-RU" sz="3600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43608"/>
            <a:ext cx="6858000" cy="810039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800" dirty="0" smtClean="0"/>
              <a:t>Для развития индивидуальных способностей школьников, введение их в многоликий мир прекрасного посредством книги и искусства, слова и дела, пробуждения детской фантазии, воспитания у читателей эстетических вкусов, умения видеть прекрасное в природе, слышать его в музыке, чувствовать в природе при центральной детской библиотеке создан «Литературно-эстетический центр». Работает Центр по комплексной программе. Еще многого в библиотеке-центре нет фонд не укомплектован по тематике. Литературно-музыкальная гостиная не работает. А назвали мы ее «Жемчужина». Планируем отремонтировать комнату под младший абонемент. Основные  задачи развития библиотеки как … 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литературно-эстетического центра – привить интерес читателям-детям к русскому народному творчеству посредством книги, живописи, музыки. В нашем центре читатели-дети и их родители получают максимум информации, радость общения, мудрость познания. Структура библиотеки-центра: литературно-музыкальная гостиная «Жемчужина» (на грани создания), младший абонемент, абонемент среднего и старшего возраста, читальный зал. Функционируют лит.кружки:  «</a:t>
            </a:r>
            <a:r>
              <a:rPr lang="ru-RU" sz="2800" dirty="0" err="1" smtClean="0"/>
              <a:t>Чебурашка</a:t>
            </a:r>
            <a:r>
              <a:rPr lang="ru-RU" sz="2800" dirty="0" smtClean="0"/>
              <a:t>» (сказочный), «Родничок» (по экологии), «</a:t>
            </a:r>
            <a:r>
              <a:rPr lang="ru-RU" sz="2800" dirty="0" err="1" smtClean="0"/>
              <a:t>Книжкина</a:t>
            </a:r>
            <a:r>
              <a:rPr lang="ru-RU" sz="2800" dirty="0" smtClean="0"/>
              <a:t> больница Айболита» - актив библиотеки. Работники детской библиотеки с ребятами проводят театрализованные представления с живым участием </a:t>
            </a:r>
            <a:r>
              <a:rPr lang="ru-RU" sz="2800" dirty="0" err="1" smtClean="0"/>
              <a:t>детей:прод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«Книжкины именины», кукольные спектакли: «Ну, погоди!» (на новый лад), «Репка». Вошло в традицию ежегодно проводить мероприятия (в целях сохранения богатств фольклора, обрядов, праздников и традиций): День мира, День знаний, «Широкая Масленица», «Праздник праздников - Пасха», «Под Рождественской звездой», «</a:t>
            </a:r>
            <a:r>
              <a:rPr lang="ru-RU" sz="2800" dirty="0" err="1" smtClean="0"/>
              <a:t>Жаворонушки</a:t>
            </a:r>
            <a:r>
              <a:rPr lang="ru-RU" sz="2800" dirty="0" smtClean="0"/>
              <a:t> прилетите, красно лето принесите!». Любимая тема библиотекарей и ребят - природа. В библиотеке функционирует лит.кружок «Родничок» (по экологии). </a:t>
            </a:r>
          </a:p>
          <a:p>
            <a:pPr>
              <a:buNone/>
            </a:pPr>
            <a:r>
              <a:rPr lang="ru-RU" sz="2800" dirty="0" smtClean="0"/>
              <a:t>«Берегите родную природу» - районный конкурс, на страницах местной газеты «Борьба» и местное телевидение – с ребятами всех возрастов. «Нет ничего прекраснее цветов» - «поле чудес» с ребятами 5-6 </a:t>
            </a:r>
            <a:r>
              <a:rPr lang="ru-RU" sz="2800" dirty="0" err="1" smtClean="0"/>
              <a:t>кл</a:t>
            </a:r>
            <a:r>
              <a:rPr lang="ru-RU" sz="2800" dirty="0" smtClean="0"/>
              <a:t>.  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кинотеатре «Юбилейный» провели литературно-музыкальную композицию «Российскому кино – 100 лет» «Люби и знай свой край родной» - районный литературный праздник. День веселой книги, День милосердия, «Я с книгой веселой дружу» - театрализованное представление книги В. Рыжакова «О Саньке, Гриньке и немного о девчонках», «</a:t>
            </a:r>
            <a:r>
              <a:rPr lang="ru-RU" sz="2800" dirty="0" err="1" smtClean="0"/>
              <a:t>Пеппи</a:t>
            </a:r>
            <a:r>
              <a:rPr lang="ru-RU" sz="2800" dirty="0" smtClean="0"/>
              <a:t> </a:t>
            </a:r>
            <a:r>
              <a:rPr lang="ru-RU" sz="2800" dirty="0" err="1" smtClean="0"/>
              <a:t>Длинныйчулок</a:t>
            </a:r>
            <a:r>
              <a:rPr lang="ru-RU" sz="2800" dirty="0" smtClean="0"/>
              <a:t>» - театрализованное представление кн. А.Линдгрен. В мае совместно с ЦБ провели Всероссийский День библиотекаря – праздник. В краеведческом музее им. И.М. Сеченова провели вечер-встречу «Память» - с ветеранами ВОВ. В кинотеатре «Юбилейный» с ребятами д.о.пл. провели лит.час Памяти «Нам дороги эти позабыть нельзя»…</a:t>
            </a:r>
            <a:r>
              <a:rPr lang="ru-RU" sz="2800" dirty="0" err="1" smtClean="0"/>
              <a:t>прод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Picture 2" descr="Старые листы бумаги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18785" t="42335" r="62888" b="49727"/>
          <a:stretch>
            <a:fillRect/>
          </a:stretch>
        </p:blipFill>
        <p:spPr bwMode="auto">
          <a:xfrm>
            <a:off x="5085184" y="8100392"/>
            <a:ext cx="1234423" cy="864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История  жизни детской библиотеки на страницах районной газеты «Борьба»</a:t>
            </a:r>
            <a:b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Шел 1997 г…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XP\Рабочий стол\Изображение.jpg"/>
          <p:cNvPicPr>
            <a:picLocks noChangeAspect="1" noChangeArrowheads="1"/>
          </p:cNvPicPr>
          <p:nvPr/>
        </p:nvPicPr>
        <p:blipFill>
          <a:blip r:embed="rId2" cstate="print"/>
          <a:srcRect l="5716" t="2457" r="3063" b="829"/>
          <a:stretch>
            <a:fillRect/>
          </a:stretch>
        </p:blipFill>
        <p:spPr bwMode="auto">
          <a:xfrm rot="5400000">
            <a:off x="927300" y="1773140"/>
            <a:ext cx="5076056" cy="6785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istral" pitchFamily="66" charset="0"/>
              </a:rPr>
              <a:t>Районная библиотека в здании музея имени И.М. Сеченова</a:t>
            </a:r>
            <a:endParaRPr lang="ru-RU" sz="3600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 1944 г. районная библиотека из старого, маленького здания перешла в новое, в дом, где раньше жила семья Ивана Михайловича Сеченова – врача, физиолога (ныне краеведческий музей). Основную часть дома занимала районная взрослая библиотека.</a:t>
            </a:r>
          </a:p>
          <a:p>
            <a:pPr>
              <a:buNone/>
            </a:pPr>
            <a:r>
              <a:rPr lang="ru-RU" sz="2800" dirty="0" smtClean="0"/>
              <a:t>Самую маленькую-  детское отделение библиотеки (май 1947)</a:t>
            </a:r>
          </a:p>
          <a:p>
            <a:pPr>
              <a:buNone/>
            </a:pPr>
            <a:r>
              <a:rPr lang="ru-RU" sz="2800" dirty="0" smtClean="0"/>
              <a:t>Детская библиотека находилась в этом доме до лета 1992 г.</a:t>
            </a:r>
            <a:endParaRPr lang="ru-RU" sz="2800" dirty="0"/>
          </a:p>
        </p:txBody>
      </p:sp>
      <p:pic>
        <p:nvPicPr>
          <p:cNvPr id="4" name="Picture 2" descr="D:\Рабочая документация\2012\Юбилей ДБ 65\дб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5923" r="20046"/>
          <a:stretch>
            <a:fillRect/>
          </a:stretch>
        </p:blipFill>
        <p:spPr bwMode="auto">
          <a:xfrm>
            <a:off x="5445224" y="8100392"/>
            <a:ext cx="1008112" cy="886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XP\Рабочий стол\Изображение 001.jpg"/>
          <p:cNvPicPr>
            <a:picLocks noChangeAspect="1" noChangeArrowheads="1"/>
          </p:cNvPicPr>
          <p:nvPr/>
        </p:nvPicPr>
        <p:blipFill>
          <a:blip r:embed="rId2" cstate="print"/>
          <a:srcRect l="8976" t="10548" r="8570" b="20631"/>
          <a:stretch>
            <a:fillRect/>
          </a:stretch>
        </p:blipFill>
        <p:spPr bwMode="auto">
          <a:xfrm rot="5400000">
            <a:off x="264829" y="1570867"/>
            <a:ext cx="6093542" cy="6623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XP\Рабочий стол\Изображение 002.jpg"/>
          <p:cNvPicPr>
            <a:picLocks noChangeAspect="1" noChangeArrowheads="1"/>
          </p:cNvPicPr>
          <p:nvPr/>
        </p:nvPicPr>
        <p:blipFill>
          <a:blip r:embed="rId2" cstate="print"/>
          <a:srcRect l="6089" t="8572" r="27206" b="32366"/>
          <a:stretch>
            <a:fillRect/>
          </a:stretch>
        </p:blipFill>
        <p:spPr bwMode="auto">
          <a:xfrm rot="5400000">
            <a:off x="1072619" y="1339143"/>
            <a:ext cx="4680520" cy="6825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XP\Рабочий стол\Изображение 003.jpg"/>
          <p:cNvPicPr>
            <a:picLocks noChangeAspect="1" noChangeArrowheads="1"/>
          </p:cNvPicPr>
          <p:nvPr/>
        </p:nvPicPr>
        <p:blipFill>
          <a:blip r:embed="rId2" cstate="print"/>
          <a:srcRect l="6558" t="12296" r="3575" b="27518"/>
          <a:stretch>
            <a:fillRect/>
          </a:stretch>
        </p:blipFill>
        <p:spPr bwMode="auto">
          <a:xfrm rot="5400000">
            <a:off x="315499" y="1592205"/>
            <a:ext cx="6120680" cy="675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XP\Рабочий стол\Изображение 004.jpg"/>
          <p:cNvPicPr>
            <a:picLocks noChangeAspect="1" noChangeArrowheads="1"/>
          </p:cNvPicPr>
          <p:nvPr/>
        </p:nvPicPr>
        <p:blipFill>
          <a:blip r:embed="rId2" cstate="print"/>
          <a:srcRect l="11191" t="6492" r="17472" b="23197"/>
          <a:stretch>
            <a:fillRect/>
          </a:stretch>
        </p:blipFill>
        <p:spPr bwMode="auto">
          <a:xfrm rot="5400000">
            <a:off x="1279312" y="1492490"/>
            <a:ext cx="4104456" cy="66630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XP\Рабочий стол\Изображение 005.jpg"/>
          <p:cNvPicPr>
            <a:picLocks noChangeAspect="1" noChangeArrowheads="1"/>
          </p:cNvPicPr>
          <p:nvPr/>
        </p:nvPicPr>
        <p:blipFill>
          <a:blip r:embed="rId2" cstate="print"/>
          <a:srcRect l="12117" t="6671" r="10987" b="20205"/>
          <a:stretch>
            <a:fillRect/>
          </a:stretch>
        </p:blipFill>
        <p:spPr bwMode="auto">
          <a:xfrm rot="5400000">
            <a:off x="1243656" y="664048"/>
            <a:ext cx="4392488" cy="687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UserXP\Рабочий стол\Изображение 006.jpg"/>
          <p:cNvPicPr>
            <a:picLocks noChangeAspect="1" noChangeArrowheads="1"/>
          </p:cNvPicPr>
          <p:nvPr/>
        </p:nvPicPr>
        <p:blipFill>
          <a:blip r:embed="rId2" cstate="print"/>
          <a:srcRect l="7015" t="9483" b="32580"/>
          <a:stretch>
            <a:fillRect/>
          </a:stretch>
        </p:blipFill>
        <p:spPr bwMode="auto">
          <a:xfrm rot="5400000">
            <a:off x="86924" y="668652"/>
            <a:ext cx="6624736" cy="6798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UserXP\Рабочий стол\Изображение 007.jpg"/>
          <p:cNvPicPr>
            <a:picLocks noChangeAspect="1" noChangeArrowheads="1"/>
          </p:cNvPicPr>
          <p:nvPr/>
        </p:nvPicPr>
        <p:blipFill>
          <a:blip r:embed="rId2" cstate="print"/>
          <a:srcRect l="10264" t="4635" r="5428" b="32366"/>
          <a:stretch>
            <a:fillRect/>
          </a:stretch>
        </p:blipFill>
        <p:spPr bwMode="auto">
          <a:xfrm rot="5400000">
            <a:off x="648072" y="1547664"/>
            <a:ext cx="5616624" cy="6912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UserXP\Рабочий стол\Изображение 008.jpg"/>
          <p:cNvPicPr>
            <a:picLocks noChangeAspect="1" noChangeArrowheads="1"/>
          </p:cNvPicPr>
          <p:nvPr/>
        </p:nvPicPr>
        <p:blipFill>
          <a:blip r:embed="rId2" cstate="print"/>
          <a:srcRect l="10721" t="51491" r="4972" b="17572"/>
          <a:stretch>
            <a:fillRect/>
          </a:stretch>
        </p:blipFill>
        <p:spPr bwMode="auto">
          <a:xfrm rot="5400000">
            <a:off x="-992494" y="1829206"/>
            <a:ext cx="9247652" cy="5589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UserXP\Рабочий стол\Изображение 009.jpg"/>
          <p:cNvPicPr>
            <a:picLocks noChangeAspect="1" noChangeArrowheads="1"/>
          </p:cNvPicPr>
          <p:nvPr/>
        </p:nvPicPr>
        <p:blipFill>
          <a:blip r:embed="rId2" cstate="print"/>
          <a:srcRect l="11647" r="9604" b="20768"/>
          <a:stretch>
            <a:fillRect/>
          </a:stretch>
        </p:blipFill>
        <p:spPr bwMode="auto">
          <a:xfrm rot="5400000">
            <a:off x="1372316" y="103340"/>
            <a:ext cx="4176464" cy="6921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UserXP\Рабочий стол\Изображение 010.jpg"/>
          <p:cNvPicPr>
            <a:picLocks noChangeAspect="1" noChangeArrowheads="1"/>
          </p:cNvPicPr>
          <p:nvPr/>
        </p:nvPicPr>
        <p:blipFill>
          <a:blip r:embed="rId2" cstate="print"/>
          <a:srcRect l="6558" b="21330"/>
          <a:stretch>
            <a:fillRect/>
          </a:stretch>
        </p:blipFill>
        <p:spPr bwMode="auto">
          <a:xfrm rot="5400000">
            <a:off x="960615" y="155001"/>
            <a:ext cx="4968552" cy="6889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Рабочая документация\2012\Юбилей ДБ 65\ДБ0002.t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56836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8275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itchFamily="66" charset="0"/>
              </a:rPr>
              <a:t>Коллектив районной библиотеки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" y="4427984"/>
            <a:ext cx="6172200" cy="47160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Колынина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(ныне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Касьянычева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Нина Михайловна – зав.районной библиотекой</a:t>
            </a:r>
          </a:p>
          <a:p>
            <a:pPr>
              <a:buNone/>
            </a:pPr>
            <a:r>
              <a:rPr lang="ru-RU" sz="2800" dirty="0" err="1" smtClean="0"/>
              <a:t>Бирюзова</a:t>
            </a:r>
            <a:r>
              <a:rPr lang="ru-RU" sz="2800" dirty="0" smtClean="0"/>
              <a:t> (ныне Петрушкина) Валентина Николаевна – зав. ч/</a:t>
            </a:r>
            <a:r>
              <a:rPr lang="ru-RU" sz="2800" dirty="0" err="1" smtClean="0"/>
              <a:t>з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Голубева</a:t>
            </a:r>
            <a:r>
              <a:rPr lang="ru-RU" sz="2800" dirty="0" smtClean="0"/>
              <a:t> (ныне Хохлова) </a:t>
            </a:r>
            <a:r>
              <a:rPr lang="ru-RU" sz="2800" dirty="0" err="1" smtClean="0"/>
              <a:t>Миральда</a:t>
            </a:r>
            <a:r>
              <a:rPr lang="ru-RU" sz="2800" dirty="0" smtClean="0"/>
              <a:t> Матвеевна – зав. детским отделением</a:t>
            </a:r>
          </a:p>
          <a:p>
            <a:pPr>
              <a:buNone/>
            </a:pPr>
            <a:r>
              <a:rPr lang="ru-RU" sz="2800" dirty="0" smtClean="0"/>
              <a:t>Коршунова Мария Ивановна – библиотекарь абонемента районной библиотеки.</a:t>
            </a:r>
            <a:endParaRPr lang="ru-RU" sz="28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UserXP\Рабочий стол\Изображение 011.jpg"/>
          <p:cNvPicPr>
            <a:picLocks noChangeAspect="1" noChangeArrowheads="1"/>
          </p:cNvPicPr>
          <p:nvPr/>
        </p:nvPicPr>
        <p:blipFill>
          <a:blip r:embed="rId2" cstate="print"/>
          <a:srcRect l="9338" t="10608" r="7281" b="21893"/>
          <a:stretch>
            <a:fillRect/>
          </a:stretch>
        </p:blipFill>
        <p:spPr bwMode="auto">
          <a:xfrm rot="5400000">
            <a:off x="1085317" y="867011"/>
            <a:ext cx="4948014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UserXP\Рабочий стол\Изображение 012.jpg"/>
          <p:cNvPicPr>
            <a:picLocks noChangeAspect="1" noChangeArrowheads="1"/>
          </p:cNvPicPr>
          <p:nvPr/>
        </p:nvPicPr>
        <p:blipFill>
          <a:blip r:embed="rId2" cstate="print"/>
          <a:srcRect l="6558" t="30858" r="2649" b="20768"/>
          <a:stretch>
            <a:fillRect/>
          </a:stretch>
        </p:blipFill>
        <p:spPr bwMode="auto">
          <a:xfrm rot="5400000">
            <a:off x="233264" y="1547664"/>
            <a:ext cx="7056784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UserXP\Рабочий стол\Изображение 013.jpg"/>
          <p:cNvPicPr>
            <a:picLocks noChangeAspect="1" noChangeArrowheads="1"/>
          </p:cNvPicPr>
          <p:nvPr/>
        </p:nvPicPr>
        <p:blipFill>
          <a:blip r:embed="rId2" cstate="print"/>
          <a:srcRect l="6485" t="10001" r="16619" b="20812"/>
          <a:stretch>
            <a:fillRect/>
          </a:stretch>
        </p:blipFill>
        <p:spPr bwMode="auto">
          <a:xfrm rot="5400000">
            <a:off x="1093135" y="886580"/>
            <a:ext cx="4536505" cy="6722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UserXP\Рабочий стол\Изображение 014.jpg"/>
          <p:cNvPicPr>
            <a:picLocks noChangeAspect="1" noChangeArrowheads="1"/>
          </p:cNvPicPr>
          <p:nvPr/>
        </p:nvPicPr>
        <p:blipFill>
          <a:blip r:embed="rId2" cstate="print"/>
          <a:srcRect l="1456" t="19643" r="29986" b="20947"/>
          <a:stretch>
            <a:fillRect/>
          </a:stretch>
        </p:blipFill>
        <p:spPr bwMode="auto">
          <a:xfrm rot="5400000">
            <a:off x="1026550" y="881154"/>
            <a:ext cx="48048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UserXP\Рабочий стол\Изображение 015.jpg"/>
          <p:cNvPicPr>
            <a:picLocks noChangeAspect="1" noChangeArrowheads="1"/>
          </p:cNvPicPr>
          <p:nvPr/>
        </p:nvPicPr>
        <p:blipFill>
          <a:blip r:embed="rId2" cstate="print"/>
          <a:srcRect l="6452" t="17375" r="8314" b="20751"/>
          <a:stretch>
            <a:fillRect/>
          </a:stretch>
        </p:blipFill>
        <p:spPr bwMode="auto">
          <a:xfrm rot="5400000">
            <a:off x="561109" y="554507"/>
            <a:ext cx="57357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UserXP\Рабочий стол\Изображение 016.jpg"/>
          <p:cNvPicPr>
            <a:picLocks noChangeAspect="1" noChangeArrowheads="1"/>
          </p:cNvPicPr>
          <p:nvPr/>
        </p:nvPicPr>
        <p:blipFill>
          <a:blip r:embed="rId2" cstate="print"/>
          <a:srcRect t="3090" b="19849"/>
          <a:stretch>
            <a:fillRect/>
          </a:stretch>
        </p:blipFill>
        <p:spPr bwMode="auto">
          <a:xfrm rot="10800000">
            <a:off x="1052736" y="1763688"/>
            <a:ext cx="4765559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UserXP\Рабочий стол\Изображение 017.jpg"/>
          <p:cNvPicPr>
            <a:picLocks noChangeAspect="1" noChangeArrowheads="1"/>
          </p:cNvPicPr>
          <p:nvPr/>
        </p:nvPicPr>
        <p:blipFill>
          <a:blip r:embed="rId2" cstate="print"/>
          <a:srcRect l="7485" t="1608" r="18399" b="21330"/>
          <a:stretch>
            <a:fillRect/>
          </a:stretch>
        </p:blipFill>
        <p:spPr bwMode="auto">
          <a:xfrm rot="5400000">
            <a:off x="1819070" y="709323"/>
            <a:ext cx="3363877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UserXP\Рабочий стол\Изображение 018.jpg"/>
          <p:cNvPicPr>
            <a:picLocks noChangeAspect="1" noChangeArrowheads="1"/>
          </p:cNvPicPr>
          <p:nvPr/>
        </p:nvPicPr>
        <p:blipFill>
          <a:blip r:embed="rId2" cstate="print"/>
          <a:srcRect l="7955" t="7233" r="36001" b="26393"/>
          <a:stretch>
            <a:fillRect/>
          </a:stretch>
        </p:blipFill>
        <p:spPr bwMode="auto">
          <a:xfrm rot="5400000">
            <a:off x="1671116" y="668636"/>
            <a:ext cx="351576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Documents and Settings\UserXP\Рабочий стол\Изображение 019.jpg"/>
          <p:cNvPicPr>
            <a:picLocks noChangeAspect="1" noChangeArrowheads="1"/>
          </p:cNvPicPr>
          <p:nvPr/>
        </p:nvPicPr>
        <p:blipFill>
          <a:blip r:embed="rId2" cstate="print"/>
          <a:srcRect l="11191" t="6108" b="25268"/>
          <a:stretch>
            <a:fillRect/>
          </a:stretch>
        </p:blipFill>
        <p:spPr bwMode="auto">
          <a:xfrm rot="5400000">
            <a:off x="667646" y="1384074"/>
            <a:ext cx="4896544" cy="6231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Picture 3" descr="C:\Documents and Settings\UserXP\Рабочий стол\Изображение 020.jpg"/>
          <p:cNvPicPr>
            <a:picLocks noChangeAspect="1" noChangeArrowheads="1"/>
          </p:cNvPicPr>
          <p:nvPr/>
        </p:nvPicPr>
        <p:blipFill>
          <a:blip r:embed="rId2" cstate="print"/>
          <a:srcRect l="3322" t="7447" b="31804"/>
          <a:stretch>
            <a:fillRect/>
          </a:stretch>
        </p:blipFill>
        <p:spPr bwMode="auto">
          <a:xfrm rot="5400000">
            <a:off x="110759" y="572809"/>
            <a:ext cx="6336704" cy="6558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51520"/>
            <a:ext cx="6172200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istral" pitchFamily="66" charset="0"/>
              </a:rPr>
              <a:t>Немного истории</a:t>
            </a:r>
            <a:endParaRPr lang="ru-RU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99593"/>
            <a:ext cx="6858000" cy="726862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11200" dirty="0" smtClean="0"/>
              <a:t>В 30-х годах, в период движения «</a:t>
            </a:r>
            <a:r>
              <a:rPr lang="ru-RU" sz="11200" dirty="0" err="1" smtClean="0"/>
              <a:t>краснокосыночных</a:t>
            </a:r>
            <a:r>
              <a:rPr lang="ru-RU" sz="11200" dirty="0" smtClean="0"/>
              <a:t>», создалась необходимость в создании в районе библиотеки.</a:t>
            </a:r>
          </a:p>
          <a:p>
            <a:pPr algn="just">
              <a:buNone/>
            </a:pPr>
            <a:r>
              <a:rPr lang="ru-RU" sz="11200" dirty="0" smtClean="0"/>
              <a:t>В 1936 г. была построена небольшая изба, в которой и разместилась библиотека.</a:t>
            </a:r>
          </a:p>
          <a:p>
            <a:pPr algn="just">
              <a:buNone/>
            </a:pPr>
            <a:r>
              <a:rPr lang="ru-RU" sz="11200" dirty="0" smtClean="0"/>
              <a:t>Изба была построена на территории районной сельхозтехники (старой), около сада Филатовых (ныне школьный сад).</a:t>
            </a:r>
          </a:p>
          <a:p>
            <a:pPr algn="just">
              <a:buNone/>
            </a:pPr>
            <a:r>
              <a:rPr lang="ru-RU" sz="11200" dirty="0" smtClean="0"/>
              <a:t>Заведовала библиотекой Сучкова Мария Алексеевна. Она, как одна из «</a:t>
            </a:r>
            <a:r>
              <a:rPr lang="ru-RU" sz="11200" dirty="0" err="1" smtClean="0"/>
              <a:t>краснокосыночных</a:t>
            </a:r>
            <a:r>
              <a:rPr lang="ru-RU" sz="11200" dirty="0" smtClean="0"/>
              <a:t>», по приказу комсомола, по зову сердца стала работать в этой библиотеке.</a:t>
            </a:r>
          </a:p>
          <a:p>
            <a:pPr algn="just">
              <a:buNone/>
            </a:pPr>
            <a:r>
              <a:rPr lang="ru-RU" sz="11200" i="1" dirty="0" smtClean="0">
                <a:latin typeface="Andale Mono" pitchFamily="49" charset="0"/>
              </a:rPr>
              <a:t>Из воспоминаний одной из первых читательниц библиотеки </a:t>
            </a:r>
            <a:r>
              <a:rPr lang="ru-RU" sz="11200" i="1" dirty="0" err="1" smtClean="0">
                <a:latin typeface="Andale Mono" pitchFamily="49" charset="0"/>
              </a:rPr>
              <a:t>Шекуровой</a:t>
            </a:r>
            <a:r>
              <a:rPr lang="ru-RU" sz="11200" i="1" dirty="0" smtClean="0">
                <a:latin typeface="Andale Mono" pitchFamily="49" charset="0"/>
              </a:rPr>
              <a:t> Марии Петровны: «Я начала читать, когда мне исполнилось 16 лет, как только открылась библиотека. Учиться я начала с 1929 г. учителем у меня была </a:t>
            </a:r>
            <a:r>
              <a:rPr lang="ru-RU" sz="11200" i="1" dirty="0" err="1" smtClean="0">
                <a:latin typeface="Andale Mono" pitchFamily="49" charset="0"/>
              </a:rPr>
              <a:t>Сачек</a:t>
            </a:r>
            <a:r>
              <a:rPr lang="ru-RU" sz="11200" i="1" dirty="0" smtClean="0">
                <a:latin typeface="Andale Mono" pitchFamily="49" charset="0"/>
              </a:rPr>
              <a:t> Римма Васильевна. (</a:t>
            </a:r>
            <a:r>
              <a:rPr lang="ru-RU" sz="11200" i="1" dirty="0" err="1" smtClean="0">
                <a:latin typeface="Andale Mono" pitchFamily="49" charset="0"/>
              </a:rPr>
              <a:t>прод</a:t>
            </a:r>
            <a:r>
              <a:rPr lang="ru-RU" sz="11200" i="1" dirty="0" smtClean="0">
                <a:latin typeface="Andale Mono" pitchFamily="49" charset="0"/>
              </a:rPr>
              <a:t>.)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UserXP\Рабочий стол\Изображение 021.jpg"/>
          <p:cNvPicPr>
            <a:picLocks noChangeAspect="1" noChangeArrowheads="1"/>
          </p:cNvPicPr>
          <p:nvPr/>
        </p:nvPicPr>
        <p:blipFill>
          <a:blip r:embed="rId2" cstate="print"/>
          <a:srcRect l="11191" t="12679" r="7281" b="26786"/>
          <a:stretch>
            <a:fillRect/>
          </a:stretch>
        </p:blipFill>
        <p:spPr bwMode="auto">
          <a:xfrm rot="5400000">
            <a:off x="625127" y="130449"/>
            <a:ext cx="56077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nts and Settings\UserXP\Рабочий стол\Изображение 022.jpg"/>
          <p:cNvPicPr>
            <a:picLocks noChangeAspect="1" noChangeArrowheads="1"/>
          </p:cNvPicPr>
          <p:nvPr/>
        </p:nvPicPr>
        <p:blipFill>
          <a:blip r:embed="rId2" cstate="print"/>
          <a:srcRect l="7485" t="19643" b="26786"/>
          <a:stretch>
            <a:fillRect/>
          </a:stretch>
        </p:blipFill>
        <p:spPr bwMode="auto">
          <a:xfrm rot="5400000">
            <a:off x="-166328" y="1858008"/>
            <a:ext cx="71906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UserXP\Рабочий стол\Изображение 023.jpg"/>
          <p:cNvPicPr>
            <a:picLocks noChangeAspect="1" noChangeArrowheads="1"/>
          </p:cNvPicPr>
          <p:nvPr/>
        </p:nvPicPr>
        <p:blipFill>
          <a:blip r:embed="rId2" cstate="print"/>
          <a:srcRect l="11191" t="8358" r="10987" b="26393"/>
          <a:stretch>
            <a:fillRect/>
          </a:stretch>
        </p:blipFill>
        <p:spPr bwMode="auto">
          <a:xfrm rot="5400000">
            <a:off x="1418931" y="821429"/>
            <a:ext cx="4568818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UserXP\Рабочий стол\Изображение 024.jpg"/>
          <p:cNvPicPr>
            <a:picLocks noChangeAspect="1" noChangeArrowheads="1"/>
          </p:cNvPicPr>
          <p:nvPr/>
        </p:nvPicPr>
        <p:blipFill>
          <a:blip r:embed="rId2" cstate="print"/>
          <a:srcRect l="12970" t="7875" r="30516" b="18439"/>
          <a:stretch>
            <a:fillRect/>
          </a:stretch>
        </p:blipFill>
        <p:spPr bwMode="auto">
          <a:xfrm>
            <a:off x="1700808" y="683568"/>
            <a:ext cx="3604286" cy="7740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UserXP\Рабочий стол\Изображение 025.jpg"/>
          <p:cNvPicPr>
            <a:picLocks noChangeAspect="1" noChangeArrowheads="1"/>
          </p:cNvPicPr>
          <p:nvPr/>
        </p:nvPicPr>
        <p:blipFill>
          <a:blip r:embed="rId2" cstate="print"/>
          <a:srcRect l="5911" t="1687" b="19849"/>
          <a:stretch>
            <a:fillRect/>
          </a:stretch>
        </p:blipFill>
        <p:spPr bwMode="auto">
          <a:xfrm>
            <a:off x="0" y="0"/>
            <a:ext cx="6525344" cy="8962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UserXP\Рабочий стол\Изображение 026.jpg"/>
          <p:cNvPicPr>
            <a:picLocks noChangeAspect="1" noChangeArrowheads="1"/>
          </p:cNvPicPr>
          <p:nvPr/>
        </p:nvPicPr>
        <p:blipFill>
          <a:blip r:embed="rId2" cstate="print"/>
          <a:srcRect l="7485" t="2947" b="19643"/>
          <a:stretch>
            <a:fillRect/>
          </a:stretch>
        </p:blipFill>
        <p:spPr bwMode="auto">
          <a:xfrm rot="5400000">
            <a:off x="885344" y="446296"/>
            <a:ext cx="4682647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UserXP\Рабочий стол\Изображение 027.jpg"/>
          <p:cNvPicPr>
            <a:picLocks noChangeAspect="1" noChangeArrowheads="1"/>
          </p:cNvPicPr>
          <p:nvPr/>
        </p:nvPicPr>
        <p:blipFill>
          <a:blip r:embed="rId2" cstate="print"/>
          <a:srcRect l="4705" t="2554" b="23759"/>
          <a:stretch>
            <a:fillRect/>
          </a:stretch>
        </p:blipFill>
        <p:spPr bwMode="auto">
          <a:xfrm rot="5400000">
            <a:off x="880540" y="972397"/>
            <a:ext cx="5258177" cy="6696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UserXP\Рабочий стол\Изображение 028.jpg"/>
          <p:cNvPicPr>
            <a:picLocks noChangeAspect="1" noChangeArrowheads="1"/>
          </p:cNvPicPr>
          <p:nvPr/>
        </p:nvPicPr>
        <p:blipFill>
          <a:blip r:embed="rId2" cstate="print"/>
          <a:srcRect l="2852" t="20733" r="12840" b="19643"/>
          <a:stretch>
            <a:fillRect/>
          </a:stretch>
        </p:blipFill>
        <p:spPr bwMode="auto">
          <a:xfrm rot="5400000">
            <a:off x="822447" y="1129882"/>
            <a:ext cx="5069091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Documents and Settings\UserXP\Рабочий стол\Изображение 029.jpg"/>
          <p:cNvPicPr>
            <a:picLocks noChangeAspect="1" noChangeArrowheads="1"/>
          </p:cNvPicPr>
          <p:nvPr/>
        </p:nvPicPr>
        <p:blipFill>
          <a:blip r:embed="rId2" cstate="print"/>
          <a:srcRect l="2852" t="2947" r="13766" b="22804"/>
          <a:stretch>
            <a:fillRect/>
          </a:stretch>
        </p:blipFill>
        <p:spPr bwMode="auto">
          <a:xfrm rot="5400000">
            <a:off x="1412776" y="107504"/>
            <a:ext cx="432048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Documents and Settings\UserXP\Рабочий стол\Изображение 030.jpg"/>
          <p:cNvPicPr>
            <a:picLocks noChangeAspect="1" noChangeArrowheads="1"/>
          </p:cNvPicPr>
          <p:nvPr/>
        </p:nvPicPr>
        <p:blipFill>
          <a:blip r:embed="rId2" cstate="print"/>
          <a:srcRect l="3779" b="17009"/>
          <a:stretch>
            <a:fillRect/>
          </a:stretch>
        </p:blipFill>
        <p:spPr bwMode="auto">
          <a:xfrm rot="5400000">
            <a:off x="1023315" y="1172421"/>
            <a:ext cx="4866138" cy="6912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600" i="1" dirty="0" smtClean="0">
                <a:latin typeface="Andale Mono" pitchFamily="49" charset="0"/>
              </a:rPr>
              <a:t>П</a:t>
            </a:r>
            <a:r>
              <a:rPr lang="ru-RU" sz="11200" i="1" dirty="0" smtClean="0">
                <a:latin typeface="Andale Mono" pitchFamily="49" charset="0"/>
              </a:rPr>
              <a:t>о литературе и русскому языку училась я неважно – много делала грамматических ошибок, и Римма Васильевна посоветовала мне больше читать. И я пошла в только что открытую библиотеку. Иду, сердце замирает, переступаю порог библиотеки. Меня встречает Сучкова Мария Алексеевна, на голове кумачом горела косынка. Я это запомнила на всю жизнь. Библиотека была небольшая – всего одна комната, где находились два стеллажа с книгами (детской литературы было совсем мало), старинный шкаф, стол для обработки литературы и длинная деревянная лавка. Отапливалась библиотека дровами. Зимой было холодно. Я полюбила книги. (</a:t>
            </a:r>
            <a:r>
              <a:rPr lang="ru-RU" sz="11200" i="1" dirty="0" err="1" smtClean="0">
                <a:latin typeface="Andale Mono" pitchFamily="49" charset="0"/>
              </a:rPr>
              <a:t>прод</a:t>
            </a:r>
            <a:r>
              <a:rPr lang="ru-RU" sz="11200" i="1" dirty="0" smtClean="0">
                <a:latin typeface="Andale Mono" pitchFamily="49" charset="0"/>
              </a:rPr>
              <a:t>.)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12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12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Documents and Settings\UserXP\Рабочий стол\Изображение 031.jpg"/>
          <p:cNvPicPr>
            <a:picLocks noChangeAspect="1" noChangeArrowheads="1"/>
          </p:cNvPicPr>
          <p:nvPr/>
        </p:nvPicPr>
        <p:blipFill>
          <a:blip r:embed="rId2" cstate="print"/>
          <a:srcRect t="5224" b="18562"/>
          <a:stretch>
            <a:fillRect/>
          </a:stretch>
        </p:blipFill>
        <p:spPr bwMode="auto">
          <a:xfrm rot="10800000">
            <a:off x="-1" y="0"/>
            <a:ext cx="6739851" cy="8460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Documents and Settings\UserXP\Рабочий стол\Изображение 032.jpg"/>
          <p:cNvPicPr>
            <a:picLocks noChangeAspect="1" noChangeArrowheads="1"/>
          </p:cNvPicPr>
          <p:nvPr/>
        </p:nvPicPr>
        <p:blipFill>
          <a:blip r:embed="rId2" cstate="print"/>
          <a:srcRect l="5632" t="5546" r="9134" b="20205"/>
          <a:stretch>
            <a:fillRect/>
          </a:stretch>
        </p:blipFill>
        <p:spPr bwMode="auto">
          <a:xfrm rot="5400000">
            <a:off x="1399684" y="1344733"/>
            <a:ext cx="3914617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Documents and Settings\UserXP\Рабочий стол\Изображение 033.jpg"/>
          <p:cNvPicPr>
            <a:picLocks noChangeAspect="1" noChangeArrowheads="1"/>
          </p:cNvPicPr>
          <p:nvPr/>
        </p:nvPicPr>
        <p:blipFill>
          <a:blip r:embed="rId2" cstate="print"/>
          <a:srcRect l="5632" b="24705"/>
          <a:stretch>
            <a:fillRect/>
          </a:stretch>
        </p:blipFill>
        <p:spPr bwMode="auto">
          <a:xfrm rot="5400000">
            <a:off x="771506" y="937414"/>
            <a:ext cx="5260220" cy="6912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Documents and Settings\UserXP\Рабочий стол\Изображение 034.jpg"/>
          <p:cNvPicPr>
            <a:picLocks noChangeAspect="1" noChangeArrowheads="1"/>
          </p:cNvPicPr>
          <p:nvPr/>
        </p:nvPicPr>
        <p:blipFill>
          <a:blip r:embed="rId2" cstate="print"/>
          <a:srcRect l="3779" t="10992" b="21509"/>
          <a:stretch>
            <a:fillRect/>
          </a:stretch>
        </p:blipFill>
        <p:spPr bwMode="auto">
          <a:xfrm rot="5400000">
            <a:off x="461225" y="582382"/>
            <a:ext cx="593554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Documents and Settings\UserXP\Рабочий стол\Изображение 035.jpg"/>
          <p:cNvPicPr>
            <a:picLocks noChangeAspect="1" noChangeArrowheads="1"/>
          </p:cNvPicPr>
          <p:nvPr/>
        </p:nvPicPr>
        <p:blipFill>
          <a:blip r:embed="rId2" cstate="print"/>
          <a:srcRect t="1822" b="22804"/>
          <a:stretch>
            <a:fillRect/>
          </a:stretch>
        </p:blipFill>
        <p:spPr bwMode="auto">
          <a:xfrm rot="5400000">
            <a:off x="660689" y="238902"/>
            <a:ext cx="5472608" cy="6793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C:\Documents and Settings\UserXP\Рабочий стол\Изображение 036.jpg"/>
          <p:cNvPicPr>
            <a:picLocks noChangeAspect="1" noChangeArrowheads="1"/>
          </p:cNvPicPr>
          <p:nvPr/>
        </p:nvPicPr>
        <p:blipFill>
          <a:blip r:embed="rId2" cstate="print"/>
          <a:srcRect l="5632" t="16233" b="18518"/>
          <a:stretch>
            <a:fillRect/>
          </a:stretch>
        </p:blipFill>
        <p:spPr bwMode="auto">
          <a:xfrm rot="5400000">
            <a:off x="418009" y="841623"/>
            <a:ext cx="6021983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Documents and Settings\UserXP\Рабочий стол\Изображение 037.jpg"/>
          <p:cNvPicPr>
            <a:picLocks noChangeAspect="1" noChangeArrowheads="1"/>
          </p:cNvPicPr>
          <p:nvPr/>
        </p:nvPicPr>
        <p:blipFill>
          <a:blip r:embed="rId2" cstate="print"/>
          <a:srcRect t="4072" r="20252" b="23366"/>
          <a:stretch>
            <a:fillRect/>
          </a:stretch>
        </p:blipFill>
        <p:spPr bwMode="auto">
          <a:xfrm rot="5400000">
            <a:off x="1150377" y="37247"/>
            <a:ext cx="4614192" cy="69149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9" name="Picture 3" descr="C:\Documents and Settings\UserXP\Рабочий стол\Изображение 038.jpg"/>
          <p:cNvPicPr>
            <a:picLocks noChangeAspect="1" noChangeArrowheads="1"/>
          </p:cNvPicPr>
          <p:nvPr/>
        </p:nvPicPr>
        <p:blipFill>
          <a:blip r:embed="rId2" cstate="print"/>
          <a:srcRect b="23501"/>
          <a:stretch>
            <a:fillRect/>
          </a:stretch>
        </p:blipFill>
        <p:spPr bwMode="auto">
          <a:xfrm>
            <a:off x="0" y="323528"/>
            <a:ext cx="6858000" cy="8640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XP\Рабочий стол\летопись ДБ\Изображение 040.jpg"/>
          <p:cNvPicPr>
            <a:picLocks noChangeAspect="1" noChangeArrowheads="1"/>
          </p:cNvPicPr>
          <p:nvPr/>
        </p:nvPicPr>
        <p:blipFill>
          <a:blip r:embed="rId2" cstate="print"/>
          <a:srcRect l="4705" t="3527" r="5898" b="22224"/>
          <a:stretch>
            <a:fillRect/>
          </a:stretch>
        </p:blipFill>
        <p:spPr bwMode="auto">
          <a:xfrm rot="5400000">
            <a:off x="922376" y="625288"/>
            <a:ext cx="50132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UserXP\Рабочий стол\летопись ДБ\Изображение 041.jpg"/>
          <p:cNvPicPr>
            <a:picLocks noChangeAspect="1" noChangeArrowheads="1"/>
          </p:cNvPicPr>
          <p:nvPr/>
        </p:nvPicPr>
        <p:blipFill>
          <a:blip r:embed="rId2" cstate="print"/>
          <a:srcRect l="2852" t="14929" b="23759"/>
          <a:stretch>
            <a:fillRect/>
          </a:stretch>
        </p:blipFill>
        <p:spPr bwMode="auto">
          <a:xfrm rot="5400000">
            <a:off x="130267" y="337277"/>
            <a:ext cx="65974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>
                <a:latin typeface="Andale Mono" pitchFamily="49" charset="0"/>
              </a:rPr>
              <a:t>  Хотя так и продолжала делать грамматические ошибки. В библиотеке всегда было много народа, а книг мало, и для того, чтобы записаться в библиотеку была большая очередь. Приходила читать и днем, и вечером – библиотека всегда была открыта. Я все удивлялась, когда это библиотекарша отдыхает? </a:t>
            </a:r>
          </a:p>
          <a:p>
            <a:pPr>
              <a:buNone/>
            </a:pPr>
            <a:r>
              <a:rPr lang="ru-RU" sz="2800" i="1" dirty="0" smtClean="0">
                <a:latin typeface="Andale Mono" pitchFamily="49" charset="0"/>
              </a:rPr>
              <a:t>В библиотеке устраивали громкие читки книг на которые большая очередь, обсуждение прочитанного. Много спорили о прочитанном. Все было как-то интересно. С каждым  годом книжный фонд увеличивался. Увеличился и штат работников: Сучкова М.А. – зав.библиотекой, </a:t>
            </a:r>
            <a:endParaRPr lang="ru-RU" sz="2800" i="1" dirty="0">
              <a:latin typeface="Andale Mono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XP\Рабочий стол\летопись ДБ\Изображение 042.jpg"/>
          <p:cNvPicPr>
            <a:picLocks noChangeAspect="1" noChangeArrowheads="1"/>
          </p:cNvPicPr>
          <p:nvPr/>
        </p:nvPicPr>
        <p:blipFill>
          <a:blip r:embed="rId2" cstate="print"/>
          <a:srcRect l="1853" t="3814" r="16619" b="21937"/>
          <a:stretch>
            <a:fillRect/>
          </a:stretch>
        </p:blipFill>
        <p:spPr bwMode="auto">
          <a:xfrm rot="5400000">
            <a:off x="1143000" y="18864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XP\Рабочий стол\летопись ДБ\Изображение 043.jpg"/>
          <p:cNvPicPr>
            <a:picLocks noChangeAspect="1" noChangeArrowheads="1"/>
          </p:cNvPicPr>
          <p:nvPr/>
        </p:nvPicPr>
        <p:blipFill>
          <a:blip r:embed="rId2" cstate="print"/>
          <a:srcRect b="16875"/>
          <a:stretch>
            <a:fillRect/>
          </a:stretch>
        </p:blipFill>
        <p:spPr bwMode="auto">
          <a:xfrm rot="10800000">
            <a:off x="-1" y="0"/>
            <a:ext cx="6309320" cy="8638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XP\Рабочий стол\летопись ДБ\Изображение 044.jpg"/>
          <p:cNvPicPr>
            <a:picLocks noChangeAspect="1" noChangeArrowheads="1"/>
          </p:cNvPicPr>
          <p:nvPr/>
        </p:nvPicPr>
        <p:blipFill>
          <a:blip r:embed="rId2" cstate="print"/>
          <a:srcRect l="3441" t="7536" r="15031" b="18778"/>
          <a:stretch>
            <a:fillRect/>
          </a:stretch>
        </p:blipFill>
        <p:spPr bwMode="auto">
          <a:xfrm rot="5400000">
            <a:off x="1125550" y="422114"/>
            <a:ext cx="46069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XP\Рабочий стол\летопись ДБ\Изображение 045.jpg"/>
          <p:cNvPicPr>
            <a:picLocks noChangeAspect="1" noChangeArrowheads="1"/>
          </p:cNvPicPr>
          <p:nvPr/>
        </p:nvPicPr>
        <p:blipFill>
          <a:blip r:embed="rId2" cstate="print"/>
          <a:srcRect l="5632" t="7796" r="14693" b="22455"/>
          <a:stretch>
            <a:fillRect/>
          </a:stretch>
        </p:blipFill>
        <p:spPr bwMode="auto">
          <a:xfrm rot="5400000">
            <a:off x="1050824" y="640858"/>
            <a:ext cx="47563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UserXP\Рабочий стол\летопись ДБ\Изображение 046.jpg"/>
          <p:cNvPicPr>
            <a:picLocks noChangeAspect="1" noChangeArrowheads="1"/>
          </p:cNvPicPr>
          <p:nvPr/>
        </p:nvPicPr>
        <p:blipFill>
          <a:blip r:embed="rId2" cstate="print"/>
          <a:srcRect l="5971" t="6626" b="21375"/>
          <a:stretch>
            <a:fillRect/>
          </a:stretch>
        </p:blipFill>
        <p:spPr bwMode="auto">
          <a:xfrm rot="5400000">
            <a:off x="705242" y="626400"/>
            <a:ext cx="5400601" cy="68110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UserXP\Рабочий стол\летопись ДБ\Изображение 047.jpg"/>
          <p:cNvPicPr>
            <a:picLocks noChangeAspect="1" noChangeArrowheads="1"/>
          </p:cNvPicPr>
          <p:nvPr/>
        </p:nvPicPr>
        <p:blipFill>
          <a:blip r:embed="rId2" cstate="print"/>
          <a:srcRect l="2852" b="25054"/>
          <a:stretch>
            <a:fillRect/>
          </a:stretch>
        </p:blipFill>
        <p:spPr bwMode="auto">
          <a:xfrm rot="5400000">
            <a:off x="730385" y="745272"/>
            <a:ext cx="539723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UserXP\Рабочий стол\летопись ДБ\Изображение 048.jpg"/>
          <p:cNvPicPr>
            <a:picLocks noChangeAspect="1" noChangeArrowheads="1"/>
          </p:cNvPicPr>
          <p:nvPr/>
        </p:nvPicPr>
        <p:blipFill>
          <a:blip r:embed="rId2" cstate="print"/>
          <a:srcRect l="2852" t="4635" r="5428" b="22804"/>
          <a:stretch>
            <a:fillRect/>
          </a:stretch>
        </p:blipFill>
        <p:spPr bwMode="auto">
          <a:xfrm rot="5400000">
            <a:off x="797442" y="750222"/>
            <a:ext cx="526311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UserXP\Рабочий стол\летопись ДБ\Изображение 049.jpg"/>
          <p:cNvPicPr>
            <a:picLocks noChangeAspect="1" noChangeArrowheads="1"/>
          </p:cNvPicPr>
          <p:nvPr/>
        </p:nvPicPr>
        <p:blipFill>
          <a:blip r:embed="rId2" cstate="print"/>
          <a:srcRect l="6529" t="5429" b="24259"/>
          <a:stretch>
            <a:fillRect/>
          </a:stretch>
        </p:blipFill>
        <p:spPr bwMode="auto">
          <a:xfrm rot="5400000">
            <a:off x="661372" y="526252"/>
            <a:ext cx="55352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UserXP\Рабочий стол\летопись ДБ\Изображение 050.jpg"/>
          <p:cNvPicPr>
            <a:picLocks noChangeAspect="1" noChangeArrowheads="1"/>
          </p:cNvPicPr>
          <p:nvPr/>
        </p:nvPicPr>
        <p:blipFill>
          <a:blip r:embed="rId2" cstate="print"/>
          <a:srcRect l="1029" t="3554" r="3546" b="23322"/>
          <a:stretch>
            <a:fillRect/>
          </a:stretch>
        </p:blipFill>
        <p:spPr bwMode="auto">
          <a:xfrm rot="5400000">
            <a:off x="712177" y="763480"/>
            <a:ext cx="5433647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UserXP\Рабочий стол\летопись ДБ\Изображение 051.jpg"/>
          <p:cNvPicPr>
            <a:picLocks noChangeAspect="1" noChangeArrowheads="1"/>
          </p:cNvPicPr>
          <p:nvPr/>
        </p:nvPicPr>
        <p:blipFill>
          <a:blip r:embed="rId2" cstate="print"/>
          <a:srcRect l="5632" t="3296" b="22455"/>
          <a:stretch>
            <a:fillRect/>
          </a:stretch>
        </p:blipFill>
        <p:spPr bwMode="auto">
          <a:xfrm rot="5400000">
            <a:off x="788385" y="255223"/>
            <a:ext cx="5328592" cy="6905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858000" cy="91439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>
                <a:latin typeface="Andale Mono" pitchFamily="49" charset="0"/>
              </a:rPr>
              <a:t>Коршунова М.И. – работник абонемента.</a:t>
            </a:r>
          </a:p>
          <a:p>
            <a:pPr>
              <a:buNone/>
            </a:pPr>
            <a:r>
              <a:rPr lang="ru-RU" sz="2800" i="1" dirty="0" smtClean="0">
                <a:latin typeface="Andale Mono" pitchFamily="49" charset="0"/>
              </a:rPr>
              <a:t>В 1944 г. библиотека переехала в новое здание – дом И.М. Сеченова, ходить в библиотеку стало далековато, да и невестой стала, читать стала реже, но читать не бросила, до сих пор читаю в библиотеке. До сих пор благодарна преподавателю </a:t>
            </a:r>
            <a:r>
              <a:rPr lang="ru-RU" sz="2800" i="1" dirty="0" err="1" smtClean="0">
                <a:latin typeface="Andale Mono" pitchFamily="49" charset="0"/>
              </a:rPr>
              <a:t>Сачек</a:t>
            </a:r>
            <a:r>
              <a:rPr lang="ru-RU" sz="2800" i="1" dirty="0" smtClean="0">
                <a:latin typeface="Andale Mono" pitchFamily="49" charset="0"/>
              </a:rPr>
              <a:t> Р.В. и библиотекарю Сучковой М.А. за то что они привили мне любовь к книге.»</a:t>
            </a:r>
          </a:p>
          <a:p>
            <a:pPr>
              <a:buNone/>
            </a:pPr>
            <a:r>
              <a:rPr lang="ru-RU" sz="2800" dirty="0" smtClean="0"/>
              <a:t>В 1944-45 гг. районная библиотека переехала в новое здание, в дом где раньше жила семья И.М. Сеченова – врача, физиолога, а в прежнем здании расположилась школа-семилетка. Заведующей районной библиотекой  была Сучкова М.А.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UserXP\Рабочий стол\летопись ДБ\Изображение 052.jpg"/>
          <p:cNvPicPr>
            <a:picLocks noChangeAspect="1" noChangeArrowheads="1"/>
          </p:cNvPicPr>
          <p:nvPr/>
        </p:nvPicPr>
        <p:blipFill>
          <a:blip r:embed="rId2" cstate="print"/>
          <a:srcRect t="3662" r="15619" b="20964"/>
          <a:stretch>
            <a:fillRect/>
          </a:stretch>
        </p:blipFill>
        <p:spPr bwMode="auto">
          <a:xfrm rot="5400000">
            <a:off x="1074627" y="804852"/>
            <a:ext cx="4680520" cy="6886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UserXP\Рабочий стол\летопись ДБ\Изображение 053.jpg"/>
          <p:cNvPicPr>
            <a:picLocks noChangeAspect="1" noChangeArrowheads="1"/>
          </p:cNvPicPr>
          <p:nvPr/>
        </p:nvPicPr>
        <p:blipFill>
          <a:blip r:embed="rId2" cstate="print"/>
          <a:srcRect l="4236" t="2171" r="5898" b="24143"/>
          <a:stretch>
            <a:fillRect/>
          </a:stretch>
        </p:blipFill>
        <p:spPr bwMode="auto">
          <a:xfrm rot="5400000">
            <a:off x="889969" y="153639"/>
            <a:ext cx="507806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Рабочая документация\2012\Юбилей ДБ 65\р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7584"/>
            <a:ext cx="6736373" cy="6588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istral" pitchFamily="66" charset="0"/>
              </a:rPr>
              <a:t>2012-2013 г.</a:t>
            </a:r>
            <a:endParaRPr lang="ru-RU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UserXP\Мои документы\Мои рисунки\Фотоотчет ДБ\Семицветик Соборы России 29.11.12\CIMG0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4288" y="6516216"/>
            <a:ext cx="3503712" cy="2627784"/>
          </a:xfrm>
          <a:prstGeom prst="rect">
            <a:avLst/>
          </a:prstGeom>
          <a:noFill/>
        </p:spPr>
      </p:pic>
      <p:pic>
        <p:nvPicPr>
          <p:cNvPr id="1027" name="Picture 3" descr="C:\Documents and Settings\UserXP\Мои документы\Мои рисунки\Фотоотчет ДБ\13.03.13 г\CIMG04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516216"/>
            <a:ext cx="3503711" cy="2627784"/>
          </a:xfrm>
          <a:prstGeom prst="rect">
            <a:avLst/>
          </a:prstGeom>
          <a:noFill/>
        </p:spPr>
      </p:pic>
      <p:pic>
        <p:nvPicPr>
          <p:cNvPr id="1028" name="Picture 4" descr="C:\Documents and Settings\UserXP\Мои документы\Мои рисунки\Фотоотчет ДБ\27.05.13\CIMG08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3928"/>
            <a:ext cx="3455543" cy="2591657"/>
          </a:xfrm>
          <a:prstGeom prst="rect">
            <a:avLst/>
          </a:prstGeom>
          <a:noFill/>
        </p:spPr>
      </p:pic>
      <p:pic>
        <p:nvPicPr>
          <p:cNvPr id="1029" name="Picture 5" descr="C:\Documents and Settings\UserXP\Мои документы\Мои рисунки\Фотоотчет ДБ\Азбуа закона и права\CIMG02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9268" y="3851920"/>
            <a:ext cx="3488732" cy="2616549"/>
          </a:xfrm>
          <a:prstGeom prst="rect">
            <a:avLst/>
          </a:prstGeom>
          <a:noFill/>
        </p:spPr>
      </p:pic>
      <p:pic>
        <p:nvPicPr>
          <p:cNvPr id="1030" name="Picture 6" descr="C:\Documents and Settings\UserXP\Мои документы\Мои рисунки\Фотоотчет ДБ\Азбуа закона и права\CIMG02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5024" y="1475656"/>
            <a:ext cx="3212976" cy="240973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09120" y="3923928"/>
            <a:ext cx="238212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Азбука закона и права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923928"/>
            <a:ext cx="131799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Юбилей ЦБ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17032" y="6660232"/>
            <a:ext cx="320542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Занятие кружка «</a:t>
            </a:r>
            <a:r>
              <a:rPr lang="ru-RU" dirty="0" err="1" smtClean="0"/>
              <a:t>Семицветик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6300192"/>
            <a:ext cx="356193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На занятии кружка «Муравейник»</a:t>
            </a:r>
            <a:endParaRPr lang="ru-RU" dirty="0"/>
          </a:p>
        </p:txBody>
      </p:sp>
      <p:pic>
        <p:nvPicPr>
          <p:cNvPr id="1031" name="Picture 7" descr="C:\Documents and Settings\UserXP\Мои документы\Мои рисунки\Фотоотчет ДБ\Экскурсия для первоаклашек11.12.12\CIMG02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331640"/>
            <a:ext cx="3482019" cy="261151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60648" y="1331640"/>
            <a:ext cx="2955361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Экскурсия для первоклашек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3684</Words>
  <Application>Microsoft Office PowerPoint</Application>
  <PresentationFormat>Экран (4:3)</PresentationFormat>
  <Paragraphs>162</Paragraphs>
  <Slides>93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94" baseType="lpstr">
      <vt:lpstr>Тема Office</vt:lpstr>
      <vt:lpstr>Летопись детской библиотеки</vt:lpstr>
      <vt:lpstr>Слайд 2</vt:lpstr>
      <vt:lpstr>Слайд 3</vt:lpstr>
      <vt:lpstr>Районная библиотека в здании музея имени И.М. Сеченова</vt:lpstr>
      <vt:lpstr>Коллектив районной библиотеки</vt:lpstr>
      <vt:lpstr>Немного истории</vt:lpstr>
      <vt:lpstr>Слайд 7</vt:lpstr>
      <vt:lpstr>Слайд 8</vt:lpstr>
      <vt:lpstr>Слайд 9</vt:lpstr>
      <vt:lpstr>Слайд 10</vt:lpstr>
      <vt:lpstr>Коллектив детской районной библиотеки</vt:lpstr>
      <vt:lpstr>Слайд 12</vt:lpstr>
      <vt:lpstr>Слайд 13</vt:lpstr>
      <vt:lpstr>Слайд 14</vt:lpstr>
      <vt:lpstr>Родионова Ольга Владимировна</vt:lpstr>
      <vt:lpstr>Слайд 16</vt:lpstr>
      <vt:lpstr>Слайд 17</vt:lpstr>
      <vt:lpstr>Коршунова Мария Ивановна </vt:lpstr>
      <vt:lpstr>Слайд 19</vt:lpstr>
      <vt:lpstr>Крючкова (Давыдова) Валентина Николаевна</vt:lpstr>
      <vt:lpstr>Слайд 21</vt:lpstr>
      <vt:lpstr>Хохлова (Голубева) Миральда Матвеевна (на фотографии в середине)</vt:lpstr>
      <vt:lpstr>Слайд 23</vt:lpstr>
      <vt:lpstr>Коллектив центральной детской библиотеки:</vt:lpstr>
      <vt:lpstr>Илларионова (Земченкова) Любовь Михайловна</vt:lpstr>
      <vt:lpstr>Слайд 26</vt:lpstr>
      <vt:lpstr>Павлова Людмила Николаевна</vt:lpstr>
      <vt:lpstr>Слайд 28</vt:lpstr>
      <vt:lpstr>Борисова Татьяна Евгеньевна</vt:lpstr>
      <vt:lpstr>Слайд 30</vt:lpstr>
      <vt:lpstr>Серафимина Ольга Ивановна</vt:lpstr>
      <vt:lpstr>Слайд 32</vt:lpstr>
      <vt:lpstr>Слайд 33</vt:lpstr>
      <vt:lpstr>     «Неделя детской и юношеской книги» (районный слет книголюбов), «Праздник праздников - Пасха», «Мир вокруг нас» (районный конкурс по экологии, «День мира» (районный праздник, «День знаний», Бал цветов «Нет ничего прекраснее цветов». В 1996 г. центральная библиотека начала работать по комплексной программе «Библиотека как литературно-эстетический центр.»)) Цифровые показатели</vt:lpstr>
      <vt:lpstr>1996г.</vt:lpstr>
      <vt:lpstr>Слайд 36</vt:lpstr>
      <vt:lpstr>Слайд 37</vt:lpstr>
      <vt:lpstr>Слайд 38</vt:lpstr>
      <vt:lpstr>История  жизни детской библиотеки на страницах районной газеты «Борьба» Шел 1997 г…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2012-2013 г.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53</cp:revision>
  <dcterms:created xsi:type="dcterms:W3CDTF">2013-12-13T08:48:54Z</dcterms:created>
  <dcterms:modified xsi:type="dcterms:W3CDTF">2013-12-26T13:56:09Z</dcterms:modified>
</cp:coreProperties>
</file>