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5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309" r:id="rId15"/>
    <p:sldId id="313" r:id="rId16"/>
    <p:sldId id="270" r:id="rId17"/>
    <p:sldId id="310" r:id="rId18"/>
    <p:sldId id="271" r:id="rId19"/>
    <p:sldId id="273" r:id="rId20"/>
    <p:sldId id="314" r:id="rId21"/>
    <p:sldId id="272" r:id="rId22"/>
    <p:sldId id="274" r:id="rId23"/>
    <p:sldId id="315" r:id="rId24"/>
    <p:sldId id="278" r:id="rId25"/>
    <p:sldId id="342" r:id="rId26"/>
    <p:sldId id="275" r:id="rId27"/>
    <p:sldId id="276" r:id="rId28"/>
    <p:sldId id="277" r:id="rId29"/>
    <p:sldId id="317" r:id="rId30"/>
    <p:sldId id="279" r:id="rId31"/>
    <p:sldId id="280" r:id="rId32"/>
    <p:sldId id="318" r:id="rId33"/>
    <p:sldId id="281" r:id="rId34"/>
    <p:sldId id="311" r:id="rId35"/>
    <p:sldId id="345" r:id="rId36"/>
    <p:sldId id="319" r:id="rId37"/>
    <p:sldId id="338" r:id="rId38"/>
    <p:sldId id="282" r:id="rId39"/>
    <p:sldId id="312" r:id="rId40"/>
    <p:sldId id="286" r:id="rId41"/>
    <p:sldId id="321" r:id="rId42"/>
    <p:sldId id="337" r:id="rId43"/>
    <p:sldId id="283" r:id="rId44"/>
    <p:sldId id="322" r:id="rId45"/>
    <p:sldId id="284" r:id="rId46"/>
    <p:sldId id="347" r:id="rId47"/>
    <p:sldId id="334" r:id="rId48"/>
    <p:sldId id="339" r:id="rId49"/>
    <p:sldId id="344" r:id="rId50"/>
    <p:sldId id="323" r:id="rId51"/>
    <p:sldId id="287" r:id="rId52"/>
    <p:sldId id="335" r:id="rId53"/>
    <p:sldId id="324" r:id="rId54"/>
    <p:sldId id="336" r:id="rId55"/>
    <p:sldId id="288" r:id="rId56"/>
    <p:sldId id="348" r:id="rId57"/>
    <p:sldId id="349" r:id="rId58"/>
    <p:sldId id="289" r:id="rId59"/>
    <p:sldId id="290" r:id="rId60"/>
    <p:sldId id="291" r:id="rId61"/>
    <p:sldId id="292" r:id="rId62"/>
    <p:sldId id="293" r:id="rId63"/>
    <p:sldId id="294" r:id="rId64"/>
    <p:sldId id="295" r:id="rId65"/>
    <p:sldId id="296" r:id="rId66"/>
    <p:sldId id="297" r:id="rId67"/>
    <p:sldId id="298" r:id="rId68"/>
    <p:sldId id="299" r:id="rId69"/>
    <p:sldId id="301" r:id="rId70"/>
    <p:sldId id="302" r:id="rId71"/>
    <p:sldId id="303" r:id="rId72"/>
    <p:sldId id="304" r:id="rId73"/>
    <p:sldId id="305" r:id="rId74"/>
    <p:sldId id="306" r:id="rId75"/>
    <p:sldId id="343" r:id="rId76"/>
    <p:sldId id="307" r:id="rId77"/>
    <p:sldId id="308" r:id="rId78"/>
    <p:sldId id="340" r:id="rId79"/>
    <p:sldId id="327" r:id="rId80"/>
    <p:sldId id="330" r:id="rId81"/>
    <p:sldId id="331" r:id="rId82"/>
    <p:sldId id="332" r:id="rId83"/>
    <p:sldId id="341" r:id="rId84"/>
  </p:sldIdLst>
  <p:sldSz cx="9906000" cy="6858000" type="A4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5C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86" y="-90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122C0-3137-4649-80AB-3A809229A1F2}" type="datetimeFigureOut">
              <a:rPr lang="ru-RU" smtClean="0"/>
              <a:t>27.09.2013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714625" y="514350"/>
            <a:ext cx="371475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86C97-9841-40F2-9EE7-80B8AE5A10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30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86C97-9841-40F2-9EE7-80B8AE5A10BC}" type="slidenum">
              <a:rPr lang="ru-RU" smtClean="0"/>
              <a:t>76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599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EFCF2-AD23-4010-9CF2-55A8E7DCC3C2}" type="datetimeFigureOut">
              <a:rPr lang="ru-RU" smtClean="0"/>
              <a:t>27.09.2013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8EB8-2DEF-4B06-A163-089B8C444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351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EFCF2-AD23-4010-9CF2-55A8E7DCC3C2}" type="datetimeFigureOut">
              <a:rPr lang="ru-RU" smtClean="0"/>
              <a:t>27.09.2013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8EB8-2DEF-4B06-A163-089B8C444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642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EFCF2-AD23-4010-9CF2-55A8E7DCC3C2}" type="datetimeFigureOut">
              <a:rPr lang="ru-RU" smtClean="0"/>
              <a:t>27.09.2013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8EB8-2DEF-4B06-A163-089B8C444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161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EFCF2-AD23-4010-9CF2-55A8E7DCC3C2}" type="datetimeFigureOut">
              <a:rPr lang="ru-RU" smtClean="0"/>
              <a:t>27.09.2013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8EB8-2DEF-4B06-A163-089B8C444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9824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EFCF2-AD23-4010-9CF2-55A8E7DCC3C2}" type="datetimeFigureOut">
              <a:rPr lang="ru-RU" smtClean="0"/>
              <a:t>27.09.2013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8EB8-2DEF-4B06-A163-089B8C444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408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EFCF2-AD23-4010-9CF2-55A8E7DCC3C2}" type="datetimeFigureOut">
              <a:rPr lang="ru-RU" smtClean="0"/>
              <a:t>27.09.2013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8EB8-2DEF-4B06-A163-089B8C444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684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EFCF2-AD23-4010-9CF2-55A8E7DCC3C2}" type="datetimeFigureOut">
              <a:rPr lang="ru-RU" smtClean="0"/>
              <a:t>27.09.2013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8EB8-2DEF-4B06-A163-089B8C444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836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EFCF2-AD23-4010-9CF2-55A8E7DCC3C2}" type="datetimeFigureOut">
              <a:rPr lang="ru-RU" smtClean="0"/>
              <a:t>27.09.2013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8EB8-2DEF-4B06-A163-089B8C444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008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EFCF2-AD23-4010-9CF2-55A8E7DCC3C2}" type="datetimeFigureOut">
              <a:rPr lang="ru-RU" smtClean="0"/>
              <a:t>27.09.2013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8EB8-2DEF-4B06-A163-089B8C444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837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EFCF2-AD23-4010-9CF2-55A8E7DCC3C2}" type="datetimeFigureOut">
              <a:rPr lang="ru-RU" smtClean="0"/>
              <a:t>27.09.2013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8EB8-2DEF-4B06-A163-089B8C444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750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EFCF2-AD23-4010-9CF2-55A8E7DCC3C2}" type="datetimeFigureOut">
              <a:rPr lang="ru-RU" smtClean="0"/>
              <a:t>27.09.2013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058EB8-2DEF-4B06-A163-089B8C444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344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EFCF2-AD23-4010-9CF2-55A8E7DCC3C2}" type="datetimeFigureOut">
              <a:rPr lang="ru-RU" smtClean="0"/>
              <a:t>27.09.2013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058EB8-2DEF-4B06-A163-089B8C444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9313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image" Target="../media/image1.jpeg"/><Relationship Id="rId7" Type="http://schemas.openxmlformats.org/officeDocument/2006/relationships/image" Target="../media/image10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Relationship Id="rId9" Type="http://schemas.openxmlformats.org/officeDocument/2006/relationships/image" Target="../media/image104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7" Type="http://schemas.openxmlformats.org/officeDocument/2006/relationships/image" Target="../media/image1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4.jpe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WordArt 10"/>
          <p:cNvSpPr>
            <a:spLocks noChangeArrowheads="1" noChangeShapeType="1" noTextEdit="1"/>
          </p:cNvSpPr>
          <p:nvPr/>
        </p:nvSpPr>
        <p:spPr bwMode="auto">
          <a:xfrm>
            <a:off x="1520619" y="692696"/>
            <a:ext cx="6864763" cy="72008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sessor" pitchFamily="82" charset="0"/>
                <a:cs typeface="Arial"/>
              </a:rPr>
              <a:t>Муниципальное бюджетное учреждение культуры</a:t>
            </a:r>
          </a:p>
          <a:p>
            <a:pPr algn="ctr"/>
            <a:r>
              <a:rPr lang="ru-RU" sz="36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sessor" pitchFamily="82" charset="0"/>
                <a:cs typeface="Arial"/>
              </a:rPr>
              <a:t>Межпоселенческая</a:t>
            </a:r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sessor" pitchFamily="82" charset="0"/>
                <a:cs typeface="Arial"/>
              </a:rPr>
              <a:t> централизованная библиотечная система  </a:t>
            </a:r>
          </a:p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sessor" pitchFamily="82" charset="0"/>
                <a:cs typeface="Arial"/>
              </a:rPr>
              <a:t>Починковского муниципального района Нижегородской области</a:t>
            </a:r>
          </a:p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sessor" pitchFamily="82" charset="0"/>
                <a:cs typeface="Arial"/>
              </a:rPr>
              <a:t>Центральная детская библиотека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00000"/>
              </a:solidFill>
              <a:latin typeface="Asessor" pitchFamily="82" charset="0"/>
              <a:cs typeface="Arial"/>
            </a:endParaRPr>
          </a:p>
        </p:txBody>
      </p:sp>
      <p:sp>
        <p:nvSpPr>
          <p:cNvPr id="6" name="WordArt 11"/>
          <p:cNvSpPr>
            <a:spLocks noChangeArrowheads="1" noChangeShapeType="1" noTextEdit="1"/>
          </p:cNvSpPr>
          <p:nvPr/>
        </p:nvSpPr>
        <p:spPr bwMode="auto">
          <a:xfrm>
            <a:off x="4485216" y="6021289"/>
            <a:ext cx="1092068" cy="2365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sessor" pitchFamily="82" charset="0"/>
                <a:cs typeface="Arial"/>
              </a:rPr>
              <a:t>2013 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sessor" pitchFamily="82" charset="0"/>
                <a:cs typeface="Arial"/>
              </a:rPr>
              <a:t>год</a:t>
            </a:r>
          </a:p>
        </p:txBody>
      </p:sp>
      <p:pic>
        <p:nvPicPr>
          <p:cNvPr id="1027" name="Picture 3" descr="C:\Documents and Settings\Администратор\Рабочий стол\починки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5323" y="1772641"/>
            <a:ext cx="3851409" cy="2647689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73348" y="1549636"/>
            <a:ext cx="456086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sessor" pitchFamily="82" charset="0"/>
              </a:rPr>
              <a:t>Починковская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sessor" pitchFamily="8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68322" y="3096485"/>
            <a:ext cx="288732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sessor" pitchFamily="82" charset="0"/>
              </a:rPr>
              <a:t>д</a:t>
            </a:r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sessor" pitchFamily="82" charset="0"/>
              </a:rPr>
              <a:t>етская</a:t>
            </a:r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sessor" pitchFamily="82" charset="0"/>
              </a:rPr>
              <a:t> 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sessor" pitchFamily="8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75147" y="3986867"/>
            <a:ext cx="388279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sessor" pitchFamily="82" charset="0"/>
              </a:rPr>
              <a:t>б</a:t>
            </a:r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sessor" pitchFamily="82" charset="0"/>
              </a:rPr>
              <a:t>иблиотека: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sessor" pitchFamily="82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05967" y="5013177"/>
            <a:ext cx="649408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sessor" pitchFamily="82" charset="0"/>
              </a:rPr>
              <a:t>и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sessor" pitchFamily="82" charset="0"/>
              </a:rPr>
              <a:t>стория и современность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sessor" pitchFamily="8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70781" y="2372805"/>
            <a:ext cx="423064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sessor" pitchFamily="82" charset="0"/>
              </a:rPr>
              <a:t>Центральная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sesso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64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5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29477" y="1165729"/>
            <a:ext cx="7956884" cy="452431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400" dirty="0" smtClean="0"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Первые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сведения о фонде детской библиотеки по «Книге суммарного учёта» 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датируются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1 - м января 1955 года («Книг суммарного учёта» более раннего периода не найдено).</a:t>
            </a:r>
          </a:p>
          <a:p>
            <a:pPr algn="just">
              <a:defRPr/>
            </a:pP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	На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этот период детская библиотека уже насчитывала 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11107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экземпляров книг и журналов.</a:t>
            </a:r>
          </a:p>
          <a:p>
            <a:pPr algn="just">
              <a:defRPr/>
            </a:pP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	Из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них произведений Карла Маркса, Фридриха Энгельса, Владимира Ленина, Иосифа Сталина – 287 экземпляров, общественно – политической литературы – 763 экземпляра, художественной – 5497 экземпляров, детской литературы – 2959 экземпляров.</a:t>
            </a:r>
          </a:p>
          <a:p>
            <a:pPr algn="just">
              <a:defRPr/>
            </a:pP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	Литературу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получали из Горьковского и </a:t>
            </a:r>
            <a:r>
              <a:rPr lang="ru-RU" sz="2400" dirty="0" err="1">
                <a:solidFill>
                  <a:srgbClr val="C00000"/>
                </a:solidFill>
                <a:latin typeface="Monotype Corsiva" pitchFamily="66" charset="0"/>
              </a:rPr>
              <a:t>Арзамасского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2400" dirty="0" err="1">
                <a:solidFill>
                  <a:srgbClr val="C00000"/>
                </a:solidFill>
                <a:latin typeface="Monotype Corsiva" pitchFamily="66" charset="0"/>
              </a:rPr>
              <a:t>бибколлекторов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, магазина, Союзпечати и в дар от читателей.</a:t>
            </a:r>
          </a:p>
        </p:txBody>
      </p:sp>
    </p:spTree>
    <p:extLst>
      <p:ext uri="{BB962C8B-B14F-4D97-AF65-F5344CB8AC3E}">
        <p14:creationId xmlns:p14="http://schemas.microsoft.com/office/powerpoint/2010/main" val="231684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49947" y="1661715"/>
            <a:ext cx="7956884" cy="3108543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dirty="0">
                <a:solidFill>
                  <a:srgbClr val="C00000"/>
                </a:solidFill>
                <a:latin typeface="Monotype Corsiva" pitchFamily="66" charset="0"/>
              </a:rPr>
              <a:t>В этот период в детской библиотеке работали:</a:t>
            </a:r>
          </a:p>
          <a:p>
            <a:pPr algn="ctr">
              <a:defRPr/>
            </a:pPr>
            <a:endParaRPr lang="ru-RU" sz="2800" dirty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defRPr/>
            </a:pPr>
            <a:r>
              <a:rPr lang="ru-RU" sz="2800" dirty="0">
                <a:solidFill>
                  <a:srgbClr val="C00000"/>
                </a:solidFill>
                <a:latin typeface="Monotype Corsiva" pitchFamily="66" charset="0"/>
              </a:rPr>
              <a:t>Заведующая библиотекой – Галина Андреевна Дмитриева</a:t>
            </a:r>
          </a:p>
          <a:p>
            <a:pPr algn="ctr">
              <a:defRPr/>
            </a:pPr>
            <a:r>
              <a:rPr lang="ru-RU" sz="2800" dirty="0">
                <a:solidFill>
                  <a:srgbClr val="C00000"/>
                </a:solidFill>
                <a:latin typeface="Monotype Corsiva" pitchFamily="66" charset="0"/>
              </a:rPr>
              <a:t>Заведующая абонементом – Евгения Ивановна </a:t>
            </a:r>
            <a:r>
              <a:rPr lang="ru-RU" sz="2800" dirty="0" err="1">
                <a:solidFill>
                  <a:srgbClr val="C00000"/>
                </a:solidFill>
                <a:latin typeface="Monotype Corsiva" pitchFamily="66" charset="0"/>
              </a:rPr>
              <a:t>Бухалина</a:t>
            </a:r>
            <a:endParaRPr lang="ru-RU" sz="2800" dirty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defRPr/>
            </a:pPr>
            <a:r>
              <a:rPr lang="ru-RU" sz="2800" dirty="0">
                <a:solidFill>
                  <a:srgbClr val="C00000"/>
                </a:solidFill>
                <a:latin typeface="Monotype Corsiva" pitchFamily="66" charset="0"/>
              </a:rPr>
              <a:t>Заведующая читальным залом – Елизавета Ивановна </a:t>
            </a:r>
            <a:r>
              <a:rPr lang="ru-RU" sz="2800" dirty="0" err="1">
                <a:solidFill>
                  <a:srgbClr val="C00000"/>
                </a:solidFill>
                <a:latin typeface="Monotype Corsiva" pitchFamily="66" charset="0"/>
              </a:rPr>
              <a:t>Канайкина</a:t>
            </a:r>
            <a:endParaRPr lang="ru-RU" sz="28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15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Image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449387">
            <a:off x="913844" y="1837987"/>
            <a:ext cx="3042878" cy="3048574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sp>
        <p:nvSpPr>
          <p:cNvPr id="5" name="Прямоугольник 4"/>
          <p:cNvSpPr/>
          <p:nvPr/>
        </p:nvSpPr>
        <p:spPr>
          <a:xfrm rot="325271">
            <a:off x="3966639" y="1016248"/>
            <a:ext cx="4847056" cy="4893647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После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ухода на пенсию </a:t>
            </a:r>
            <a:r>
              <a:rPr lang="ru-RU" sz="2400" dirty="0" err="1" smtClean="0">
                <a:solidFill>
                  <a:srgbClr val="C00000"/>
                </a:solidFill>
                <a:latin typeface="Monotype Corsiva" pitchFamily="66" charset="0"/>
              </a:rPr>
              <a:t>Канайкиной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 Елизаветы Ивановны,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на её место 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приходит Игошина </a:t>
            </a:r>
            <a:r>
              <a:rPr lang="ru-RU" sz="2400" dirty="0" err="1" smtClean="0">
                <a:solidFill>
                  <a:srgbClr val="C00000"/>
                </a:solidFill>
                <a:latin typeface="Monotype Corsiva" pitchFamily="66" charset="0"/>
              </a:rPr>
              <a:t>Капиталина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 Владимировна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и 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работает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в должности заведующей читальным залом до 1964 года, 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затем,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в связи с переводом мужа на другую работу, она переезжает в Большое-Болдино. </a:t>
            </a:r>
            <a:endParaRPr lang="ru-RU" sz="24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just"/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В 1977 году Капитолина Владимировна возвращается в Починки,  её назначают на должность заведующей центральной детской библиотеки, проработала  она до 1985 года.</a:t>
            </a:r>
            <a:endParaRPr lang="ru-RU" sz="24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304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Image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9766">
            <a:off x="5849326" y="2587444"/>
            <a:ext cx="3067492" cy="3361453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sp>
        <p:nvSpPr>
          <p:cNvPr id="5" name="Прямоугольник 4"/>
          <p:cNvSpPr/>
          <p:nvPr/>
        </p:nvSpPr>
        <p:spPr>
          <a:xfrm rot="21390552">
            <a:off x="1157415" y="829402"/>
            <a:ext cx="4618883" cy="421653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С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1966 по 1968  год заведующей читальным залом работает 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Шарина Нина Михайловна,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позднее с 1968 года она возглавляет детскую библиотеку и работает в этой должности до момента централизации библиотечной сети, то есть до 20 декабря 1977 года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. Затем Нина Михайловна перешла в Центральную библиотеку на должность директора ЦБС.</a:t>
            </a:r>
            <a:endParaRPr lang="ru-RU" sz="24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96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6576" y="836712"/>
            <a:ext cx="7515674" cy="468052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79132" y="5661248"/>
            <a:ext cx="694773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Нина Михайловна Шарина в кругу наставников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79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6576" y="908720"/>
            <a:ext cx="7488832" cy="4578134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74313" y="5589240"/>
            <a:ext cx="401744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Обзор у книжной выставки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8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4558" y="483056"/>
            <a:ext cx="7956884" cy="236988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С 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июня 1968 года на должность заведующей читальным залом принимается 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Герасимова Зинаида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Михайловна 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,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работающая ранее библиотекарем в школе – интернате, а уже в 1972  году она переходит работать во взрослую библиотеку, а на её место приходит работать  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Артамонова Юлия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Алексеевна 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,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ушедшая на пенсию в 1991 году.</a:t>
            </a:r>
          </a:p>
        </p:txBody>
      </p:sp>
      <p:pic>
        <p:nvPicPr>
          <p:cNvPr id="6" name="Picture 6" descr="Image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9604" y="2852936"/>
            <a:ext cx="2285361" cy="2920477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mage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02"/>
          <a:stretch/>
        </p:blipFill>
        <p:spPr bwMode="auto">
          <a:xfrm>
            <a:off x="4804965" y="2852935"/>
            <a:ext cx="2637070" cy="2920477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598830" y="5836622"/>
            <a:ext cx="47083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З. М. Герасимова и Ю. А. Артамонова</a:t>
            </a:r>
            <a:endParaRPr lang="ru-RU" sz="2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90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E:\к презентации\фото 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8624" y="835902"/>
            <a:ext cx="6768752" cy="4406074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696008" y="5301208"/>
            <a:ext cx="4774064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Артамонова Юлия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Алексеевна   </a:t>
            </a:r>
            <a:endParaRPr lang="ru-RU" sz="28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проводит обзор  у выставки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261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 rot="21288069">
            <a:off x="854659" y="1331791"/>
            <a:ext cx="4708279" cy="304698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	В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1970 году 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в библиотеку приходит Кудряшова Валентина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Георгиевна 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(на должность зав. читальным залом). </a:t>
            </a:r>
          </a:p>
          <a:p>
            <a:pPr algn="just"/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Проработала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она в этой должности до апреля 1981 года и перешла в Центральную взрослую библиотеку в отдел комплектования.</a:t>
            </a:r>
          </a:p>
        </p:txBody>
      </p:sp>
      <p:pic>
        <p:nvPicPr>
          <p:cNvPr id="6" name="Picture 6" descr="Image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6847" y="1825014"/>
            <a:ext cx="3354388" cy="3529013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448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22763" y="3789040"/>
            <a:ext cx="8060473" cy="1938992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В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1971 году в штат детской библиотеки была введена единица заведующей передвижным фондом библиотеки. На эту должность 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принимается </a:t>
            </a:r>
            <a:r>
              <a:rPr lang="ru-RU" sz="2400" dirty="0" err="1" smtClean="0">
                <a:solidFill>
                  <a:srgbClr val="C00000"/>
                </a:solidFill>
                <a:latin typeface="Monotype Corsiva" pitchFamily="66" charset="0"/>
              </a:rPr>
              <a:t>Луцина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 Евгения Петровна,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проработала она в этой должности до 1982 года. Затем перешла в отдел комплектования и обработки литературы ЦБС.</a:t>
            </a:r>
          </a:p>
        </p:txBody>
      </p:sp>
      <p:pic>
        <p:nvPicPr>
          <p:cNvPr id="6" name="Picture 4" descr="Луцина Е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3912" y="692696"/>
            <a:ext cx="2698175" cy="2870291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982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Documents and Settings\Администратор\Рабочий стол\починки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1590" y="875146"/>
            <a:ext cx="7956884" cy="5112568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205583" y="1271190"/>
            <a:ext cx="9494835" cy="4320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Wingdings" pitchFamily="2" charset="2"/>
              <a:buNone/>
              <a:defRPr/>
            </a:pPr>
            <a:endParaRPr lang="ru-RU" dirty="0" smtClean="0">
              <a:solidFill>
                <a:srgbClr val="00B050"/>
              </a:solidFill>
              <a:latin typeface="Monotype Corsiva" pitchFamily="66" charset="0"/>
            </a:endParaRPr>
          </a:p>
          <a:p>
            <a:pPr algn="ctr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>ПУСТЬ  ЗДАНИЕ  ПОЧИНКОВСКОЙ 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>ДЕТСКОЙ  БИБЛИОТЕКИ  НЕВЕЛИКО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>И  МЕСТА  ЗДЕСЬ  НЕ  ОЧЕНЬ  МНОГО,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>ОТ  МУДРЫХ  КНИГ  ВСЕМ  ЗДЕСЬ  СВЕТЛО</a:t>
            </a:r>
          </a:p>
          <a:p>
            <a:pPr algn="ctr">
              <a:buFont typeface="Wingdings" pitchFamily="2" charset="2"/>
              <a:buNone/>
              <a:defRPr/>
            </a:pP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>И  В  КНИЖНЫЙ  МИР  ВЕДЁТ  ДОРОГА!</a:t>
            </a:r>
            <a:endParaRPr lang="ru-RU" sz="2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42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E:\к презентации\фото 00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93" t="2110" r="2135" b="7153"/>
          <a:stretch/>
        </p:blipFill>
        <p:spPr bwMode="auto">
          <a:xfrm>
            <a:off x="1290430" y="946650"/>
            <a:ext cx="7325139" cy="3985591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1640632" y="2711351"/>
            <a:ext cx="1296144" cy="144016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640632" y="5215109"/>
            <a:ext cx="691246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Р</a:t>
            </a: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айонный семинар библиотечных  работников</a:t>
            </a:r>
          </a:p>
        </p:txBody>
      </p:sp>
    </p:spTree>
    <p:extLst>
      <p:ext uri="{BB962C8B-B14F-4D97-AF65-F5344CB8AC3E}">
        <p14:creationId xmlns:p14="http://schemas.microsoft.com/office/powerpoint/2010/main" val="237389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92560" y="2384990"/>
            <a:ext cx="7833320" cy="252376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Monotype Corsiva" pitchFamily="66" charset="0"/>
              </a:rPr>
              <a:t>	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С </a:t>
            </a:r>
            <a:r>
              <a:rPr lang="ru-RU" sz="2800" dirty="0">
                <a:solidFill>
                  <a:srgbClr val="C00000"/>
                </a:solidFill>
                <a:latin typeface="Monotype Corsiva" pitchFamily="66" charset="0"/>
              </a:rPr>
              <a:t>1981 года по 1990 год обслуживанием детей на абонементе занимается 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Ежова Валентина, </a:t>
            </a:r>
            <a:r>
              <a:rPr lang="ru-RU" sz="2800" dirty="0">
                <a:solidFill>
                  <a:srgbClr val="C00000"/>
                </a:solidFill>
                <a:latin typeface="Monotype Corsiva" pitchFamily="66" charset="0"/>
              </a:rPr>
              <a:t>куда она была переведена с должности заведующей </a:t>
            </a:r>
            <a:r>
              <a:rPr lang="ru-RU" sz="2800" dirty="0" err="1">
                <a:solidFill>
                  <a:srgbClr val="C00000"/>
                </a:solidFill>
                <a:latin typeface="Monotype Corsiva" pitchFamily="66" charset="0"/>
              </a:rPr>
              <a:t>Шагаевской</a:t>
            </a:r>
            <a:r>
              <a:rPr lang="ru-RU" sz="2800" dirty="0">
                <a:solidFill>
                  <a:srgbClr val="C00000"/>
                </a:solidFill>
                <a:latin typeface="Monotype Corsiva" pitchFamily="66" charset="0"/>
              </a:rPr>
              <a:t> библиотеки – филиала </a:t>
            </a:r>
            <a:r>
              <a:rPr lang="ru-RU" sz="2800" dirty="0" err="1">
                <a:solidFill>
                  <a:srgbClr val="C00000"/>
                </a:solidFill>
                <a:latin typeface="Monotype Corsiva" pitchFamily="66" charset="0"/>
              </a:rPr>
              <a:t>Починковской</a:t>
            </a:r>
            <a:r>
              <a:rPr lang="ru-RU" sz="2800" dirty="0">
                <a:solidFill>
                  <a:srgbClr val="C00000"/>
                </a:solidFill>
                <a:latin typeface="Monotype Corsiva" pitchFamily="66" charset="0"/>
              </a:rPr>
              <a:t> ЦБС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. </a:t>
            </a:r>
          </a:p>
          <a:p>
            <a:pPr algn="ctr"/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(фотографий не сохранилось)</a:t>
            </a:r>
            <a:endParaRPr lang="ru-RU" sz="2400" dirty="0">
              <a:solidFill>
                <a:srgbClr val="C0000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549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48544" y="1268760"/>
            <a:ext cx="4680520" cy="341632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С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февраля 1981 года в штат детской библиотеки была введена новая единица – методист по работе с детьми. В этой должности до 1988 года работала 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Крупенина Антонина Владимировна, имеющая большой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стаж 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работы в библиотеке, ранее работавшая в </a:t>
            </a:r>
            <a:r>
              <a:rPr lang="ru-RU" sz="2400" dirty="0" err="1" smtClean="0">
                <a:solidFill>
                  <a:srgbClr val="C00000"/>
                </a:solidFill>
                <a:latin typeface="Monotype Corsiva" pitchFamily="66" charset="0"/>
              </a:rPr>
              <a:t>Наруксовской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 детской библиотеке.</a:t>
            </a:r>
            <a:endParaRPr lang="ru-RU" sz="24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9064" y="1556792"/>
            <a:ext cx="3295650" cy="421957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967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E:\к презентации\фото 002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02" r="2378" b="2363"/>
          <a:stretch/>
        </p:blipFill>
        <p:spPr bwMode="auto">
          <a:xfrm>
            <a:off x="1404729" y="836711"/>
            <a:ext cx="7096539" cy="4359019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90012" y="5334677"/>
            <a:ext cx="472597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Посвящение в культ. работники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14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448943" y="1052736"/>
            <a:ext cx="4392985" cy="256368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80000"/>
              </a:lnSpc>
              <a:buNone/>
              <a:defRPr/>
            </a:pPr>
            <a:r>
              <a:rPr lang="ru-RU" sz="2400" dirty="0" smtClean="0"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1 апреля 1982 года в детскую библиотеку приходит работать Лилия Николаевна </a:t>
            </a:r>
            <a:r>
              <a:rPr lang="ru-RU" sz="2400" dirty="0" err="1" smtClean="0">
                <a:solidFill>
                  <a:srgbClr val="C00000"/>
                </a:solidFill>
                <a:latin typeface="Monotype Corsiva" pitchFamily="66" charset="0"/>
              </a:rPr>
              <a:t>Болушева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 .</a:t>
            </a:r>
          </a:p>
          <a:p>
            <a:pPr marL="0" indent="0" algn="just">
              <a:lnSpc>
                <a:spcPct val="80000"/>
              </a:lnSpc>
              <a:buNone/>
              <a:defRPr/>
            </a:pP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	С 1985 года её назначают на должность заведующей детской библиотекой, где она проработала до 2002 года.</a:t>
            </a:r>
          </a:p>
          <a:p>
            <a:pPr marL="0" indent="0" algn="just">
              <a:lnSpc>
                <a:spcPct val="80000"/>
              </a:lnSpc>
              <a:buNone/>
              <a:defRPr/>
            </a:pPr>
            <a:r>
              <a:rPr lang="ru-RU" sz="2400" dirty="0">
                <a:latin typeface="Monotype Corsiva" pitchFamily="66" charset="0"/>
              </a:rPr>
              <a:t>	</a:t>
            </a:r>
          </a:p>
        </p:txBody>
      </p:sp>
      <p:pic>
        <p:nvPicPr>
          <p:cNvPr id="6" name="Picture 6" descr="Image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5809" y="2204863"/>
            <a:ext cx="3482735" cy="3312343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415298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08584" y="970902"/>
            <a:ext cx="4953000" cy="2474524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lnSpc>
                <a:spcPct val="80000"/>
              </a:lnSpc>
              <a:defRPr/>
            </a:pP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	А 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с июля 2002 года Лилия Николаевна была переведена на должность начальника Управления Культуры и Спорта Администрации Починковского района.</a:t>
            </a:r>
          </a:p>
          <a:p>
            <a:pPr algn="just">
              <a:lnSpc>
                <a:spcPct val="80000"/>
              </a:lnSpc>
              <a:defRPr/>
            </a:pP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	Лилия Николаевна внесла весомый вклад в развитие работы детской библиотеки.</a:t>
            </a:r>
          </a:p>
        </p:txBody>
      </p:sp>
      <p:pic>
        <p:nvPicPr>
          <p:cNvPr id="5" name="Picture 8" descr="S830150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3534" y="3212976"/>
            <a:ext cx="3744996" cy="280831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11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992560" y="836712"/>
            <a:ext cx="4457700" cy="4536504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90000"/>
              </a:lnSpc>
              <a:buNone/>
              <a:defRPr/>
            </a:pPr>
            <a:r>
              <a:rPr lang="ru-RU" sz="2400" dirty="0" smtClean="0"/>
              <a:t>	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С 1982 – 1990 года на должности заведующей передвижным отделом детской библиотеки работала Антропова Татьяна Васильевна.</a:t>
            </a:r>
          </a:p>
          <a:p>
            <a:pPr marL="0" indent="0" algn="just">
              <a:lnSpc>
                <a:spcPct val="90000"/>
              </a:lnSpc>
              <a:buNone/>
              <a:defRPr/>
            </a:pP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	А в 1990 году Татьяна Васильевна была переведена на должность библиотекаря абонемента детской библиотеки, вместо ушедшей В. А. Ежовой. </a:t>
            </a:r>
          </a:p>
        </p:txBody>
      </p:sp>
      <p:pic>
        <p:nvPicPr>
          <p:cNvPr id="6" name="Picture 5" descr="Image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9064" y="1679664"/>
            <a:ext cx="3407181" cy="3909576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2497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68624" y="692696"/>
            <a:ext cx="6768752" cy="156966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В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1988 году в детскую библиотеку приходит работать Галина Александровна Никонова на должность методиста. Ранее работавшая  в Управлении Культуры и Спорта в должности инспектора.</a:t>
            </a:r>
          </a:p>
        </p:txBody>
      </p:sp>
      <p:pic>
        <p:nvPicPr>
          <p:cNvPr id="6" name="Picture 5" descr="Image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32820" y="2425960"/>
            <a:ext cx="3240360" cy="3692349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40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992560" y="972274"/>
            <a:ext cx="4392488" cy="411291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90000"/>
              </a:lnSpc>
              <a:buNone/>
              <a:defRPr/>
            </a:pPr>
            <a:r>
              <a:rPr lang="ru-RU" sz="2000" b="1" dirty="0" smtClean="0">
                <a:latin typeface="Monotype Corsiva" pitchFamily="66" charset="0"/>
              </a:rPr>
              <a:t>	</a:t>
            </a:r>
            <a:r>
              <a:rPr lang="ru-RU" sz="2600" dirty="0" smtClean="0">
                <a:solidFill>
                  <a:srgbClr val="C00000"/>
                </a:solidFill>
                <a:latin typeface="Monotype Corsiva" pitchFamily="66" charset="0"/>
              </a:rPr>
              <a:t>В 2002 году Г. А. Никонова становиться заведующей Центральной детской библиотекой.</a:t>
            </a:r>
          </a:p>
          <a:p>
            <a:pPr marL="0" indent="0" algn="just">
              <a:lnSpc>
                <a:spcPct val="90000"/>
              </a:lnSpc>
              <a:buNone/>
              <a:defRPr/>
            </a:pPr>
            <a:r>
              <a:rPr lang="ru-RU" sz="2600" dirty="0" smtClean="0">
                <a:solidFill>
                  <a:srgbClr val="C00000"/>
                </a:solidFill>
                <a:latin typeface="Monotype Corsiva" pitchFamily="66" charset="0"/>
              </a:rPr>
              <a:t>	Галина Александровна за время работы в библиотеке  зарекомендовала себя опытным, отзывчивым руководителем, который стремится всегда помогать своим коллегам, заботиться о пополнении книжного фонда новыми книгами, справочными изданиями, дисками.  </a:t>
            </a:r>
          </a:p>
          <a:p>
            <a:pPr marL="0" indent="0" algn="just">
              <a:lnSpc>
                <a:spcPct val="90000"/>
              </a:lnSpc>
              <a:buNone/>
              <a:defRPr/>
            </a:pPr>
            <a:r>
              <a:rPr lang="ru-RU" sz="2600" dirty="0" smtClean="0">
                <a:solidFill>
                  <a:srgbClr val="C00000"/>
                </a:solidFill>
                <a:latin typeface="Monotype Corsiva" pitchFamily="66" charset="0"/>
              </a:rPr>
              <a:t>	С февраля 2012 года занимает должности заместитель директора по основной работе.</a:t>
            </a:r>
          </a:p>
          <a:p>
            <a:pPr>
              <a:lnSpc>
                <a:spcPct val="90000"/>
              </a:lnSpc>
              <a:defRPr/>
            </a:pPr>
            <a:endParaRPr lang="ru-RU" sz="2800" dirty="0" smtClean="0"/>
          </a:p>
        </p:txBody>
      </p:sp>
      <p:pic>
        <p:nvPicPr>
          <p:cNvPr id="6" name="Picture 6" descr="Image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92013" y="1556792"/>
            <a:ext cx="3455988" cy="4537075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1405392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S830070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6266" y="836712"/>
            <a:ext cx="6667094" cy="4680520"/>
          </a:xfrm>
          <a:prstGeom prst="rect">
            <a:avLst/>
          </a:prstGeom>
          <a:ln w="2857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035388" y="5586904"/>
            <a:ext cx="583525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Открытие Недели детской книги - 2009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19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63384" y="1415494"/>
            <a:ext cx="7964357" cy="4031873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3200" b="1" dirty="0" smtClean="0">
                <a:latin typeface="Monotype Corsiva" pitchFamily="66" charset="0"/>
              </a:rPr>
              <a:t>	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В 1898 году в </a:t>
            </a:r>
            <a:r>
              <a:rPr lang="ru-RU" sz="2800" dirty="0" err="1" smtClean="0">
                <a:solidFill>
                  <a:srgbClr val="C00000"/>
                </a:solidFill>
                <a:latin typeface="Monotype Corsiva" pitchFamily="66" charset="0"/>
              </a:rPr>
              <a:t>Починковском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 уезде была открыта библиотека уездного ведомства, насчитывающая 1327 экземпляров книг. </a:t>
            </a:r>
          </a:p>
          <a:p>
            <a:pPr algn="just">
              <a:defRPr/>
            </a:pP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	В фонде библиотеки имелись и книги для детей.</a:t>
            </a:r>
          </a:p>
          <a:p>
            <a:pPr algn="just">
              <a:defRPr/>
            </a:pPr>
            <a:r>
              <a:rPr lang="ru-RU" sz="2800" dirty="0">
                <a:solidFill>
                  <a:srgbClr val="C00000"/>
                </a:solidFill>
                <a:latin typeface="Monotype Corsiva" pitchFamily="66" charset="0"/>
              </a:rPr>
              <a:t>	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В 1934 году происходит разделение фондов литературы для детей и взрослых, и образуется детское отделение. Здание библиотеки </a:t>
            </a:r>
            <a:r>
              <a:rPr lang="ru-RU" sz="2800" dirty="0" err="1" smtClean="0">
                <a:solidFill>
                  <a:srgbClr val="C00000"/>
                </a:solidFill>
                <a:latin typeface="Monotype Corsiva" pitchFamily="66" charset="0"/>
              </a:rPr>
              <a:t>распологалось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 в центре села, позже на этом месте был построен кинотеатр «Нива».</a:t>
            </a:r>
          </a:p>
        </p:txBody>
      </p:sp>
    </p:spTree>
    <p:extLst>
      <p:ext uri="{BB962C8B-B14F-4D97-AF65-F5344CB8AC3E}">
        <p14:creationId xmlns:p14="http://schemas.microsoft.com/office/powerpoint/2010/main" val="403364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956589" y="836712"/>
            <a:ext cx="8016517" cy="2304256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ru-RU" sz="2400" b="1" dirty="0" smtClean="0"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В 1989 году на должность библиотекаря читального зала была принята Исакова Галина Борисовна, опытный специалист библиотечного дела, которая ранее работала библиографом в </a:t>
            </a:r>
            <a:r>
              <a:rPr lang="ru-RU" sz="2400" dirty="0" err="1" smtClean="0">
                <a:solidFill>
                  <a:srgbClr val="C00000"/>
                </a:solidFill>
                <a:latin typeface="Monotype Corsiva" pitchFamily="66" charset="0"/>
              </a:rPr>
              <a:t>Днепродзержинской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 областной научной библиотеке. Галина Борисовна получила  высшее библиотечное образование, закончив Московский институт культуры.</a:t>
            </a:r>
          </a:p>
        </p:txBody>
      </p:sp>
      <p:pic>
        <p:nvPicPr>
          <p:cNvPr id="6" name="Picture 6" descr="Image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97016" y="2708920"/>
            <a:ext cx="3600400" cy="3263056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408709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920552" y="764704"/>
            <a:ext cx="4896544" cy="4968552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ru-RU" sz="2000" b="1" dirty="0" smtClean="0">
                <a:latin typeface="Monotype Corsiva" pitchFamily="66" charset="0"/>
              </a:rPr>
              <a:t>	</a:t>
            </a: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За время работы в детской библиотеке Галина Борисовна зарекомендовала себя с положительной стороны, её отличают высокий профессионализм, творческий подход к делу, скромность и душевная простота.</a:t>
            </a:r>
          </a:p>
          <a:p>
            <a:pPr marL="0" indent="0" algn="just">
              <a:buNone/>
              <a:defRPr/>
            </a:pP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	Организовав Клуб для старшеклассников «Пусть будут помыслы чисты» Галина Борисовна затрагивала социально - нравственные проблемы с целью предостеречь детей от негативного влияния общества.</a:t>
            </a:r>
          </a:p>
          <a:p>
            <a:pPr marL="0" indent="0" algn="just">
              <a:buNone/>
              <a:defRPr/>
            </a:pP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	«Добрая наставница, первоклассный знаток литературы» - такой её знали в коллективе ЦДБ и библиотекари, и читатели.</a:t>
            </a:r>
          </a:p>
          <a:p>
            <a:pPr marL="0" indent="0" algn="just">
              <a:buNone/>
              <a:defRPr/>
            </a:pP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	В связи с переездом на свою родину в г. Ливны Орловской области, Галина Борисовна ушла из библиотеки в апреле 2008 года.</a:t>
            </a:r>
          </a:p>
          <a:p>
            <a:pPr>
              <a:defRPr/>
            </a:pPr>
            <a:endParaRPr lang="ru-RU" sz="1600" dirty="0" smtClean="0"/>
          </a:p>
        </p:txBody>
      </p:sp>
      <p:pic>
        <p:nvPicPr>
          <p:cNvPr id="5" name="Picture 6" descr="Image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61112" y="1885353"/>
            <a:ext cx="3040720" cy="3092155"/>
          </a:xfr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423702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E:\Image3.bmp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800" t="4773" r="4058"/>
          <a:stretch/>
        </p:blipFill>
        <p:spPr bwMode="auto">
          <a:xfrm>
            <a:off x="947394" y="1412776"/>
            <a:ext cx="3697508" cy="259582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E:\Image2.bmp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19" t="4209"/>
          <a:stretch/>
        </p:blipFill>
        <p:spPr bwMode="auto">
          <a:xfrm>
            <a:off x="4953000" y="862619"/>
            <a:ext cx="3697508" cy="2568812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Image4.bmp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99" r="9239" b="8403"/>
          <a:stretch/>
        </p:blipFill>
        <p:spPr bwMode="auto">
          <a:xfrm>
            <a:off x="4808984" y="3573016"/>
            <a:ext cx="3490059" cy="2405612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568624" y="4365104"/>
            <a:ext cx="2773596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Работа кружка при ЦДБ «Светские беседы»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52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1026298" y="764704"/>
            <a:ext cx="7815133" cy="187220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90000"/>
              </a:lnSpc>
              <a:buNone/>
              <a:defRPr/>
            </a:pPr>
            <a:r>
              <a:rPr lang="ru-RU" sz="2800" b="1" dirty="0" smtClean="0"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В 1990 году на должность библиотекаря передвижного отдела ЦДБ была принята О. А. Гусарова, после окончания Горьковского культпросветучилища. Проработала она в этой должности до 2002 года,  после чего была переведена на должность библиографа ЦДБ. </a:t>
            </a:r>
          </a:p>
        </p:txBody>
      </p:sp>
      <p:pic>
        <p:nvPicPr>
          <p:cNvPr id="7" name="Picture 5" descr="S8301177"/>
          <p:cNvPicPr>
            <a:picLocks noChangeAspect="1" noChangeArrowheads="1"/>
          </p:cNvPicPr>
          <p:nvPr/>
        </p:nvPicPr>
        <p:blipFill>
          <a:blip r:embed="rId3" cstate="email">
            <a:lum bright="-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385" t="11177" r="29728"/>
          <a:stretch>
            <a:fillRect/>
          </a:stretch>
        </p:blipFill>
        <p:spPr bwMode="auto">
          <a:xfrm>
            <a:off x="3368824" y="2780928"/>
            <a:ext cx="2845666" cy="3325498"/>
          </a:xfrm>
          <a:prstGeom prst="rect">
            <a:avLst/>
          </a:prstGeom>
          <a:ln w="2857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6723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76756" y="1484784"/>
            <a:ext cx="4104456" cy="4081117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400" b="1" dirty="0" smtClean="0"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Ольга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Александровна Гусарова имеет высшее библиотечное образование. Она закончила Самарскую академию культуры и искусства, по должности библиотекарь – библиограф научных и массовых библиотек.</a:t>
            </a:r>
          </a:p>
          <a:p>
            <a:pPr algn="just">
              <a:lnSpc>
                <a:spcPct val="90000"/>
              </a:lnSpc>
              <a:defRPr/>
            </a:pP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	Ольга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Александровна в 2006 году заняла 2  место в конкурсе профессионального мастерства.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9651" y="1340768"/>
            <a:ext cx="3839615" cy="2952924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9682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http://pochinki-detbi.ucoz.ru/NOVOSTI/foto_00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33120" y="806286"/>
            <a:ext cx="2904099" cy="2312268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pochinki-detbi.ucoz.ru/NOVOSTI/priroda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1072" y="3408105"/>
            <a:ext cx="2873871" cy="2288201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80592" y="919688"/>
            <a:ext cx="4104456" cy="3083921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defRPr/>
            </a:pPr>
            <a:r>
              <a:rPr lang="ru-RU" sz="2400" b="1" dirty="0" smtClean="0"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В 2005 году Ольга Александровна при библиотеке организовала клуб продлённого дня «Фонарик». Клуб действует и по сей день. Каждую пятницу для ребят проводятся викторины, литературные часы, беседы, громкие чтения, мультимедийные путешествия. </a:t>
            </a:r>
            <a:endParaRPr lang="ru-RU" sz="24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3078" name="Picture 6" descr="http://pochinki-detbi.ucoz.ru/NOVOSTI/klub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7737" y="4111380"/>
            <a:ext cx="2790166" cy="2221554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960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36419" y="5093335"/>
            <a:ext cx="643317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День читательских  удовольствий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«Если вы не читали, тогда мы идём к  Вам»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26" name="Picture 2" descr="http://pochinki-detbi.ucoz.ru/NOVOSTI/meroprijati_00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4722" y="729612"/>
            <a:ext cx="5436555" cy="4328631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65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S830117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2640" y="843406"/>
            <a:ext cx="6480720" cy="445780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952826" y="5586904"/>
            <a:ext cx="600036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День информации «Школьная тропинка»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99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Image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40897" y="1343199"/>
            <a:ext cx="3553912" cy="4176464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sp>
        <p:nvSpPr>
          <p:cNvPr id="6" name="Rectangle 5"/>
          <p:cNvSpPr txBox="1">
            <a:spLocks noChangeArrowheads="1"/>
          </p:cNvSpPr>
          <p:nvPr/>
        </p:nvSpPr>
        <p:spPr>
          <a:xfrm>
            <a:off x="920552" y="908720"/>
            <a:ext cx="4608512" cy="4968552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ru-RU" sz="2400" dirty="0" smtClean="0"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В 1994 году в библиотеку была принята  на должность библиотекаря передвижного отдела </a:t>
            </a:r>
            <a:r>
              <a:rPr lang="ru-RU" sz="2400" dirty="0" err="1" smtClean="0">
                <a:solidFill>
                  <a:srgbClr val="C00000"/>
                </a:solidFill>
                <a:latin typeface="Monotype Corsiva" pitchFamily="66" charset="0"/>
              </a:rPr>
              <a:t>Ускова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 Елена Николаевна.</a:t>
            </a:r>
          </a:p>
          <a:p>
            <a:pPr marL="0" indent="0" algn="just">
              <a:buNone/>
              <a:defRPr/>
            </a:pP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	В 1996 году в детской библиотеке  была введена новая единица – библиограф по работе с детьми, на эту должность была переведена Елена Николаевна. 	Проработала в этой должности до 2002 года. После чего она была переведена на должность методиста  ЦДБ.</a:t>
            </a:r>
          </a:p>
        </p:txBody>
      </p:sp>
    </p:spTree>
    <p:extLst>
      <p:ext uri="{BB962C8B-B14F-4D97-AF65-F5344CB8AC3E}">
        <p14:creationId xmlns:p14="http://schemas.microsoft.com/office/powerpoint/2010/main" val="389717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 rot="21141840">
            <a:off x="825706" y="1103742"/>
            <a:ext cx="6336704" cy="2246769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800" dirty="0" smtClean="0">
                <a:latin typeface="Monotype Corsiva" pitchFamily="66" charset="0"/>
              </a:rPr>
              <a:t>	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Елена </a:t>
            </a:r>
            <a:r>
              <a:rPr lang="ru-RU" sz="2800" dirty="0">
                <a:solidFill>
                  <a:srgbClr val="C00000"/>
                </a:solidFill>
                <a:latin typeface="Monotype Corsiva" pitchFamily="66" charset="0"/>
              </a:rPr>
              <a:t>Николаевна отзывчивая, знающая своё дело специалист, всегда помогающая своим коллегам  и  руководителям детским чтением в поисках нужных материалов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.</a:t>
            </a:r>
            <a:endParaRPr lang="ru-RU" sz="28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6050" y="2740766"/>
            <a:ext cx="4069737" cy="324036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217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Image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52567" y="2026058"/>
            <a:ext cx="7722858" cy="3585490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2442722" y="5721695"/>
            <a:ext cx="528061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Первое здание районной библиотеки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4558" y="620689"/>
            <a:ext cx="780086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Monotype Corsiva" pitchFamily="66" charset="0"/>
              </a:rPr>
              <a:t>	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По </a:t>
            </a:r>
            <a:r>
              <a:rPr lang="ru-RU" sz="2800" dirty="0">
                <a:solidFill>
                  <a:srgbClr val="C00000"/>
                </a:solidFill>
                <a:latin typeface="Monotype Corsiva" pitchFamily="66" charset="0"/>
              </a:rPr>
              <a:t>воспоминаниям старейшего работника Г. А. Дмитриевой  в это время заведовала библиотекой Л. И. </a:t>
            </a:r>
            <a:r>
              <a:rPr lang="ru-RU" sz="2800" dirty="0" err="1">
                <a:solidFill>
                  <a:srgbClr val="C00000"/>
                </a:solidFill>
                <a:latin typeface="Monotype Corsiva" pitchFamily="66" charset="0"/>
              </a:rPr>
              <a:t>Масляева</a:t>
            </a:r>
            <a:r>
              <a:rPr lang="ru-RU" sz="2800" dirty="0">
                <a:solidFill>
                  <a:srgbClr val="C00000"/>
                </a:solidFill>
                <a:latin typeface="Monotype Corsiva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4399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992560" y="1124744"/>
            <a:ext cx="7776864" cy="2764296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ru-RU" sz="2400" b="1" dirty="0" smtClean="0"/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2  июля  2003 года в ЦДБ была принята </a:t>
            </a:r>
            <a:r>
              <a:rPr lang="ru-RU" sz="2400" dirty="0" err="1" smtClean="0">
                <a:solidFill>
                  <a:srgbClr val="C00000"/>
                </a:solidFill>
                <a:latin typeface="Monotype Corsiva" pitchFamily="66" charset="0"/>
              </a:rPr>
              <a:t>Кулясова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 Юлия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Юрьевна 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 на должность библиотекаря передвижного отдела ЦДБ, проработала она в этой должности до 2008 года.</a:t>
            </a:r>
          </a:p>
          <a:p>
            <a:pPr marL="0" indent="0" algn="just">
              <a:buNone/>
              <a:defRPr/>
            </a:pP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	1 января 2008 года была переведена на должность 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зав.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и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нформационно-компьютерного центра.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2840" y="3212975"/>
            <a:ext cx="4536504" cy="2936577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27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Documents and Settings\Администратор\Рабочий стол\Фотографии 22\фото 27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0632" y="692696"/>
            <a:ext cx="6624736" cy="4968553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881150" y="5721695"/>
            <a:ext cx="440377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Юные любители компьютера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666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7" descr="DSC0013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4841" y="882312"/>
            <a:ext cx="3864957" cy="290672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DSC0013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7475" y="2204864"/>
            <a:ext cx="4224470" cy="316835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81066" y="5517232"/>
            <a:ext cx="179728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За работой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602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992560" y="798780"/>
            <a:ext cx="4464496" cy="493447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ru-RU" sz="2400" b="1" dirty="0" smtClean="0">
                <a:latin typeface="Monotype Corsiva" pitchFamily="66" charset="0"/>
              </a:rPr>
              <a:t>	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В 2005 году в библиотеку приходит работать Липатова Татьяна Александровна на должность библиотекаря абонемента, которая ранее работа в этой библиотеке временно, на должности библиотекаря передвижного отдела.</a:t>
            </a:r>
          </a:p>
          <a:p>
            <a:pPr marL="0" indent="0" algn="just">
              <a:buNone/>
              <a:defRPr/>
            </a:pP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	В 2008 году после ухода из детской библиотеки Галины Борисовны Исаковой, Т. А. Липатову перевели на должность библиотекаря читального зала. </a:t>
            </a:r>
          </a:p>
          <a:p>
            <a:pPr marL="0" indent="0" algn="just">
              <a:buNone/>
              <a:defRPr/>
            </a:pPr>
            <a:r>
              <a:rPr lang="ru-RU" sz="2800" dirty="0">
                <a:solidFill>
                  <a:srgbClr val="C00000"/>
                </a:solidFill>
                <a:latin typeface="Monotype Corsiva" pitchFamily="66" charset="0"/>
              </a:rPr>
              <a:t>	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В феврале 2012 года была назначена на должность заведующей детской библиотекой.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8725" y="2132856"/>
            <a:ext cx="3840427" cy="288032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514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 descr="C:\Documents and Settings\Администратор\Рабочий стол\Фотографии 22\фото 34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6576" y="836712"/>
            <a:ext cx="4285251" cy="3213938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Documents and Settings\Администратор\Рабочий стол\Фотографии 22\фото 327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9174" y="2852936"/>
            <a:ext cx="4176464" cy="3132348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66334" y="4221088"/>
            <a:ext cx="4286666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Закрытие программы летних  чтений  - 2013</a:t>
            </a:r>
          </a:p>
          <a:p>
            <a:pPr algn="ctr"/>
            <a:r>
              <a:rPr lang="ru-RU" sz="28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«Нам всё это подарило лето»</a:t>
            </a:r>
            <a:endParaRPr lang="ru-RU" sz="2800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47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448944" y="767135"/>
            <a:ext cx="4536504" cy="5328591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ru-RU" sz="2400" b="1" dirty="0" smtClean="0"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В 2006 году в библиотеку была принята </a:t>
            </a:r>
            <a:r>
              <a:rPr lang="ru-RU" sz="2400" dirty="0" err="1" smtClean="0">
                <a:solidFill>
                  <a:srgbClr val="C00000"/>
                </a:solidFill>
                <a:latin typeface="Monotype Corsiva" pitchFamily="66" charset="0"/>
              </a:rPr>
              <a:t>Чекашова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 Юлия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Владимировна 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на должность библиотекаря передвижного отдела ЦДБ (временно), проработала она в этой должности до июля 2007 года.</a:t>
            </a:r>
          </a:p>
          <a:p>
            <a:pPr marL="0" indent="0" algn="just">
              <a:buNone/>
              <a:defRPr/>
            </a:pP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	1 января 2008 года Ю. В. </a:t>
            </a:r>
            <a:r>
              <a:rPr lang="ru-RU" sz="2400" dirty="0" err="1" smtClean="0">
                <a:solidFill>
                  <a:srgbClr val="C00000"/>
                </a:solidFill>
                <a:latin typeface="Monotype Corsiva" pitchFamily="66" charset="0"/>
              </a:rPr>
              <a:t>Чекашова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 вновь приступила к работе в должности библиотекаря передвижного отдела (постоянно), а затем осенью 2008 года Юлия Владимировна была переведена на должность библиотекаря абонемента.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3309" y="2303851"/>
            <a:ext cx="3635635" cy="308478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362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http://pochinki-detbi.ucoz.ru/NOVOSTI/meroprijati_016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0861" y="1004171"/>
            <a:ext cx="3048523" cy="242726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pochinki-detbi.ucoz.ru/NOVOSTI/foto_01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4647" y="3789040"/>
            <a:ext cx="3074913" cy="2448272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448944" y="767135"/>
            <a:ext cx="4536504" cy="3093913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ru-RU" sz="2400" b="1" dirty="0" smtClean="0"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С 2004 года в библиотеке действует клуб для дошкольников «Солнечные зайчики».</a:t>
            </a:r>
          </a:p>
          <a:p>
            <a:pPr marL="0" indent="0" algn="just">
              <a:buNone/>
              <a:defRPr/>
            </a:pP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Для ребяток проводятся викторины, познавательные часы, громкие чтения, </a:t>
            </a:r>
            <a:r>
              <a:rPr lang="ru-RU" sz="2400" dirty="0" err="1" smtClean="0">
                <a:solidFill>
                  <a:srgbClr val="C00000"/>
                </a:solidFill>
                <a:latin typeface="Monotype Corsiva" pitchFamily="66" charset="0"/>
              </a:rPr>
              <a:t>конкурсно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-игровые программы, утренники и другие мероприятия</a:t>
            </a:r>
          </a:p>
        </p:txBody>
      </p:sp>
    </p:spTree>
    <p:extLst>
      <p:ext uri="{BB962C8B-B14F-4D97-AF65-F5344CB8AC3E}">
        <p14:creationId xmlns:p14="http://schemas.microsoft.com/office/powerpoint/2010/main" val="152825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1" descr="S830125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2620" y="852128"/>
            <a:ext cx="6840760" cy="4464496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730692" y="5517232"/>
            <a:ext cx="446789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Осенний бал для детского сада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06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09735" y="5229200"/>
            <a:ext cx="5907386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Новогодний утренник  для детского сада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«Как  блестит огнями ёлка»</a:t>
            </a: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074" name="Picture 2" descr="http://pochinki-detbi.ucoz.ru/NOVOSTI/izobrazhenie_03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4165" y="719470"/>
            <a:ext cx="6457670" cy="439100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358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C:\Documents and Settings\406\Рабочий стол\S830201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4568" y="892493"/>
            <a:ext cx="4700653" cy="3292084"/>
          </a:xfrm>
          <a:prstGeom prst="rect">
            <a:avLst/>
          </a:prstGeom>
          <a:ln w="2857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5" descr="C:\Documents and Settings\406\Рабочий стол\S830203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3216" y="2839579"/>
            <a:ext cx="4194141" cy="2934342"/>
          </a:xfrm>
          <a:prstGeom prst="rect">
            <a:avLst/>
          </a:prstGeom>
          <a:ln w="2857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864768" y="5752420"/>
            <a:ext cx="428835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Юные читатели библиотеки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30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4558" y="620688"/>
            <a:ext cx="787887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  <a:latin typeface="Monotype Corsiva" pitchFamily="66" charset="0"/>
              </a:rPr>
              <a:t>Во время Великой Отечественной Войны в библиотеку приходят работать: </a:t>
            </a:r>
          </a:p>
          <a:p>
            <a:pPr algn="ctr"/>
            <a:r>
              <a:rPr lang="ru-RU" sz="3200" dirty="0">
                <a:solidFill>
                  <a:srgbClr val="C00000"/>
                </a:solidFill>
                <a:latin typeface="Monotype Corsiva" pitchFamily="66" charset="0"/>
              </a:rPr>
              <a:t>Галина  Андреевна  Дмитриева </a:t>
            </a:r>
          </a:p>
        </p:txBody>
      </p:sp>
      <p:pic>
        <p:nvPicPr>
          <p:cNvPr id="6" name="Picture 5" descr="Image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7458" y="2204864"/>
            <a:ext cx="4171084" cy="397341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57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81100" y="853026"/>
            <a:ext cx="44199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Фонд библиотеки на 1 января 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2012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года составляет 30 838 экземпляров, в том числе 176 мультимедийных изданий.</a:t>
            </a:r>
          </a:p>
          <a:p>
            <a:pPr>
              <a:defRPr/>
            </a:pP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Число читателей - 2 876.</a:t>
            </a:r>
          </a:p>
          <a:p>
            <a:pPr>
              <a:defRPr/>
            </a:pP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Число посещений – 23 619.</a:t>
            </a:r>
          </a:p>
          <a:p>
            <a:pPr>
              <a:defRPr/>
            </a:pP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Книговыдача – 59 091.</a:t>
            </a:r>
          </a:p>
        </p:txBody>
      </p:sp>
      <p:pic>
        <p:nvPicPr>
          <p:cNvPr id="6" name="Picture 1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03168" y="853026"/>
            <a:ext cx="3013844" cy="2260383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4768" y="3440153"/>
            <a:ext cx="3657600" cy="27432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638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 rot="21391785">
            <a:off x="1013983" y="1267206"/>
            <a:ext cx="4794550" cy="2885383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ru-RU" sz="2600" dirty="0" smtClean="0">
                <a:latin typeface="Monotype Corsiva" pitchFamily="66" charset="0"/>
              </a:rPr>
              <a:t>	</a:t>
            </a:r>
            <a:r>
              <a:rPr lang="ru-RU" sz="2600" dirty="0" smtClean="0">
                <a:solidFill>
                  <a:srgbClr val="C00000"/>
                </a:solidFill>
                <a:latin typeface="Monotype Corsiva" pitchFamily="66" charset="0"/>
              </a:rPr>
              <a:t>В 2011 году в библиотеку была принята Сорокина Ольга Валентиновна на должность библиотекаря читального зала, которая работала здесь ранее на должности библиотекаря передвижного фонда ЦДБ.</a:t>
            </a:r>
          </a:p>
          <a:p>
            <a:pPr algn="ctr">
              <a:defRPr/>
            </a:pPr>
            <a:endParaRPr lang="ru-RU" sz="2000" b="1" dirty="0" smtClean="0"/>
          </a:p>
          <a:p>
            <a:pPr algn="ctr">
              <a:buFont typeface="Wingdings" pitchFamily="2" charset="2"/>
              <a:buNone/>
              <a:defRPr/>
            </a:pPr>
            <a:endParaRPr lang="ru-RU" sz="2000" b="1" dirty="0" smtClean="0"/>
          </a:p>
          <a:p>
            <a:pPr>
              <a:buFont typeface="Wingdings" pitchFamily="2" charset="2"/>
              <a:buNone/>
              <a:defRPr/>
            </a:pPr>
            <a:endParaRPr lang="ru-RU" sz="2000" b="1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91464" y="1116630"/>
            <a:ext cx="2860832" cy="4768053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687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664968" y="893101"/>
            <a:ext cx="4104456" cy="2664296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ru-RU" sz="2400" b="1" dirty="0" smtClean="0"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Ольга Валентиновна руководит экологическим клубом «Росточек», на заседаниях которого затрагиваются важные вопросы о защите окружающей среды, правилах  поведения в природе и т. д. </a:t>
            </a:r>
          </a:p>
        </p:txBody>
      </p:sp>
      <p:pic>
        <p:nvPicPr>
          <p:cNvPr id="6146" name="Picture 2" descr="C:\Documents and Settings\Администратор\Рабочий стол\Для отчёта в Нижний - приложения\1. Клубы\Клуб для дошкольников Солнечные зайчики\Фотографии работы клуба\Весенние перевёртыши 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0552" y="1556792"/>
            <a:ext cx="3655954" cy="2741966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Documents and Settings\Администратор\Рабочий стол\Для отчёта в Нижний - приложения\1. Клубы\Экологический клуб Росточек\Фотографии работы клуба\Цветик-семицветик 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000" y="3688229"/>
            <a:ext cx="3271912" cy="2453934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657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 rot="21391785">
            <a:off x="989510" y="1001387"/>
            <a:ext cx="7865510" cy="1492003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  <a:defRPr/>
            </a:pPr>
            <a:r>
              <a:rPr lang="ru-RU" sz="2600" dirty="0" smtClean="0">
                <a:latin typeface="Monotype Corsiva" pitchFamily="66" charset="0"/>
              </a:rPr>
              <a:t>	</a:t>
            </a:r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В апреле 2012 году в библиотеку была принята Лапкина Наталья Алексеевна на должность библиотекаря передвижного отдела ЦДБ.</a:t>
            </a:r>
          </a:p>
          <a:p>
            <a:pPr algn="ctr">
              <a:defRPr/>
            </a:pPr>
            <a:endParaRPr lang="ru-RU" sz="2000" b="1" dirty="0" smtClean="0"/>
          </a:p>
          <a:p>
            <a:pPr algn="ctr">
              <a:buFont typeface="Wingdings" pitchFamily="2" charset="2"/>
              <a:buNone/>
              <a:defRPr/>
            </a:pPr>
            <a:endParaRPr lang="ru-RU" sz="2000" b="1" dirty="0" smtClean="0"/>
          </a:p>
          <a:p>
            <a:pPr>
              <a:buFont typeface="Wingdings" pitchFamily="2" charset="2"/>
              <a:buNone/>
              <a:defRPr/>
            </a:pPr>
            <a:endParaRPr lang="ru-RU" sz="2000" b="1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8823" y="2492896"/>
            <a:ext cx="4449081" cy="3336811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916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http://pochinki-detbi.ucoz.ru/NOVOSTI/meroprijati_0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80659" y="692696"/>
            <a:ext cx="6480720" cy="4455909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25188" y="5229198"/>
            <a:ext cx="7587333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Мероприятие посвящённое </a:t>
            </a:r>
            <a:r>
              <a:rPr lang="ru-RU" sz="2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творчетву</a:t>
            </a: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Шарля Перро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«По следам кота в сапогах»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400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992560" y="692696"/>
            <a:ext cx="7920880" cy="547260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В разные годы в библиотеке работали: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0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0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0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Соколова Валентина 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Ивановна </a:t>
            </a:r>
            <a:endParaRPr lang="ru-RU" sz="2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Жукова Мария 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Алексеевна </a:t>
            </a:r>
            <a:endParaRPr lang="ru-RU" sz="2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Москвина Елена 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Анатольевна </a:t>
            </a:r>
            <a:endParaRPr lang="ru-RU" sz="2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Максимова Елена 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Леонидовна  </a:t>
            </a:r>
            <a:endParaRPr lang="ru-RU" sz="2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err="1" smtClean="0">
                <a:solidFill>
                  <a:srgbClr val="C00000"/>
                </a:solidFill>
                <a:latin typeface="Monotype Corsiva" pitchFamily="66" charset="0"/>
              </a:rPr>
              <a:t>Дружкова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Людмила 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Николаевна  </a:t>
            </a:r>
            <a:endParaRPr lang="ru-RU" sz="2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err="1" smtClean="0">
                <a:solidFill>
                  <a:srgbClr val="C00000"/>
                </a:solidFill>
                <a:latin typeface="Monotype Corsiva" pitchFamily="66" charset="0"/>
              </a:rPr>
              <a:t>Шашунькина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Елена Николаевна </a:t>
            </a:r>
            <a:endParaRPr lang="ru-RU" sz="2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err="1" smtClean="0">
                <a:solidFill>
                  <a:srgbClr val="C00000"/>
                </a:solidFill>
                <a:latin typeface="Monotype Corsiva" pitchFamily="66" charset="0"/>
              </a:rPr>
              <a:t>Кулясова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Татьяна 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Васильевна  </a:t>
            </a:r>
            <a:endParaRPr lang="ru-RU" sz="2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Носова Елена 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Евгеньевна  </a:t>
            </a:r>
            <a:endParaRPr lang="ru-RU" sz="2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err="1" smtClean="0">
                <a:solidFill>
                  <a:srgbClr val="C00000"/>
                </a:solidFill>
                <a:latin typeface="Monotype Corsiva" pitchFamily="66" charset="0"/>
              </a:rPr>
              <a:t>Данилушкина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 Наталья 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Васильевна </a:t>
            </a:r>
            <a:endParaRPr lang="ru-RU" sz="2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err="1" smtClean="0">
                <a:solidFill>
                  <a:srgbClr val="C00000"/>
                </a:solidFill>
                <a:latin typeface="Monotype Corsiva" pitchFamily="66" charset="0"/>
              </a:rPr>
              <a:t>Гаврикова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Екатерина 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Николаевна </a:t>
            </a:r>
            <a:endParaRPr lang="ru-RU" sz="2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err="1" smtClean="0">
                <a:solidFill>
                  <a:srgbClr val="C00000"/>
                </a:solidFill>
                <a:latin typeface="Monotype Corsiva" pitchFamily="66" charset="0"/>
              </a:rPr>
              <a:t>Синицина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Надежда  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Алексеевна </a:t>
            </a:r>
            <a:endParaRPr lang="ru-RU" sz="2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err="1" smtClean="0">
                <a:solidFill>
                  <a:srgbClr val="C00000"/>
                </a:solidFill>
                <a:latin typeface="Monotype Corsiva" pitchFamily="66" charset="0"/>
              </a:rPr>
              <a:t>Лудина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Олеся 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Викторовна </a:t>
            </a:r>
            <a:endParaRPr lang="ru-RU" sz="2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Ильина Марина 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Константиновна </a:t>
            </a:r>
            <a:endParaRPr lang="ru-RU" sz="2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Николаева Галина 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Владимировна </a:t>
            </a:r>
            <a:endParaRPr lang="ru-RU" sz="2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b="1" dirty="0" err="1" smtClean="0">
                <a:solidFill>
                  <a:srgbClr val="C00000"/>
                </a:solidFill>
                <a:latin typeface="Monotype Corsiva" pitchFamily="66" charset="0"/>
              </a:rPr>
              <a:t>Жиркова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Ольга </a:t>
            </a:r>
            <a:r>
              <a:rPr lang="ru-RU" sz="2400" b="1" dirty="0">
                <a:solidFill>
                  <a:srgbClr val="C00000"/>
                </a:solidFill>
                <a:latin typeface="Monotype Corsiva" pitchFamily="66" charset="0"/>
              </a:rPr>
              <a:t>Валерьевна </a:t>
            </a:r>
            <a:endParaRPr lang="ru-RU" sz="2400" b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dirty="0" smtClean="0"/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dirty="0" smtClean="0"/>
          </a:p>
          <a:p>
            <a:pPr algn="ctr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135141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448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21784" y="692696"/>
            <a:ext cx="36760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latin typeface="Monotype Corsiva" pitchFamily="66" charset="0"/>
              </a:rPr>
              <a:t>Наши читатели</a:t>
            </a:r>
            <a:endParaRPr lang="ru-RU" sz="4400" dirty="0"/>
          </a:p>
        </p:txBody>
      </p:sp>
      <p:pic>
        <p:nvPicPr>
          <p:cNvPr id="10242" name="Picture 2" descr="http://pochinki-detbi.ucoz.ru/Chitateli/2_v_klas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6936" y="1462136"/>
            <a:ext cx="4609345" cy="4127103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 rot="20472691">
            <a:off x="714835" y="1715561"/>
            <a:ext cx="3551404" cy="1993016"/>
          </a:xfrm>
          <a:prstGeom prst="rect">
            <a:avLst/>
          </a:prstGeom>
          <a:noFill/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indent="-342900" algn="just">
              <a:spcBef>
                <a:spcPct val="20000"/>
              </a:spcBef>
            </a:pPr>
            <a:r>
              <a:rPr lang="ru-RU" sz="3200" i="1" dirty="0" smtClean="0">
                <a:latin typeface="Monotype Corsiva" pitchFamily="66" charset="0"/>
              </a:rPr>
              <a:t>    </a:t>
            </a:r>
            <a:r>
              <a:rPr lang="ru-RU" sz="2400" b="1" i="1" dirty="0" smtClean="0">
                <a:latin typeface="Monotype Corsiva" pitchFamily="66" charset="0"/>
              </a:rPr>
              <a:t> 	</a:t>
            </a:r>
            <a:r>
              <a:rPr lang="ru-RU" sz="2400" b="1" i="1" dirty="0" smtClean="0">
                <a:solidFill>
                  <a:srgbClr val="C00000"/>
                </a:solidFill>
                <a:latin typeface="Monotype Corsiva" pitchFamily="66" charset="0"/>
              </a:rPr>
              <a:t>Самый читающий класс</a:t>
            </a:r>
            <a:r>
              <a:rPr lang="ru-RU" sz="2400" b="1" i="1" dirty="0">
                <a:solidFill>
                  <a:srgbClr val="C00000"/>
                </a:solidFill>
                <a:latin typeface="Monotype Corsiva" pitchFamily="66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Monotype Corsiva" pitchFamily="66" charset="0"/>
              </a:rPr>
              <a:t>2 «В» класс МБОУ Починковская СОШ (Классный руководитель </a:t>
            </a:r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Белова Лидия Ивановна)</a:t>
            </a:r>
          </a:p>
        </p:txBody>
      </p:sp>
    </p:spTree>
    <p:extLst>
      <p:ext uri="{BB962C8B-B14F-4D97-AF65-F5344CB8AC3E}">
        <p14:creationId xmlns:p14="http://schemas.microsoft.com/office/powerpoint/2010/main" val="1223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2448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 descr="http://pochinki-detbi.ucoz.ru/Chitateli/foto_01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6576" y="1485058"/>
            <a:ext cx="2592288" cy="2064002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321784" y="692696"/>
            <a:ext cx="36760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 smtClean="0">
                <a:solidFill>
                  <a:srgbClr val="C00000"/>
                </a:solidFill>
                <a:latin typeface="Monotype Corsiva" pitchFamily="66" charset="0"/>
              </a:rPr>
              <a:t>Наши читатели</a:t>
            </a:r>
            <a:endParaRPr lang="ru-RU" sz="4400" dirty="0"/>
          </a:p>
        </p:txBody>
      </p:sp>
      <p:pic>
        <p:nvPicPr>
          <p:cNvPr id="12292" name="Picture 4" descr="http://pochinki-detbi.ucoz.ru/Chitateli/kudrjashov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8864" y="1466802"/>
            <a:ext cx="2592288" cy="2064002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pochinki-detbi.ucoz.ru/Chitateli/lipatova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1152" y="1462137"/>
            <a:ext cx="2592288" cy="2064002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://pochinki-detbi.ucoz.ru/Chitateli/chalova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3163" y="3530804"/>
            <a:ext cx="2040277" cy="2562492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496616" y="3706890"/>
            <a:ext cx="3074881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  <a:latin typeface="Monotype Corsiva" pitchFamily="66" charset="0"/>
              </a:rPr>
              <a:t>Щербаков Илья,</a:t>
            </a:r>
          </a:p>
          <a:p>
            <a:pPr algn="ctr"/>
            <a:r>
              <a:rPr lang="ru-RU" sz="3200" dirty="0" smtClean="0">
                <a:solidFill>
                  <a:srgbClr val="C00000"/>
                </a:solidFill>
                <a:latin typeface="Monotype Corsiva" pitchFamily="66" charset="0"/>
              </a:rPr>
              <a:t>Кудряшов Роман,</a:t>
            </a:r>
          </a:p>
          <a:p>
            <a:pPr algn="ctr"/>
            <a:r>
              <a:rPr lang="ru-RU" sz="3200" dirty="0" smtClean="0">
                <a:solidFill>
                  <a:srgbClr val="C00000"/>
                </a:solidFill>
                <a:latin typeface="Monotype Corsiva" pitchFamily="66" charset="0"/>
              </a:rPr>
              <a:t>Липатова Мария,</a:t>
            </a:r>
          </a:p>
          <a:p>
            <a:pPr algn="ctr"/>
            <a:r>
              <a:rPr lang="ru-RU" sz="3200" dirty="0" err="1" smtClean="0">
                <a:solidFill>
                  <a:srgbClr val="C00000"/>
                </a:solidFill>
                <a:latin typeface="Monotype Corsiva" pitchFamily="66" charset="0"/>
              </a:rPr>
              <a:t>Чалова</a:t>
            </a:r>
            <a:r>
              <a:rPr lang="ru-RU" sz="3200" dirty="0" smtClean="0">
                <a:solidFill>
                  <a:srgbClr val="C00000"/>
                </a:solidFill>
                <a:latin typeface="Monotype Corsiva" pitchFamily="66" charset="0"/>
              </a:rPr>
              <a:t> Кристина,</a:t>
            </a:r>
          </a:p>
          <a:p>
            <a:pPr algn="ctr"/>
            <a:r>
              <a:rPr lang="ru-RU" sz="3200" dirty="0" err="1" smtClean="0">
                <a:solidFill>
                  <a:srgbClr val="C00000"/>
                </a:solidFill>
                <a:latin typeface="Monotype Corsiva" pitchFamily="66" charset="0"/>
              </a:rPr>
              <a:t>Одуева</a:t>
            </a:r>
            <a:r>
              <a:rPr lang="ru-RU" sz="3200" dirty="0" smtClean="0">
                <a:solidFill>
                  <a:srgbClr val="C00000"/>
                </a:solidFill>
                <a:latin typeface="Monotype Corsiva" pitchFamily="66" charset="0"/>
              </a:rPr>
              <a:t> Дарья</a:t>
            </a:r>
            <a:endParaRPr lang="ru-RU" sz="3200" dirty="0"/>
          </a:p>
        </p:txBody>
      </p:sp>
      <p:pic>
        <p:nvPicPr>
          <p:cNvPr id="12300" name="Picture 12" descr="http://pochinki-detbi.ucoz.ru/Chitateli/odueva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9172" y="3526138"/>
            <a:ext cx="2043991" cy="2567157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43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 rot="21298959">
            <a:off x="920552" y="1775247"/>
            <a:ext cx="4608512" cy="3237929"/>
          </a:xfrm>
          <a:prstGeom prst="rect">
            <a:avLst/>
          </a:prstGeom>
          <a:noFill/>
          <a:ln/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indent="-342900" algn="just">
              <a:spcBef>
                <a:spcPct val="20000"/>
              </a:spcBef>
            </a:pPr>
            <a:r>
              <a:rPr lang="ru-RU" sz="3200" dirty="0">
                <a:latin typeface="Monotype Corsiva" pitchFamily="66" charset="0"/>
              </a:rPr>
              <a:t>    </a:t>
            </a:r>
            <a:r>
              <a:rPr lang="ru-RU" sz="2400" b="1" dirty="0">
                <a:latin typeface="Monotype Corsiva" pitchFamily="66" charset="0"/>
              </a:rPr>
              <a:t> </a:t>
            </a:r>
            <a:r>
              <a:rPr lang="ru-RU" sz="2400" b="1" dirty="0" smtClean="0">
                <a:latin typeface="Monotype Corsiva" pitchFamily="66" charset="0"/>
              </a:rPr>
              <a:t>	</a:t>
            </a:r>
            <a:r>
              <a:rPr lang="ru-RU" sz="2800" b="1" dirty="0" smtClean="0">
                <a:solidFill>
                  <a:srgbClr val="C00000"/>
                </a:solidFill>
                <a:latin typeface="Monotype Corsiva" pitchFamily="66" charset="0"/>
              </a:rPr>
              <a:t>За свои успехи Центральная детская библиотека не раз награждалась Благодарственными письмами, Дипломами, Сертификатами.</a:t>
            </a:r>
            <a:endParaRPr lang="ru-RU" sz="2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95300" y="277813"/>
            <a:ext cx="8915400" cy="1139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4000" dirty="0" smtClean="0">
                <a:solidFill>
                  <a:srgbClr val="C00000"/>
                </a:solidFill>
                <a:latin typeface="Monotype Corsiva" pitchFamily="66" charset="0"/>
              </a:rPr>
              <a:t>Наши достижения:</a:t>
            </a:r>
          </a:p>
        </p:txBody>
      </p:sp>
      <p:pic>
        <p:nvPicPr>
          <p:cNvPr id="8" name="Picture 33" descr="DSC0011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6478" y="1844824"/>
            <a:ext cx="3100567" cy="4135041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E:\Новая папка\фото 002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797" t="1955" r="2296"/>
          <a:stretch/>
        </p:blipFill>
        <p:spPr bwMode="auto">
          <a:xfrm>
            <a:off x="1081065" y="902109"/>
            <a:ext cx="3456384" cy="5058644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Новая папка\фото 003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92" r="6314"/>
          <a:stretch/>
        </p:blipFill>
        <p:spPr bwMode="auto">
          <a:xfrm>
            <a:off x="5385048" y="902109"/>
            <a:ext cx="3431975" cy="5023756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8704" y="5437533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1966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25208" y="5402645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1970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87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18541" y="4869161"/>
            <a:ext cx="82689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C00000"/>
                </a:solidFill>
                <a:latin typeface="Monotype Corsiva" pitchFamily="66" charset="0"/>
              </a:rPr>
              <a:t>З. И. Леонова, А. В. </a:t>
            </a:r>
            <a:r>
              <a:rPr lang="ru-RU" sz="2800" dirty="0" err="1">
                <a:solidFill>
                  <a:srgbClr val="C00000"/>
                </a:solidFill>
                <a:latin typeface="Monotype Corsiva" pitchFamily="66" charset="0"/>
              </a:rPr>
              <a:t>Кисельникова</a:t>
            </a:r>
            <a:r>
              <a:rPr lang="ru-RU" sz="2800" dirty="0">
                <a:solidFill>
                  <a:srgbClr val="C00000"/>
                </a:solidFill>
                <a:latin typeface="Monotype Corsiva" pitchFamily="66" charset="0"/>
              </a:rPr>
              <a:t>, </a:t>
            </a:r>
            <a:endParaRPr lang="ru-RU" sz="28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Евгения  </a:t>
            </a:r>
            <a:r>
              <a:rPr lang="ru-RU" sz="2800" dirty="0">
                <a:solidFill>
                  <a:srgbClr val="C00000"/>
                </a:solidFill>
                <a:latin typeface="Monotype Corsiva" pitchFamily="66" charset="0"/>
              </a:rPr>
              <a:t>Ивановна  </a:t>
            </a:r>
            <a:r>
              <a:rPr lang="ru-RU" sz="2800" dirty="0" err="1">
                <a:solidFill>
                  <a:srgbClr val="C00000"/>
                </a:solidFill>
                <a:latin typeface="Monotype Corsiva" pitchFamily="66" charset="0"/>
              </a:rPr>
              <a:t>Бухалина</a:t>
            </a:r>
            <a:endParaRPr lang="ru-RU" sz="28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6" name="Picture 5" descr="Image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49667" y="908721"/>
            <a:ext cx="6006667" cy="3770973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158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E:\Новая папка\фото 006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55" r="2020"/>
          <a:stretch/>
        </p:blipFill>
        <p:spPr bwMode="auto">
          <a:xfrm rot="16200000">
            <a:off x="2396716" y="-423430"/>
            <a:ext cx="5184577" cy="7704857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288704" y="5437533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1973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569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E:\Новая папка\фото 001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63" r="2317"/>
          <a:stretch/>
        </p:blipFill>
        <p:spPr bwMode="auto">
          <a:xfrm>
            <a:off x="5241032" y="800964"/>
            <a:ext cx="3437722" cy="5025664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E:\Новая папка\фото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41"/>
          <a:stretch/>
        </p:blipFill>
        <p:spPr bwMode="auto">
          <a:xfrm>
            <a:off x="1280592" y="835863"/>
            <a:ext cx="3456384" cy="5049923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537341" y="5282635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1977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86232" y="5380822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1975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5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E:\Новая папка\фото 00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0592" y="895536"/>
            <a:ext cx="3420211" cy="5049922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Новая папка\фото 004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01"/>
          <a:stretch/>
        </p:blipFill>
        <p:spPr bwMode="auto">
          <a:xfrm>
            <a:off x="5313040" y="895536"/>
            <a:ext cx="3420211" cy="5049922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432720" y="5437533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1978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600593" y="5422238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1979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78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 descr="E:\Новая папка\фото 01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96" r="1736"/>
          <a:stretch/>
        </p:blipFill>
        <p:spPr bwMode="auto">
          <a:xfrm>
            <a:off x="5250197" y="859411"/>
            <a:ext cx="3419061" cy="514404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Новая папка\фото 005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50" r="3128"/>
          <a:stretch/>
        </p:blipFill>
        <p:spPr bwMode="auto">
          <a:xfrm>
            <a:off x="1280592" y="910121"/>
            <a:ext cx="3419061" cy="5108746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67570" y="5486537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1983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37176" y="5486537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2001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382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E:\Новая папка\фото 00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4567" y="1030523"/>
            <a:ext cx="3585447" cy="4801816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Новая папка\фото 01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7016" y="826872"/>
            <a:ext cx="3585447" cy="4775649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434738" y="5299991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2004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67187" y="5080112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2001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92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E:\Новая папка\фото 01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753" r="2173"/>
          <a:stretch/>
        </p:blipFill>
        <p:spPr bwMode="auto">
          <a:xfrm>
            <a:off x="5267739" y="836712"/>
            <a:ext cx="3409122" cy="4787414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Новая папка\фото 011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32"/>
          <a:stretch/>
        </p:blipFill>
        <p:spPr bwMode="auto">
          <a:xfrm>
            <a:off x="1222513" y="1204257"/>
            <a:ext cx="3401468" cy="4787414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00695" y="5437533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2003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09184" y="5085184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2004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80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E:\Новая папка\фото 01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4568" y="908720"/>
            <a:ext cx="3489106" cy="4945832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E:\Новая папка\фото 013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41032" y="980728"/>
            <a:ext cx="3423869" cy="501784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530414" y="5458240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2005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38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 descr="E:\Новая папка\фото 01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57" r="2254"/>
          <a:stretch/>
        </p:blipFill>
        <p:spPr bwMode="auto">
          <a:xfrm>
            <a:off x="1280592" y="835897"/>
            <a:ext cx="3289853" cy="5112568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7016" y="911151"/>
            <a:ext cx="3424673" cy="504056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04728" y="5437533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200</a:t>
            </a:r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6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65168" y="5437533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2007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265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8584" y="947155"/>
            <a:ext cx="7416824" cy="496855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64968" y="5438362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2007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606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2600" y="1052736"/>
            <a:ext cx="3311448" cy="492422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7672" y="778396"/>
            <a:ext cx="3308433" cy="4982544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85772" y="5453744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2010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249144" y="5238549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2010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211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95328" y="836712"/>
            <a:ext cx="826891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Monotype Corsiva" pitchFamily="66" charset="0"/>
              </a:rPr>
              <a:t>Елизавета Ивановна </a:t>
            </a:r>
            <a:r>
              <a:rPr lang="ru-RU" sz="2800" dirty="0" err="1" smtClean="0">
                <a:solidFill>
                  <a:srgbClr val="C00000"/>
                </a:solidFill>
                <a:latin typeface="Monotype Corsiva" pitchFamily="66" charset="0"/>
              </a:rPr>
              <a:t>Канайкина</a:t>
            </a:r>
            <a:endParaRPr lang="ru-RU" sz="28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6" name="Picture 6" descr="Image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6766" y="1503948"/>
            <a:ext cx="4327808" cy="458934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79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07" r="1083"/>
          <a:stretch/>
        </p:blipFill>
        <p:spPr bwMode="auto">
          <a:xfrm>
            <a:off x="1282148" y="908720"/>
            <a:ext cx="7404652" cy="4824536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745088" y="5210036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2011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08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39" r="3296" b="4306"/>
          <a:stretch/>
        </p:blipFill>
        <p:spPr bwMode="auto">
          <a:xfrm>
            <a:off x="1208584" y="908720"/>
            <a:ext cx="7488832" cy="475252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672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2600" y="836712"/>
            <a:ext cx="3446975" cy="496855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387" name="Picture 3" descr="E:\Новая папка\фото 018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05"/>
          <a:stretch/>
        </p:blipFill>
        <p:spPr bwMode="auto">
          <a:xfrm>
            <a:off x="5097016" y="1052736"/>
            <a:ext cx="3422642" cy="4977883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76736" y="5338045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2012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65168" y="5543654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2013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459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Picture 2" descr="E:\Новая папка\фото 01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36576" y="874708"/>
            <a:ext cx="7416824" cy="5113445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48744" y="5428423"/>
            <a:ext cx="84510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2013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54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38" y="-8520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Наши издания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21204459">
            <a:off x="986348" y="1400359"/>
            <a:ext cx="3816424" cy="2836911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Буклеты, рекомендательные списки, 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информационные буклеты.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6" name="Picture 14" descr="S830134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2880" y="1124744"/>
            <a:ext cx="2608005" cy="3384376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E:\картинка 02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3948031" y="3011328"/>
            <a:ext cx="2724115" cy="3593137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E:\картинка 026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121212"/>
              </a:clrFrom>
              <a:clrTo>
                <a:srgbClr val="12121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019588">
            <a:off x="1765054" y="4527928"/>
            <a:ext cx="1526590" cy="1524605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15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4" descr="C:\Documents and Settings\406\Мои документы\Мои рисунки\Изображение\Изображение 00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4568" y="2060848"/>
            <a:ext cx="4296350" cy="3096344"/>
          </a:xfrm>
          <a:prstGeom prst="rect">
            <a:avLst/>
          </a:prstGeom>
          <a:ln w="28575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1887454" y="692696"/>
            <a:ext cx="6120680" cy="115212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Буклеты, рекомендательные списки, </a:t>
            </a:r>
          </a:p>
          <a:p>
            <a:pPr marL="0" indent="0" algn="ctr">
              <a:buFont typeface="Arial" pitchFamily="34" charset="0"/>
              <a:buNone/>
            </a:pPr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информационные буклеты.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7" name="Picture 2" descr="C:\Documents and Settings\Администратор\Рабочий стол\Фотграфии\Новая папка\DSC0386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6976" y="3140968"/>
            <a:ext cx="3840427" cy="288032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111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6536" y="750405"/>
            <a:ext cx="8562156" cy="590364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Электронные издания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6" name="Picture 2" descr="I:\2012 год икц\ИКЦ Лучик - ЦДБ\Электронные диски\Аркадий Петрович Гайдар - Жизнь такая, как надо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6075" y="1340768"/>
            <a:ext cx="2915834" cy="2018655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I:\2012 год икц\ИКЦ Лучик - ЦДБ\Электронные диски\Великий князь Георгий Всеволодович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7136" y="1281638"/>
            <a:ext cx="2843808" cy="2132856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I:\2012 год икц\ИКЦ Лучик - ЦДБ\Электронные диски\Прогулки по русскому лесу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86333" y="3647053"/>
            <a:ext cx="3135424" cy="2351568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I:\2012 год икц\ИКЦ Лучик - ЦДБ\Электронные диски\Звезда театра - Пелагея Стрепетова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8864" y="1868100"/>
            <a:ext cx="2736304" cy="2052228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:\2012 год икц\ИКЦ Лучик - ЦДБ\Электронные диски\Заповедники России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408" y="3431431"/>
            <a:ext cx="3017168" cy="2088809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E:\Для записи\Обложки\Электронная презентация Починки. Земля и люди...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7676" y="4149080"/>
            <a:ext cx="2273493" cy="1705120"/>
          </a:xfrm>
          <a:prstGeom prst="rect">
            <a:avLst/>
          </a:prstGeom>
          <a:noFill/>
          <a:ln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961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2520" y="908720"/>
            <a:ext cx="8915400" cy="53265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Методические пособия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2050" name="Picture 2" descr="http://pochinki-detbi.ucoz.ru/Nashiizdaniu/zdorov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2560" y="1608515"/>
            <a:ext cx="2683507" cy="4006627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pochinki-detbi.ucoz.ru/Nashiizdaniu/rekomendacii_k_oformleniju_scenariev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0872" y="2096078"/>
            <a:ext cx="2664296" cy="3977944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pochinki-detbi.ucoz.ru/Nashiizdaniu/sokhranim_nashu_planetu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9184" y="1821867"/>
            <a:ext cx="2384401" cy="3560044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123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I:\2012 год икц\ИКЦ Лучик - ЦДБ\Сборники сценариев\Сборник стихов Отчий край - село моё Починки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1017" y="1114803"/>
            <a:ext cx="2029397" cy="2952328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I:\2012 год икц\ИКЦ Лучик - ЦДБ\Сборники сценариев\Скриншот сборника по ВОВ Праздник со слезами на глазах.bmp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18414" y="3124340"/>
            <a:ext cx="1979874" cy="2736304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I:\2012 год икц\ИКЦ Лучик - ЦДБ\Сборники сценариев\Скриншот сборника сценариев Экологическая мозаика.bmp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2800" y="1381131"/>
            <a:ext cx="2060549" cy="2952328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I:\2012 год икц\ИКЦ Лучик - ЦДБ\Сборники сценариев\Скриншот сборника сценариев Родина - значит родная к году истории.bmp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97216" y="836712"/>
            <a:ext cx="2031447" cy="2855708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I:\2012 год икц\ИКЦ Лучик - ЦДБ\Сборники сценариев\Скриншот сборника библиотечных уроков От папируса до книги.bmp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81666" y="3180116"/>
            <a:ext cx="2088232" cy="2843208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495300" y="848476"/>
            <a:ext cx="8915400" cy="5326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b="1" smtClean="0">
                <a:solidFill>
                  <a:srgbClr val="C00000"/>
                </a:solidFill>
                <a:latin typeface="Monotype Corsiva" pitchFamily="66" charset="0"/>
              </a:rPr>
              <a:t>Методические пособия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82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548680"/>
            <a:ext cx="8915400" cy="5040312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dirty="0" smtClean="0">
                <a:solidFill>
                  <a:srgbClr val="C00000"/>
                </a:solidFill>
                <a:latin typeface="Monotype Corsiva" pitchFamily="66" charset="0"/>
              </a:rPr>
              <a:t>«Из воспоминаний Нины Михайловны Шариной»</a:t>
            </a:r>
          </a:p>
        </p:txBody>
      </p:sp>
      <p:pic>
        <p:nvPicPr>
          <p:cNvPr id="94213" name="Picture 5" descr="вл1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57056" y="476672"/>
            <a:ext cx="2465956" cy="172843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5" name="Picture 7" descr="Image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9766">
            <a:off x="2070442" y="4068349"/>
            <a:ext cx="2053176" cy="2249934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47637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01637" y="774035"/>
            <a:ext cx="8346927" cy="538609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3200" b="1" dirty="0" smtClean="0">
                <a:latin typeface="Monotype Corsiva" pitchFamily="66" charset="0"/>
              </a:rPr>
              <a:t>	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После окончания войны, из-за тесноты, библиотекари стали просить другое, более просторное помещение под детскую библиотеку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. И в октябре 1947 года было под детскую библиотеку отдано добротное двухэтажное здание (в этом здании библиотека 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находится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и поныне).</a:t>
            </a:r>
          </a:p>
          <a:p>
            <a:pPr algn="just">
              <a:defRPr/>
            </a:pP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	Двухэтажное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здание из красного кирпича (2 половина 19 века) принадлежало богатому торговцу Николаю Васильевичу </a:t>
            </a:r>
            <a:r>
              <a:rPr lang="ru-RU" sz="2400" dirty="0" err="1">
                <a:solidFill>
                  <a:srgbClr val="C00000"/>
                </a:solidFill>
                <a:latin typeface="Monotype Corsiva" pitchFamily="66" charset="0"/>
              </a:rPr>
              <a:t>Пряничникову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. Он поставлял на продажу баранки, печенье, пряники. На первом этаже здания располагалась пекарня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. На втором этаже жила семья торговца. </a:t>
            </a:r>
            <a:r>
              <a:rPr lang="ru-RU" sz="2400" dirty="0" err="1">
                <a:solidFill>
                  <a:srgbClr val="C00000"/>
                </a:solidFill>
                <a:latin typeface="Monotype Corsiva" pitchFamily="66" charset="0"/>
              </a:rPr>
              <a:t>Пряничниковы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 уехали когда началось раскулачивание.</a:t>
            </a:r>
          </a:p>
          <a:p>
            <a:pPr algn="just">
              <a:defRPr/>
            </a:pP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	Во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время войны 1941 – 1945 годах здесь жили семьи эвакуированных.</a:t>
            </a:r>
          </a:p>
          <a:p>
            <a:pPr algn="just">
              <a:defRPr/>
            </a:pP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	И </a:t>
            </a:r>
            <a:r>
              <a:rPr lang="ru-RU" sz="2400" dirty="0">
                <a:solidFill>
                  <a:srgbClr val="C00000"/>
                </a:solidFill>
                <a:latin typeface="Monotype Corsiva" pitchFamily="66" charset="0"/>
              </a:rPr>
              <a:t>после войны здание было отдано детской библиотеке</a:t>
            </a:r>
            <a:r>
              <a:rPr lang="ru-RU" sz="2400" dirty="0" smtClean="0">
                <a:solidFill>
                  <a:srgbClr val="C00000"/>
                </a:solidFill>
                <a:latin typeface="Monotype Corsiva" pitchFamily="66" charset="0"/>
              </a:rPr>
              <a:t>.</a:t>
            </a:r>
            <a:endParaRPr lang="ru-RU" sz="2400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2940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6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956556" y="1412776"/>
            <a:ext cx="7992888" cy="3888432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 algn="just" eaLnBrk="1" hangingPunct="1">
              <a:buNone/>
              <a:defRPr/>
            </a:pPr>
            <a:r>
              <a:rPr lang="ru-RU" sz="2000" b="1" dirty="0">
                <a:solidFill>
                  <a:srgbClr val="C00000"/>
                </a:solidFill>
                <a:latin typeface="Monotype Corsiva" pitchFamily="66" charset="0"/>
              </a:rPr>
              <a:t>	</a:t>
            </a: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«… Самые счастливые годы моей работы – это годы работы в детской библиотеке. Работать в детскую библиотеку я пришла в 1966 году в качестве заведующей читальным залом, с 1968 года стала заведовать библиотекой. В то время библиотека работала в тесной связи с детским домом, школой – интернатом, хотя и там были свои библиотеки.</a:t>
            </a:r>
          </a:p>
          <a:p>
            <a:pPr marL="0" indent="0" algn="just" eaLnBrk="1" hangingPunct="1">
              <a:buNone/>
              <a:defRPr/>
            </a:pP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	Много мероприятий проводилось ленинской тематики. Читатели даже сами сделали макет ленинского шалаша в Разливе. В библиотеке был и Ленинский уголок – специальный стол, где была собрана литература о жизни и деятельности В. И. Ленина. </a:t>
            </a:r>
          </a:p>
          <a:p>
            <a:pPr marL="0" indent="0" algn="just" eaLnBrk="1" hangingPunct="1">
              <a:buNone/>
              <a:defRPr/>
            </a:pP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	Много выставок, обзоров, плакатов была посвящено комсомолу. Очень хорошо запомнились встречи с делегатом съезда комсомола Барановым, встреча с Героем Социалистического труда Е. </a:t>
            </a:r>
            <a:r>
              <a:rPr lang="ru-RU" sz="2000" dirty="0" err="1" smtClean="0">
                <a:solidFill>
                  <a:srgbClr val="C00000"/>
                </a:solidFill>
                <a:latin typeface="Monotype Corsiva" pitchFamily="66" charset="0"/>
              </a:rPr>
              <a:t>Кулёминой</a:t>
            </a: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75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806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880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880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80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9" grpId="0" build="allAtOnce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992560" y="1379203"/>
            <a:ext cx="7920880" cy="4104456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just" eaLnBrk="1" hangingPunct="1">
              <a:buNone/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Monotype Corsiva" pitchFamily="66" charset="0"/>
              </a:rPr>
              <a:t>	</a:t>
            </a: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Хорошая связь была налажена и со средней школой, и со школьным библиотекарем М. Ф. Рожалиной. Помню она очень интересно и увлекательно провела библиотечный урок «Газеты и журналы» перед читателями средней школы.</a:t>
            </a:r>
          </a:p>
          <a:p>
            <a:pPr marL="0" indent="0" algn="just" eaLnBrk="1" hangingPunct="1">
              <a:buNone/>
              <a:defRPr/>
            </a:pP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	Хотя в штате библиотеки тех лет не было ещё методиста, но методическая работа велась и даже часть этой работы возлагалась на одну из крупных детских библиотек Починковского района – </a:t>
            </a:r>
            <a:r>
              <a:rPr lang="ru-RU" sz="2000" dirty="0" err="1" smtClean="0">
                <a:solidFill>
                  <a:srgbClr val="C00000"/>
                </a:solidFill>
                <a:latin typeface="Monotype Corsiva" pitchFamily="66" charset="0"/>
              </a:rPr>
              <a:t>Наруксовскую</a:t>
            </a: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, заведующую библиотекой А. В. Крупенину.</a:t>
            </a:r>
          </a:p>
          <a:p>
            <a:pPr marL="0" indent="0" algn="just" eaLnBrk="1" hangingPunct="1">
              <a:buNone/>
              <a:defRPr/>
            </a:pP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	Очень тяжело приходилось работать в то время: ведь газового отопления не было, топились дровами и торфом, и работникам детской библиотеки часто приходилось заготавливать и грузить дрова или торф. И  только в начале 1980-х годов в библиотеку был проведён газ, был сделан большой каменный пристрой к основному зданию библиотеки.</a:t>
            </a:r>
          </a:p>
        </p:txBody>
      </p:sp>
    </p:spTree>
    <p:extLst>
      <p:ext uri="{BB962C8B-B14F-4D97-AF65-F5344CB8AC3E}">
        <p14:creationId xmlns:p14="http://schemas.microsoft.com/office/powerpoint/2010/main" val="1630497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7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956556" y="1415306"/>
            <a:ext cx="7992888" cy="3885902"/>
          </a:xfr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just" eaLnBrk="1" hangingPunct="1">
              <a:buNone/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Monotype Corsiva" pitchFamily="66" charset="0"/>
              </a:rPr>
              <a:t>	</a:t>
            </a: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Хорошо помню и первое своё «боевое крещение» - первый раз я сама проводила читательскую конференцию по книге </a:t>
            </a:r>
            <a:r>
              <a:rPr lang="ru-RU" sz="2000" dirty="0" err="1" smtClean="0">
                <a:solidFill>
                  <a:srgbClr val="C00000"/>
                </a:solidFill>
                <a:latin typeface="Monotype Corsiva" pitchFamily="66" charset="0"/>
              </a:rPr>
              <a:t>Вольнова</a:t>
            </a: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 «Повесть о ровеснике» с учащимися 7 класса средней школы.</a:t>
            </a:r>
          </a:p>
          <a:p>
            <a:pPr marL="0" indent="0" algn="just" eaLnBrk="1" hangingPunct="1">
              <a:buNone/>
              <a:defRPr/>
            </a:pP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	Нужно отдать должное моему наставнику Галине Андреевне Дмитриевой, которая с первых дней моей работы в библиотеке учила меня составлять и работать с планами, организовывать и проводить массовые мероприятия, учила общению с людьми. До сих пор я благодарна ей за её помощь.</a:t>
            </a:r>
          </a:p>
          <a:p>
            <a:pPr marL="0" indent="0" algn="just">
              <a:buNone/>
              <a:defRPr/>
            </a:pPr>
            <a:r>
              <a:rPr lang="ru-RU" sz="2000" dirty="0" smtClean="0">
                <a:solidFill>
                  <a:srgbClr val="C00000"/>
                </a:solidFill>
                <a:latin typeface="Monotype Corsiva" pitchFamily="66" charset="0"/>
              </a:rPr>
              <a:t>	Помогали </a:t>
            </a:r>
            <a:r>
              <a:rPr lang="ru-RU" sz="2000" dirty="0">
                <a:solidFill>
                  <a:srgbClr val="C00000"/>
                </a:solidFill>
                <a:latin typeface="Monotype Corsiva" pitchFamily="66" charset="0"/>
              </a:rPr>
              <a:t>в работе и представители власти, например, председатель исполкома Н. А. Елисеев. Он был частым гостем библиотеки, переживал за плохие условия работы, помогал преодолевать проблемы в работе библиотеки.</a:t>
            </a:r>
          </a:p>
          <a:p>
            <a:pPr marL="0" indent="0" algn="just">
              <a:buNone/>
              <a:defRPr/>
            </a:pPr>
            <a:r>
              <a:rPr lang="ru-RU" sz="2000" dirty="0">
                <a:solidFill>
                  <a:srgbClr val="C00000"/>
                </a:solidFill>
                <a:latin typeface="Monotype Corsiva" pitchFamily="66" charset="0"/>
              </a:rPr>
              <a:t>И, несмотря на все эти трудности, это были очень хорошие годы в моей жизни, и до сих пор я вспоминаю о них с радостью и грустью».</a:t>
            </a:r>
          </a:p>
          <a:p>
            <a:pPr marL="0" indent="0" algn="just" eaLnBrk="1" hangingPunct="1">
              <a:buNone/>
              <a:defRPr/>
            </a:pPr>
            <a:endParaRPr lang="ru-RU" sz="2000" b="1" dirty="0" smtClean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71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WordArt 10"/>
          <p:cNvSpPr>
            <a:spLocks noChangeArrowheads="1" noChangeShapeType="1" noTextEdit="1"/>
          </p:cNvSpPr>
          <p:nvPr/>
        </p:nvSpPr>
        <p:spPr bwMode="auto">
          <a:xfrm>
            <a:off x="1520619" y="692696"/>
            <a:ext cx="6864763" cy="72008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sessor" pitchFamily="82" charset="0"/>
                <a:cs typeface="Arial"/>
              </a:rPr>
              <a:t>Муниципальное бюджетное учреждение культуры</a:t>
            </a:r>
          </a:p>
          <a:p>
            <a:pPr algn="ctr"/>
            <a:r>
              <a:rPr lang="ru-RU" sz="36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sessor" pitchFamily="82" charset="0"/>
                <a:cs typeface="Arial"/>
              </a:rPr>
              <a:t>Межпоселенческая</a:t>
            </a:r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sessor" pitchFamily="82" charset="0"/>
                <a:cs typeface="Arial"/>
              </a:rPr>
              <a:t> централизованная библиотечная система  </a:t>
            </a:r>
          </a:p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sessor" pitchFamily="82" charset="0"/>
                <a:cs typeface="Arial"/>
              </a:rPr>
              <a:t>Починковского муниципального района Нижегородской области</a:t>
            </a:r>
          </a:p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sessor" pitchFamily="82" charset="0"/>
                <a:cs typeface="Arial"/>
              </a:rPr>
              <a:t>Центральная детская библиотека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00000"/>
              </a:solidFill>
              <a:latin typeface="Asessor" pitchFamily="82" charset="0"/>
              <a:cs typeface="Arial"/>
            </a:endParaRPr>
          </a:p>
        </p:txBody>
      </p:sp>
      <p:sp>
        <p:nvSpPr>
          <p:cNvPr id="6" name="WordArt 11"/>
          <p:cNvSpPr>
            <a:spLocks noChangeArrowheads="1" noChangeShapeType="1" noTextEdit="1"/>
          </p:cNvSpPr>
          <p:nvPr/>
        </p:nvSpPr>
        <p:spPr bwMode="auto">
          <a:xfrm>
            <a:off x="4485216" y="6021289"/>
            <a:ext cx="1092068" cy="2365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sessor" pitchFamily="82" charset="0"/>
                <a:cs typeface="Arial"/>
              </a:rPr>
              <a:t>2013 </a:t>
            </a:r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Asessor" pitchFamily="82" charset="0"/>
                <a:cs typeface="Arial"/>
              </a:rPr>
              <a:t>год</a:t>
            </a:r>
          </a:p>
        </p:txBody>
      </p:sp>
      <p:pic>
        <p:nvPicPr>
          <p:cNvPr id="1027" name="Picture 3" descr="C:\Documents and Settings\Администратор\Рабочий стол\починки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55323" y="1772641"/>
            <a:ext cx="3851409" cy="2647689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73348" y="1549636"/>
            <a:ext cx="456086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sessor" pitchFamily="82" charset="0"/>
              </a:rPr>
              <a:t>Починковская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sessor" pitchFamily="8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368322" y="3096485"/>
            <a:ext cx="288732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sessor" pitchFamily="82" charset="0"/>
              </a:rPr>
              <a:t>д</a:t>
            </a:r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sessor" pitchFamily="82" charset="0"/>
              </a:rPr>
              <a:t>етская</a:t>
            </a:r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sessor" pitchFamily="82" charset="0"/>
              </a:rPr>
              <a:t> 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sessor" pitchFamily="8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75147" y="3986867"/>
            <a:ext cx="388279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sessor" pitchFamily="82" charset="0"/>
              </a:rPr>
              <a:t>б</a:t>
            </a:r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sessor" pitchFamily="82" charset="0"/>
              </a:rPr>
              <a:t>иблиотека: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sessor" pitchFamily="82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05965" y="5013177"/>
            <a:ext cx="649408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sessor" pitchFamily="82" charset="0"/>
              </a:rPr>
              <a:t>и</a:t>
            </a:r>
            <a:r>
              <a:rPr lang="ru-RU" sz="4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sessor" pitchFamily="82" charset="0"/>
              </a:rPr>
              <a:t>стория 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sessor" pitchFamily="82" charset="0"/>
              </a:rPr>
              <a:t>и современность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sessor" pitchFamily="8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470781" y="2372805"/>
            <a:ext cx="423064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sessor" pitchFamily="82" charset="0"/>
              </a:rPr>
              <a:t>Центральная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sessor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1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XP\Рабочий стол\Фоны для презентаций\Фон 2\f_4eb45cf3660b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862"/>
            <a:ext cx="9906000" cy="6853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Documents and Settings\Администратор\Рабочий стол\починки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6593" y="908721"/>
            <a:ext cx="7254806" cy="4449169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01907" y="5589240"/>
            <a:ext cx="616226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Здание </a:t>
            </a:r>
            <a:r>
              <a:rPr lang="ru-RU" sz="28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Починковской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детской библиотеки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34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1046</TotalTime>
  <Words>431</Words>
  <Application>Microsoft Office PowerPoint</Application>
  <PresentationFormat>Лист A4 (210x297 мм)</PresentationFormat>
  <Paragraphs>196</Paragraphs>
  <Slides>83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83</vt:i4>
      </vt:variant>
    </vt:vector>
  </HeadingPairs>
  <TitlesOfParts>
    <vt:vector size="8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Наши издания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«Из воспоминаний Нины Михайловны Шариной»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*</dc:creator>
  <cp:lastModifiedBy>*</cp:lastModifiedBy>
  <cp:revision>94</cp:revision>
  <dcterms:created xsi:type="dcterms:W3CDTF">2013-09-03T05:26:19Z</dcterms:created>
  <dcterms:modified xsi:type="dcterms:W3CDTF">2013-09-27T10:42:37Z</dcterms:modified>
</cp:coreProperties>
</file>