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9"/>
  </p:notesMasterIdLst>
  <p:sldIdLst>
    <p:sldId id="315" r:id="rId2"/>
    <p:sldId id="264" r:id="rId3"/>
    <p:sldId id="257" r:id="rId4"/>
    <p:sldId id="263" r:id="rId5"/>
    <p:sldId id="262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91" r:id="rId15"/>
    <p:sldId id="272" r:id="rId16"/>
    <p:sldId id="292" r:id="rId17"/>
    <p:sldId id="273" r:id="rId18"/>
    <p:sldId id="293" r:id="rId19"/>
    <p:sldId id="274" r:id="rId20"/>
    <p:sldId id="294" r:id="rId21"/>
    <p:sldId id="295" r:id="rId22"/>
    <p:sldId id="276" r:id="rId23"/>
    <p:sldId id="296" r:id="rId24"/>
    <p:sldId id="275" r:id="rId25"/>
    <p:sldId id="297" r:id="rId26"/>
    <p:sldId id="298" r:id="rId27"/>
    <p:sldId id="299" r:id="rId28"/>
    <p:sldId id="317" r:id="rId29"/>
    <p:sldId id="300" r:id="rId30"/>
    <p:sldId id="277" r:id="rId31"/>
    <p:sldId id="278" r:id="rId32"/>
    <p:sldId id="301" r:id="rId33"/>
    <p:sldId id="279" r:id="rId34"/>
    <p:sldId id="302" r:id="rId35"/>
    <p:sldId id="280" r:id="rId36"/>
    <p:sldId id="282" r:id="rId37"/>
    <p:sldId id="303" r:id="rId38"/>
    <p:sldId id="304" r:id="rId39"/>
    <p:sldId id="283" r:id="rId40"/>
    <p:sldId id="305" r:id="rId41"/>
    <p:sldId id="306" r:id="rId42"/>
    <p:sldId id="307" r:id="rId43"/>
    <p:sldId id="285" r:id="rId44"/>
    <p:sldId id="281" r:id="rId45"/>
    <p:sldId id="286" r:id="rId46"/>
    <p:sldId id="287" r:id="rId47"/>
    <p:sldId id="288" r:id="rId48"/>
    <p:sldId id="289" r:id="rId49"/>
    <p:sldId id="308" r:id="rId50"/>
    <p:sldId id="311" r:id="rId51"/>
    <p:sldId id="312" r:id="rId52"/>
    <p:sldId id="313" r:id="rId53"/>
    <p:sldId id="309" r:id="rId54"/>
    <p:sldId id="284" r:id="rId55"/>
    <p:sldId id="290" r:id="rId56"/>
    <p:sldId id="310" r:id="rId57"/>
    <p:sldId id="316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5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28" autoAdjust="0"/>
  </p:normalViewPr>
  <p:slideViewPr>
    <p:cSldViewPr>
      <p:cViewPr varScale="1">
        <p:scale>
          <a:sx n="70" d="100"/>
          <a:sy n="70" d="100"/>
        </p:scale>
        <p:origin x="-8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563ED-3CD5-4D0F-850B-25B696BC6A6E}" type="datetimeFigureOut">
              <a:rPr lang="ru-RU" smtClean="0"/>
              <a:pPr/>
              <a:t>27.09.2013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1021D-A0F6-4F08-931B-D30596F515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236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918A8-FB51-4EA3-8E4C-E2E5D0907B03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56B9-08D5-4E48-8D98-274AE062D52F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A8745-A721-4000-B91B-82C04BC9062F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6A543-5995-49F4-8677-C21F042A91F0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48C8-D20E-49E1-A368-5FE2200BEE13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2D9C-C4D6-4DFA-95CF-9EC862F08EBE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B388-B46F-417D-9887-92673D930DEA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BA827-6945-482B-AECE-8E5B7D61D3B2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F1AD-75C8-4F50-8419-3A2398F120F4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8DD2-6F52-4A48-B0B7-1F8005C25D1A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F85D-4239-4774-935E-D6A74B5FFADD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A5166-764C-4212-BB50-F9D78DBA8B7C}" type="datetime1">
              <a:rPr lang="ru-RU" smtClean="0"/>
              <a:pPr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93353-6C58-465F-85A9-CF01C67F0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ibl_shar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mailto:bibl_shar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14349" y="642918"/>
            <a:ext cx="79720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ЦЕНТРАЛЬНАЯ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ДЕТСКАЯ БИБЛИОТЕКА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Муниципального учреждения культуры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«Межпоселенческая  централизованная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библиотечная система»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Шарангского  муниципального  района </a:t>
            </a:r>
          </a:p>
          <a:p>
            <a:pPr algn="ctr"/>
            <a:r>
              <a:rPr lang="ru-RU" sz="400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Нижегородской области</a:t>
            </a:r>
            <a:endParaRPr lang="ru-RU" sz="4000" dirty="0">
              <a:ln w="12700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5214950"/>
            <a:ext cx="52864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Email</a:t>
            </a:r>
            <a:r>
              <a:rPr lang="ru-RU" sz="3200" dirty="0" smtClean="0"/>
              <a:t>: </a:t>
            </a:r>
            <a:r>
              <a:rPr lang="ru-RU" sz="3200" dirty="0" err="1" smtClean="0">
                <a:hlinkClick r:id="rId3"/>
              </a:rPr>
              <a:t>bibl_shar@mail.ru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3200" dirty="0" smtClean="0"/>
              <a:t> Телефон: (83155) 2-11-70</a:t>
            </a:r>
            <a:endParaRPr lang="ru-RU" sz="3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285852" y="834078"/>
            <a:ext cx="7143800" cy="48320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7 ноября 1958 года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Огаркова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Н.А. передала заведование детской библиотекой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Ладыгиной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Зое Александровне (Арбузовой З.А.) 26 декабря 1960 года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Ладыгина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З.А. передала заведование детской библиотекой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Бароновой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Лидии Кузьминичне, которая до этого работала на абонементе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райбиблиотеке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bg1"/>
                </a:solidFill>
              </a:rPr>
              <a:t> В конце 1960 года детская библиотека переехала в новое здание. Площадь библиотеки – 84 квадратных метра. Абонемент и читальный зал разделены аркой.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4143380"/>
          <a:ext cx="8143933" cy="1865004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961738"/>
                <a:gridCol w="1806087"/>
                <a:gridCol w="1689928"/>
                <a:gridCol w="26861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Книжный фонд на начало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Поступило за </a:t>
                      </a:r>
                      <a:r>
                        <a:rPr lang="ru-RU" sz="2800" dirty="0" smtClean="0"/>
                        <a:t>год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Выбыло за год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Состоит на конец отчетного года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48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11857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1862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671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13048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1285860"/>
            <a:ext cx="8143932" cy="26776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Читателей                                                 </a:t>
            </a:r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Книговыдача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Абонемент  - 665                                      -  25546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Читальный зал – 302                                - 6171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Передвижки -  559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- 2880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Итого:              1526                                     </a:t>
            </a:r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34597</a:t>
            </a:r>
            <a:endParaRPr lang="ru-RU" sz="2800" dirty="0" smtClean="0">
              <a:solidFill>
                <a:schemeClr val="bg1"/>
              </a:solidFill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Число работников  - 3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57166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Статистический отчет ДБ за 1960 год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0034" y="1829762"/>
            <a:ext cx="8286808" cy="35394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Организовано книжных выставок – 29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Проведено библиографических обзоров – 16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Проведено литературных вечеров       - 20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Ведущими темами пропаганды литературы в эти годы были: пропаганда книг о жизни и деятельности В.И.Ленина, о пионерии, в помощь школьной программе.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642918"/>
            <a:ext cx="32592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Массовая работа</a:t>
            </a:r>
            <a:endParaRPr lang="ru-RU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42910" y="1500174"/>
            <a:ext cx="8001056" cy="35394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1962 году в библиотеках началось сокращение штатов.  В детской библиотеке оставили двоих работников. </a:t>
            </a:r>
            <a:r>
              <a:rPr lang="ru-RU" sz="28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Замбржицкая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Г.П.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ушла на пенсию, а на ее место поставили Валентину 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Павловну </a:t>
            </a:r>
            <a:r>
              <a:rPr lang="ru-RU" sz="28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Лежнину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.  (В.П </a:t>
            </a:r>
            <a:r>
              <a:rPr lang="ru-RU" sz="28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Лежнина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работала в читальном зале детской библиотеки и попала под сокращение).С января 1963 года в ДБ работали: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Баронова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Лидия Кузьминична – заведующая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, В.П </a:t>
            </a:r>
            <a:r>
              <a:rPr lang="ru-RU" sz="28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Лежнина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– зав. абонементом.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E:\Зам. диретора-документация\ИСТОРИЯ ДЕТСКОЙ БИБЛИОТЕКИ\Лежнина В.П\Лежнина у выстав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28604"/>
            <a:ext cx="6357982" cy="457203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28662" y="5143512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заведующая абонементом Валентина Павловна Лежнина, 1963 год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34" y="500042"/>
            <a:ext cx="5786446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С января 1964 года  в ДБ дали новую штатную единицу – на передвижки. Заведующей передвижным отделом оформилась </a:t>
            </a:r>
            <a:r>
              <a:rPr lang="ru-RU" sz="28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Присмотрова</a:t>
            </a:r>
            <a:r>
              <a:rPr lang="ru-RU" sz="28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Вера Андреевна</a:t>
            </a:r>
            <a:endParaRPr lang="ru-RU" sz="2800" dirty="0"/>
          </a:p>
        </p:txBody>
      </p:sp>
      <p:pic>
        <p:nvPicPr>
          <p:cNvPr id="8194" name="Picture 2" descr="G:\фото архив библиотека\24.jpg"/>
          <p:cNvPicPr>
            <a:picLocks noChangeAspect="1" noChangeArrowheads="1"/>
          </p:cNvPicPr>
          <p:nvPr/>
        </p:nvPicPr>
        <p:blipFill>
          <a:blip r:embed="rId3" cstate="print"/>
          <a:srcRect l="2741" t="1716" b="2214"/>
          <a:stretch>
            <a:fillRect/>
          </a:stretch>
        </p:blipFill>
        <p:spPr bwMode="auto">
          <a:xfrm>
            <a:off x="2857488" y="2428868"/>
            <a:ext cx="5857884" cy="400052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5786454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Присмотрова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  В.А. в центре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71670" y="2071678"/>
            <a:ext cx="4572000" cy="233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Книжный фонд – 17181 </a:t>
            </a:r>
            <a:r>
              <a:rPr lang="ru-RU" sz="32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lang="ru-RU" sz="3200" dirty="0" smtClean="0"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Читателей – 3449,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из них детей – 3386</a:t>
            </a:r>
            <a:endParaRPr lang="ru-RU" sz="3200" dirty="0" smtClean="0"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Книговыдача -60980 экз.</a:t>
            </a:r>
            <a:endParaRPr lang="ru-RU" sz="3200" dirty="0" smtClean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642918"/>
            <a:ext cx="6211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Цифровые показатели за 1964 год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142976" y="928670"/>
            <a:ext cx="7072362" cy="4401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январе 1966 года заведующей ДБ стала Валентина Павловна Лежнина, а на абонемент приняли Евгению 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Васильевну Самойлову 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Ведущей темой в работе библиотеки было краеведение.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Детская библиотека принимала активное участие во всех мероприятиях, играх – путешествиях, объявленных областной детской библиотекой.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Ежегодно ДБ получала премии, грамоты за свою работу.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85918" y="5214950"/>
            <a:ext cx="5727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В центре Е.В.Самойлова,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В.П.Лежнина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219" name="Picture 3" descr="E:\Зам. диретора-документация\ИСТОРИЯ ДЕТСКОЙ БИБЛИОТЕКИ\Лежнина В.П\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714356"/>
            <a:ext cx="6565935" cy="421484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85786" y="834078"/>
            <a:ext cx="7858180" cy="501675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1974 году закончилось строительство библиотеки – нового двухэтажного здания (на месте старого здания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райбиблиотеки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). Общая площадь здания - 737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квадратных метров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из них 306 занимает детская библиотека. Абонементы расположены на нижнем этаже, читальные залы на 2-ом этаже.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детскую библиотеку на читальный зал дали штатную единицу, 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Присмотрова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В.А. перешла на заведование читальным залом.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928794" y="57148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000240"/>
            <a:ext cx="8286808" cy="40318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Заведующая </a:t>
            </a:r>
            <a:r>
              <a:rPr lang="ru-RU" sz="3200" dirty="0" err="1" smtClean="0">
                <a:latin typeface="Arial Narrow" pitchFamily="34" charset="0"/>
              </a:rPr>
              <a:t>райбиблиотекой</a:t>
            </a:r>
            <a:r>
              <a:rPr lang="ru-RU" sz="3200" dirty="0" smtClean="0">
                <a:latin typeface="Arial Narrow" pitchFamily="34" charset="0"/>
              </a:rPr>
              <a:t> </a:t>
            </a:r>
            <a:r>
              <a:rPr lang="ru-RU" sz="3200" dirty="0" err="1" smtClean="0">
                <a:latin typeface="Arial Narrow" pitchFamily="34" charset="0"/>
              </a:rPr>
              <a:t>Замбржицкая</a:t>
            </a:r>
            <a:r>
              <a:rPr lang="ru-RU" sz="3200" dirty="0" smtClean="0">
                <a:latin typeface="Arial Narrow" pitchFamily="34" charset="0"/>
              </a:rPr>
              <a:t> Галина Павловна передала заведующей детским отделением </a:t>
            </a:r>
            <a:r>
              <a:rPr lang="ru-RU" sz="3200" dirty="0" err="1" smtClean="0">
                <a:latin typeface="Arial Narrow" pitchFamily="34" charset="0"/>
              </a:rPr>
              <a:t>Огарковой</a:t>
            </a:r>
            <a:r>
              <a:rPr lang="ru-RU" sz="3200" dirty="0" smtClean="0">
                <a:latin typeface="Arial Narrow" pitchFamily="34" charset="0"/>
              </a:rPr>
              <a:t> Н.А. путем инвентарной проверки следующее: по инвентарной книге №1 - 476 книг. Из общего фонда районной библиотеки  было выделено 423 книги. Акт утверждала зав. отделом культпросвет работы   -   Рытова.</a:t>
            </a:r>
          </a:p>
          <a:p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500042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10  декабря 1949  года  при  районной библиотеке было открыто  детское отделение 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G:\Копия библиоте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642918"/>
            <a:ext cx="7681913" cy="4524375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714612" y="5429264"/>
            <a:ext cx="3530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Библиотека  в 1974 году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сентябре 1975 года на передвижки приняли Алевтину Ивановну Мансурову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(слева)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1267" name="Picture 3" descr="G:\Презентация. Мгновенья многоцветной жизни\Слайд8.JPG"/>
          <p:cNvPicPr>
            <a:picLocks noChangeAspect="1" noChangeArrowheads="1"/>
          </p:cNvPicPr>
          <p:nvPr/>
        </p:nvPicPr>
        <p:blipFill>
          <a:blip r:embed="rId3" cstate="print"/>
          <a:srcRect l="32031" t="33333" r="32031" b="33333"/>
          <a:stretch>
            <a:fillRect/>
          </a:stretch>
        </p:blipFill>
        <p:spPr bwMode="auto">
          <a:xfrm>
            <a:off x="1428728" y="1643050"/>
            <a:ext cx="6500858" cy="423658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531949"/>
            <a:ext cx="8286808" cy="55092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1976 году началась централизация библиотечной системы, в библиотеке открылся новый отдел –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отдел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комплектования и обработки литературы.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Присмотрова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В.А. перевелась работать в этот отдел, а в читальный зал ДБ перевели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Алевтину Ивановну  Мансурову.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1978 году приняли на передвижки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Нину Леонидовну Самойлову,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потом Н.Л.Самойлова перешла на должность методиста 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райбиблиотеку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а в 1979 году в ДБ на передвижки взяли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Елену </a:t>
            </a:r>
            <a:r>
              <a:rPr lang="ru-RU" sz="32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Никандровну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Наумову.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E:\Зам. диретора-документация\Личные дела работников ДБ\коллеги\Копия IMG_2146.JPG"/>
          <p:cNvPicPr/>
          <p:nvPr/>
        </p:nvPicPr>
        <p:blipFill>
          <a:blip r:embed="rId3" cstate="print"/>
          <a:srcRect b="12194"/>
          <a:stretch>
            <a:fillRect/>
          </a:stretch>
        </p:blipFill>
        <p:spPr bwMode="auto">
          <a:xfrm>
            <a:off x="1714480" y="1214422"/>
            <a:ext cx="5429288" cy="428628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865580" y="5715016"/>
            <a:ext cx="5440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Нина Леонидовна Самойлова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8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1032015"/>
            <a:ext cx="8429684" cy="501675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1981 году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Евгения Васильевна Самойлова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перешла на работу в отдел комплектования и обработки литературы, на ее место в ДБ перешла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Нина Леонидовна Самойлова.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1981 году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А.И Мансурова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из ДБ перешла на должность методиста 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райбиблиотеку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а в читальный зал ДБ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перевели Е.Н Наумову,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на передвижки взяли Любовь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Леонидовну Бородину 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которая вскоре перешла на должность методиста по работе с детьми.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8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E:\ФотоальбомыДБ\Старые фотоальбомы\детская старое фото\0.jpg"/>
          <p:cNvPicPr>
            <a:picLocks noChangeAspect="1" noChangeArrowheads="1"/>
          </p:cNvPicPr>
          <p:nvPr/>
        </p:nvPicPr>
        <p:blipFill>
          <a:blip r:embed="rId3" cstate="print"/>
          <a:srcRect b="2932"/>
          <a:stretch>
            <a:fillRect/>
          </a:stretch>
        </p:blipFill>
        <p:spPr bwMode="auto">
          <a:xfrm>
            <a:off x="1448820" y="699576"/>
            <a:ext cx="6623642" cy="472968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861089" y="5643578"/>
            <a:ext cx="5808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Любовь Леонидовна Бородина(в центре)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1928802"/>
            <a:ext cx="43576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январе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1982 года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на передвижки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оформилась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Шестакова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Ольга Васильевна</a:t>
            </a:r>
            <a:r>
              <a:rPr lang="ru-RU" sz="28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dirty="0" smtClean="0">
              <a:latin typeface="Arial Narrow" pitchFamily="34" charset="0"/>
            </a:endParaRPr>
          </a:p>
        </p:txBody>
      </p:sp>
      <p:pic>
        <p:nvPicPr>
          <p:cNvPr id="5" name="Рисунок 4" descr="E:\ФотоальбомыДБ\Старые фотоальбомы\детская старое фото\чя.jpg"/>
          <p:cNvPicPr/>
          <p:nvPr/>
        </p:nvPicPr>
        <p:blipFill rotWithShape="1">
          <a:blip r:embed="rId3" cstate="print"/>
          <a:srcRect l="4145" r="1961"/>
          <a:stretch/>
        </p:blipFill>
        <p:spPr bwMode="auto">
          <a:xfrm>
            <a:off x="5008728" y="642918"/>
            <a:ext cx="3420923" cy="5143535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начале 1986 года в читальный зал ДБ пришла работать Нина Ивановна Гуляева </a:t>
            </a:r>
            <a:endParaRPr lang="ru-RU" sz="32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1026" name="Picture 2" descr="G:\фото архив библиотека\детская старое фото\у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00174"/>
            <a:ext cx="6858048" cy="4622728"/>
          </a:xfrm>
          <a:prstGeom prst="rect">
            <a:avLst/>
          </a:prstGeo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550"/>
            <a:ext cx="9144000" cy="728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620688"/>
            <a:ext cx="5591175" cy="46101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7573" y="5589240"/>
            <a:ext cx="52777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Лия Леонидовна Бахтина методист ДБ </a:t>
            </a:r>
          </a:p>
          <a:p>
            <a:pPr algn="ctr"/>
            <a:r>
              <a:rPr lang="ru-RU" sz="2400" dirty="0" smtClean="0"/>
              <a:t>1987 год.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018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4296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апреле 1990 года Нина Ивановна Гуляева перешла методистом в РОНО. В читальный зал ДБ перевели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Ольгу  Васильевну Шестакову</a:t>
            </a:r>
            <a:endParaRPr lang="ru-RU" sz="28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2050" name="Picture 2" descr="G:\фото архив библиотека\детская старое фото\3а5.jpg"/>
          <p:cNvPicPr>
            <a:picLocks noChangeAspect="1" noChangeArrowheads="1"/>
          </p:cNvPicPr>
          <p:nvPr/>
        </p:nvPicPr>
        <p:blipFill>
          <a:blip r:embed="rId3" cstate="print"/>
          <a:srcRect l="990" t="1493"/>
          <a:stretch>
            <a:fillRect/>
          </a:stretch>
        </p:blipFill>
        <p:spPr bwMode="auto">
          <a:xfrm>
            <a:off x="1142976" y="1714488"/>
            <a:ext cx="7143800" cy="450059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4071942"/>
          <a:ext cx="8001056" cy="2249424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999637"/>
                <a:gridCol w="2000473"/>
                <a:gridCol w="2000473"/>
                <a:gridCol w="2000473"/>
              </a:tblGrid>
              <a:tr h="0">
                <a:tc>
                  <a:txBody>
                    <a:bodyPr/>
                    <a:lstStyle/>
                    <a:p>
                      <a:pPr marL="4572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Состоит книг на начало года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Поступило за год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Выбыло за год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Состоит книг на конец отчетного года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2583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557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213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2927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2910" y="1071546"/>
            <a:ext cx="8001056" cy="29546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Читателей – 415, в том числе детей – 357.</a:t>
            </a:r>
          </a:p>
          <a:p>
            <a:r>
              <a:rPr lang="ru-RU" sz="2800" dirty="0" smtClean="0">
                <a:latin typeface="Arial Narrow" pitchFamily="34" charset="0"/>
              </a:rPr>
              <a:t>Выдано книг, журналов – 5979 </a:t>
            </a:r>
            <a:r>
              <a:rPr lang="ru-RU" sz="2800" dirty="0" err="1" smtClean="0">
                <a:latin typeface="Arial Narrow" pitchFamily="34" charset="0"/>
              </a:rPr>
              <a:t>экз</a:t>
            </a:r>
            <a:endParaRPr lang="ru-RU" sz="2800" dirty="0" smtClean="0">
              <a:latin typeface="Arial Narrow" pitchFamily="34" charset="0"/>
            </a:endParaRPr>
          </a:p>
          <a:p>
            <a:r>
              <a:rPr lang="ru-RU" sz="2800" dirty="0" smtClean="0">
                <a:latin typeface="Arial Narrow" pitchFamily="34" charset="0"/>
              </a:rPr>
              <a:t>Организовано книжных выставок – 18</a:t>
            </a:r>
          </a:p>
          <a:p>
            <a:r>
              <a:rPr lang="ru-RU" sz="2800" dirty="0" smtClean="0">
                <a:latin typeface="Arial Narrow" pitchFamily="34" charset="0"/>
              </a:rPr>
              <a:t>Проведено громких чтений – 36</a:t>
            </a:r>
          </a:p>
          <a:p>
            <a:r>
              <a:rPr lang="ru-RU" sz="2800" dirty="0" smtClean="0">
                <a:latin typeface="Arial Narrow" pitchFamily="34" charset="0"/>
              </a:rPr>
              <a:t>Проведено библиографических обзоров – 3</a:t>
            </a:r>
          </a:p>
          <a:p>
            <a:r>
              <a:rPr lang="ru-RU" sz="2800" dirty="0" smtClean="0">
                <a:latin typeface="Arial Narrow" pitchFamily="34" charset="0"/>
              </a:rPr>
              <a:t>Проведено литературных вечеров – 4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Статистический  отчет по детскому отделению  за 1953 год</a:t>
            </a:r>
            <a:endParaRPr lang="ru-RU" sz="3600" dirty="0" smtClean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514160"/>
            <a:ext cx="8358246" cy="544764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Ведущими темами в работе ДБ были: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нравственное воспитание,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краеведение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помощь школьной программе.</a:t>
            </a:r>
            <a:endParaRPr lang="ru-RU" sz="3600" dirty="0" smtClean="0"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	В читальном зале работала «Школа вежливых наук», клубы по интересам: для младшего школьного возраста –«Сказочник», для среднего школьного возраста – «В мире прекрасного».</a:t>
            </a:r>
            <a:endParaRPr lang="ru-RU" sz="3600" dirty="0" smtClean="0"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00034" y="1252823"/>
            <a:ext cx="8286808" cy="397031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Традиционно каждый год в неделю детской книги проводили совместно с РОНО, райкомом комсомола районный слет юных книголюбов среди школ. Районные слеты отличались разнообразием тем, формами массовых мероприятий и конкурсами художественной самодеятельности.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Детская библиотека систематически проводила месячники, декады, недели, дни пропаганды литературы в помощь школьным программам, к юбилейным датам.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92869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январе 1991 года  в ДБ дали вторую штатную единицу на обслуживание читателей абонемента. На эту ставку перешла Надежда Анатольевна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Юкляева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(из ЦБ)</a:t>
            </a:r>
            <a:endParaRPr lang="ru-RU" sz="2800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4" name="Рисунок 3" descr="E:\Зам. диретора-документация\Личные дела работников ДБ\коллеги\IMG_1609.JPG"/>
          <p:cNvPicPr/>
          <p:nvPr/>
        </p:nvPicPr>
        <p:blipFill>
          <a:blip r:embed="rId3" cstate="print"/>
          <a:srcRect t="11719"/>
          <a:stretch>
            <a:fillRect/>
          </a:stretch>
        </p:blipFill>
        <p:spPr bwMode="auto">
          <a:xfrm>
            <a:off x="1714480" y="1928802"/>
            <a:ext cx="5929354" cy="40005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1071546"/>
            <a:ext cx="8143932" cy="48320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1991 год библиотеке дал новые темы для пропаганды книги: возрождение духовности и культуры, воспитание в молодом поколении трудолюбия, патриотизма, милосердия и нравственности.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Укрепляются связи детской библиотеки с библиотеками других районов области и марийской республики. Изучается опыт коллег,  наиболее интересный внедряется в практику работы библиотеки.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 В течение учебного года ДБ продолжает работу с группами продленного дня, систематически 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проводятся уроки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внеклассного чтения по творчеству писателей.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20" y="1357298"/>
            <a:ext cx="4357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1992-1993 гг.  библиотека проводит большую массовую работу, в практику работы внедряются новые формы: «Рождественская елка» - праздник для учащихся младшего школьного возраста. 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G:\фото архив библиотека\детская старое фото\4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71480"/>
            <a:ext cx="3571900" cy="562035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455622" y="74711"/>
            <a:ext cx="2327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596" y="570350"/>
            <a:ext cx="8429684" cy="569386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гры – путешествия по библиотеке, игры – путешествия по книгам, литературные часы по творчеству писателей, информационно - познавательные часы, часы интересных сообщений, викторины, литературные игры, КВН, дни духовности.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В дни духовности проводится работа со всеми возрастными группами читателей: для  учащихся младшего школьного возраста проводятся комментированные чтения по книге «Библия для самых маленьких», для среднего возраста – час интересных сообщений «Возрождение праздника», для старшего возраста – «Прикоснись сердцем к истине» - встреча со священнослужителем Роженцовской  Казанской церкви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.Евгением.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1293484"/>
            <a:ext cx="8143932" cy="403187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марте 1994 года библиотекарем  на передвижки взяли Наталию </a:t>
            </a:r>
            <a:r>
              <a:rPr lang="ru-RU" sz="32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Витальевну Куимову 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 её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приходом работа в передвижках активизировалась, стали проводится в библиотеке Дни дошкольника, Дни экологии, часы полезных советов «Как вести себя в природе», экологические игры и конкурсы.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Всего библиотечных работников </a:t>
            </a:r>
            <a:b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Детской библиотеке – 5 человек</a:t>
            </a:r>
            <a:endParaRPr lang="ru-RU" sz="28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2050" name="Picture 2" descr="G:\фото архив библиотека\детская старое фото\ггг.jpg"/>
          <p:cNvPicPr>
            <a:picLocks noChangeAspect="1" noChangeArrowheads="1"/>
          </p:cNvPicPr>
          <p:nvPr/>
        </p:nvPicPr>
        <p:blipFill>
          <a:blip r:embed="rId3" cstate="print"/>
          <a:srcRect l="3562" t="4141" r="1453" b="17113"/>
          <a:stretch>
            <a:fillRect/>
          </a:stretch>
        </p:blipFill>
        <p:spPr bwMode="auto">
          <a:xfrm>
            <a:off x="1857356" y="1785926"/>
            <a:ext cx="5715040" cy="407552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В марте 1996 года зам. директора  по работе с детьми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</a:rPr>
              <a:t>В.П.Лежнина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  уходит на пенсию. На ее место назначается Наталия Витальевна Куимова. (вторая слева)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3074" name="Picture 2" descr="E:\Зам. диретора-документация\Личные дела работников ДБ\коллеги\DSC00027.JPG"/>
          <p:cNvPicPr>
            <a:picLocks noChangeAspect="1" noChangeArrowheads="1"/>
          </p:cNvPicPr>
          <p:nvPr/>
        </p:nvPicPr>
        <p:blipFill>
          <a:blip r:embed="rId3" cstate="print"/>
          <a:srcRect b="22075"/>
          <a:stretch>
            <a:fillRect/>
          </a:stretch>
        </p:blipFill>
        <p:spPr bwMode="auto">
          <a:xfrm>
            <a:off x="1214414" y="1928802"/>
            <a:ext cx="6787342" cy="378621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А на отдел внестационарного обслуживания принимается  Елена Николаевна  Лежнина библиотекарь из 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</a:rPr>
              <a:t>Б.Рудкинской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 сельской библиотеки </a:t>
            </a:r>
            <a:r>
              <a:rPr lang="ru-RU" sz="2800" dirty="0" smtClean="0">
                <a:solidFill>
                  <a:srgbClr val="7030A0"/>
                </a:solidFill>
              </a:rPr>
              <a:t> (второй ряд первая справа)</a:t>
            </a:r>
            <a:endParaRPr lang="ru-RU" sz="2800" dirty="0" smtClean="0">
              <a:solidFill>
                <a:srgbClr val="7030A0"/>
              </a:solidFill>
              <a:latin typeface="Arial Narrow" pitchFamily="34" charset="0"/>
            </a:endParaRPr>
          </a:p>
          <a:p>
            <a:endParaRPr lang="ru-RU" sz="2400" dirty="0">
              <a:latin typeface="Arial Narrow" pitchFamily="34" charset="0"/>
            </a:endParaRPr>
          </a:p>
        </p:txBody>
      </p:sp>
      <p:pic>
        <p:nvPicPr>
          <p:cNvPr id="4098" name="Picture 2" descr="G:\фото архив библиотека\33.jpg"/>
          <p:cNvPicPr>
            <a:picLocks noChangeAspect="1" noChangeArrowheads="1"/>
          </p:cNvPicPr>
          <p:nvPr/>
        </p:nvPicPr>
        <p:blipFill>
          <a:blip r:embed="rId3" cstate="print"/>
          <a:srcRect b="4611"/>
          <a:stretch>
            <a:fillRect/>
          </a:stretch>
        </p:blipFill>
        <p:spPr bwMode="auto">
          <a:xfrm>
            <a:off x="857224" y="1714488"/>
            <a:ext cx="7643866" cy="4500594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3857628"/>
            <a:ext cx="8032480" cy="22159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В 1956 году к районной библиотеке была пристроена </a:t>
            </a:r>
          </a:p>
          <a:p>
            <a:r>
              <a:rPr lang="ru-RU" sz="2400" dirty="0" smtClean="0">
                <a:latin typeface="Arial Narrow" pitchFamily="34" charset="0"/>
              </a:rPr>
              <a:t>Комната  площадью 33,5 квадратных метров и пущена </a:t>
            </a:r>
          </a:p>
          <a:p>
            <a:r>
              <a:rPr lang="ru-RU" sz="2400" dirty="0" smtClean="0">
                <a:latin typeface="Arial Narrow" pitchFamily="34" charset="0"/>
              </a:rPr>
              <a:t>в эксплуатацию 29 июля 1956 года. В этот день было</a:t>
            </a:r>
          </a:p>
          <a:p>
            <a:r>
              <a:rPr lang="ru-RU" sz="2400" dirty="0" smtClean="0">
                <a:latin typeface="Arial Narrow" pitchFamily="34" charset="0"/>
              </a:rPr>
              <a:t> проведено открытие детской библиотеки, о чем </a:t>
            </a:r>
          </a:p>
          <a:p>
            <a:r>
              <a:rPr lang="ru-RU" sz="2400" dirty="0" smtClean="0">
                <a:latin typeface="Arial Narrow" pitchFamily="34" charset="0"/>
              </a:rPr>
              <a:t>свидетельствует акт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071546"/>
            <a:ext cx="4357718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1954 год – читателей -  426</a:t>
            </a:r>
          </a:p>
          <a:p>
            <a:r>
              <a:rPr lang="ru-RU" sz="2400" dirty="0" smtClean="0">
                <a:latin typeface="Arial Narrow" pitchFamily="34" charset="0"/>
              </a:rPr>
              <a:t>1955 год – читателей- 406, </a:t>
            </a:r>
          </a:p>
          <a:p>
            <a:r>
              <a:rPr lang="ru-RU" sz="2400" dirty="0" smtClean="0">
                <a:latin typeface="Arial Narrow" pitchFamily="34" charset="0"/>
              </a:rPr>
              <a:t> Из них детей - 348 </a:t>
            </a:r>
          </a:p>
          <a:p>
            <a:r>
              <a:rPr lang="ru-RU" sz="2400" dirty="0" smtClean="0">
                <a:latin typeface="Arial Narrow" pitchFamily="34" charset="0"/>
              </a:rPr>
              <a:t> Книговыдача – 6977</a:t>
            </a:r>
          </a:p>
          <a:p>
            <a:r>
              <a:rPr lang="ru-RU" sz="2400" dirty="0" smtClean="0">
                <a:latin typeface="Arial Narrow" pitchFamily="34" charset="0"/>
              </a:rPr>
              <a:t> Посещений – 6001</a:t>
            </a:r>
          </a:p>
          <a:p>
            <a:r>
              <a:rPr lang="ru-RU" sz="2400" dirty="0" smtClean="0">
                <a:latin typeface="Arial Narrow" pitchFamily="34" charset="0"/>
              </a:rPr>
              <a:t> Обращаемость – 1,6</a:t>
            </a:r>
          </a:p>
          <a:p>
            <a:r>
              <a:rPr lang="ru-RU" sz="2400" dirty="0" smtClean="0">
                <a:latin typeface="Arial Narrow" pitchFamily="34" charset="0"/>
              </a:rPr>
              <a:t> Читаемость – 17 </a:t>
            </a:r>
            <a:r>
              <a:rPr lang="ru-RU" sz="2400" dirty="0" err="1" smtClean="0">
                <a:latin typeface="Arial Narrow" pitchFamily="34" charset="0"/>
              </a:rPr>
              <a:t>экз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285728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Статистический  отчет по детскому отделению</a:t>
            </a:r>
            <a:endParaRPr lang="ru-RU" sz="3600" dirty="0" smtClean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572100" y="1785926"/>
            <a:ext cx="35719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В </a:t>
            </a: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</a:rPr>
              <a:t>2001 году в штат детской библиотеки вводится ставка библиографа, на которую переводят Елену Николаевну  </a:t>
            </a:r>
            <a:r>
              <a:rPr lang="ru-RU" sz="3200" dirty="0" err="1" smtClean="0">
                <a:solidFill>
                  <a:srgbClr val="7030A0"/>
                </a:solidFill>
                <a:latin typeface="Arial Narrow" pitchFamily="34" charset="0"/>
              </a:rPr>
              <a:t>Лежнину</a:t>
            </a: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</a:rPr>
              <a:t>. 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E:\Зам. диретора-документация\Личные дела работников ДБ\коллеги\Копия IMG_21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5000660" cy="550072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500034" y="1714488"/>
            <a:ext cx="42148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А на библиотекаря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</a:rPr>
              <a:t>внестационарного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 отдела в 2002 году принимается Валентина Георгиевна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</a:rPr>
              <a:t>Клешнина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</a:rPr>
              <a:t>.  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26" name="Picture 2" descr="G:\Клешн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857232"/>
            <a:ext cx="3717962" cy="488466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83582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2002 году  библиотекарь  читального зала Ольга Васильевна Шестакова переходит в отдел комплектования и обработки, а на ее место приходит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Надежда Валентиновна Федяева</a:t>
            </a:r>
            <a:endParaRPr lang="ru-RU" sz="2800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E:\ФотоальбомыДБ\Старые фотоальбомы\детская старое фото\ти.jpg"/>
          <p:cNvPicPr/>
          <p:nvPr/>
        </p:nvPicPr>
        <p:blipFill>
          <a:blip r:embed="rId3" cstate="print"/>
          <a:srcRect l="2198" r="18681" b="5085"/>
          <a:stretch>
            <a:fillRect/>
          </a:stretch>
        </p:blipFill>
        <p:spPr bwMode="auto">
          <a:xfrm>
            <a:off x="2071670" y="2143116"/>
            <a:ext cx="5143536" cy="400052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4296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2005 году на должность  библиотекаря </a:t>
            </a:r>
            <a:r>
              <a:rPr lang="ru-RU" sz="2800" dirty="0" err="1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внестационарного</a:t>
            </a:r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отдела принимается Любовь Витальевна Халявина 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(первая слева</a:t>
            </a:r>
            <a:r>
              <a:rPr lang="ru-RU" sz="28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lang="ru-RU" sz="2800" dirty="0"/>
          </a:p>
        </p:txBody>
      </p:sp>
      <p:pic>
        <p:nvPicPr>
          <p:cNvPr id="8194" name="Picture 2" descr="G:\фото архив библиотека\Презентация. Мгновенья многоцветной жизни\Слайд44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21093" t="25000" r="21094" b="23958"/>
          <a:stretch>
            <a:fillRect/>
          </a:stretch>
        </p:blipFill>
        <p:spPr bwMode="auto">
          <a:xfrm>
            <a:off x="1142976" y="1785926"/>
            <a:ext cx="6862422" cy="4544036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4" y="1000108"/>
            <a:ext cx="37147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атем Любовь Витальевна Халявина переходит в читальный зал ЦБ, а на ее место в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2006 году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принимается Лариса  Владимировна  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Царегородцева</a:t>
            </a:r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Narrow" pitchFamily="34" charset="0"/>
            </a:endParaRPr>
          </a:p>
        </p:txBody>
      </p:sp>
      <p:pic>
        <p:nvPicPr>
          <p:cNvPr id="4" name="Рисунок 3" descr="E:\Зам. диретора-документация\Личные дела работников ДБ\коллеги\Копия IMG_2154.JPG"/>
          <p:cNvPicPr/>
          <p:nvPr/>
        </p:nvPicPr>
        <p:blipFill>
          <a:blip r:embed="rId3" cstate="print"/>
          <a:srcRect l="10769"/>
          <a:stretch>
            <a:fillRect/>
          </a:stretch>
        </p:blipFill>
        <p:spPr bwMode="auto">
          <a:xfrm>
            <a:off x="4643438" y="571480"/>
            <a:ext cx="4143404" cy="5286412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это же время Н.В.Федяева  вновь переходит на абонемент ЦБ, а на ее место принимается Екатерина Витальевна </a:t>
            </a:r>
            <a:r>
              <a:rPr lang="ru-RU" sz="3200" dirty="0" err="1" smtClean="0">
                <a:solidFill>
                  <a:srgbClr val="7030A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Барышкова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E:\Зам. диретора-документация\Личные дела работников ДБ\коллеги\IMG_2128.JPG"/>
          <p:cNvPicPr/>
          <p:nvPr/>
        </p:nvPicPr>
        <p:blipFill>
          <a:blip r:embed="rId3" cstate="print"/>
          <a:srcRect b="9524"/>
          <a:stretch>
            <a:fillRect/>
          </a:stretch>
        </p:blipFill>
        <p:spPr bwMode="auto">
          <a:xfrm>
            <a:off x="1428728" y="2000240"/>
            <a:ext cx="6572296" cy="407196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библиотека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596" y="857232"/>
            <a:ext cx="8358246" cy="578647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428596" y="428604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 эти годы меняется внешний и внутренний вид библиотеки</a:t>
            </a:r>
            <a:r>
              <a:rPr lang="ru-RU" sz="3600" dirty="0" smtClean="0">
                <a:solidFill>
                  <a:srgbClr val="FF000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7" name="Picture 2" descr="E:\ФотоальбомыДБ\эмблема дб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928934"/>
            <a:ext cx="1568329" cy="15716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2" descr="C:\Documents and Settings\Владелец\Мои документы\Мои рисунки\п.jpg"/>
          <p:cNvPicPr>
            <a:picLocks noChangeAspect="1" noChangeArrowheads="1"/>
          </p:cNvPicPr>
          <p:nvPr/>
        </p:nvPicPr>
        <p:blipFill>
          <a:blip r:embed="rId5" cstate="print"/>
          <a:srcRect l="4651" r="6976"/>
          <a:stretch>
            <a:fillRect/>
          </a:stretch>
        </p:blipFill>
        <p:spPr bwMode="auto">
          <a:xfrm>
            <a:off x="6572264" y="3643314"/>
            <a:ext cx="2143140" cy="281666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Проведен ремонт  с заменой окон. В библиотеку приобретены столы, стулья, стеллажи, телевизоры. 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450059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285992"/>
            <a:ext cx="42148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35716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Куплены компьютеры, принтеры, сканеры, есть выход в Интернет. Введены платные услуги</a:t>
            </a:r>
            <a:r>
              <a:rPr lang="ru-RU" sz="3600" dirty="0" smtClean="0">
                <a:solidFill>
                  <a:srgbClr val="FF000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643050"/>
            <a:ext cx="7215238" cy="4572032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1285860"/>
            <a:ext cx="8429684" cy="45243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Детская библиотека работает по трем программам: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«Открытые двери» - с детьми инвалидами реабилитационного центра.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lang="ru-RU" sz="3600" dirty="0" err="1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эколого</a:t>
            </a:r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– краеведческой программе «Зов земли, которой ты частица».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«Основы информационной культуры школьникам».</a:t>
            </a:r>
            <a:endParaRPr lang="ru-RU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399088"/>
            <a:ext cx="8429684" cy="4401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Мы, нижеподписавшиеся представители: отдела культуры Кашина В.И., местной парторганизации Скворцова А.А., комсомольской организации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Алалыкина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Н.И., зав. детской библиотеки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Огаркова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Н.А. составили настоящий акт о том, что 29 июля 1956 года было проведено открытие вновь организованной в соответствии с народно – хозяйственным планом 1956 года области Кировской, библиотеки детской,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Шарангского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района. Библиотека размещается в одной  комнате размером  33,5 квадратных метров, вполне пригодной для работы в зимних условиях.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14290"/>
            <a:ext cx="7863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Акт от 1956 года об открытии библиотеки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3" name="Picture 2" descr="C:\Documents and Settings\user\Рабочий стол\Портфель\зов земли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6524" t="9231" r="4311" b="12308"/>
          <a:stretch>
            <a:fillRect/>
          </a:stretch>
        </p:blipFill>
        <p:spPr bwMode="auto">
          <a:xfrm>
            <a:off x="2571736" y="500042"/>
            <a:ext cx="4286280" cy="564360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3" name="Рисунок 2" descr="Рисунок2.png"/>
          <p:cNvPicPr>
            <a:picLocks noChangeAspect="1"/>
          </p:cNvPicPr>
          <p:nvPr/>
        </p:nvPicPr>
        <p:blipFill>
          <a:blip r:embed="rId3" cstate="print">
            <a:lum contrast="40000"/>
          </a:blip>
          <a:srcRect b="7153"/>
          <a:stretch>
            <a:fillRect/>
          </a:stretch>
        </p:blipFill>
        <p:spPr>
          <a:xfrm>
            <a:off x="2735250" y="642919"/>
            <a:ext cx="3765576" cy="529534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3" cstate="print">
            <a:lum contrast="40000"/>
          </a:blip>
          <a:srcRect b="7153"/>
          <a:stretch>
            <a:fillRect/>
          </a:stretch>
        </p:blipFill>
        <p:spPr>
          <a:xfrm>
            <a:off x="2714612" y="571480"/>
            <a:ext cx="3929090" cy="5357850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Рисунок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643050"/>
            <a:ext cx="1928858" cy="400052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2143116"/>
            <a:ext cx="2000264" cy="371477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" name="Рисунок 4" descr="Рисунок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2143116"/>
            <a:ext cx="2000264" cy="371477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 descr="Рисунок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1571612"/>
            <a:ext cx="2013723" cy="400035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28572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Работают клубы для детей дошкольного и среднего школьного возраста 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00034" y="1024392"/>
            <a:ext cx="8286808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Библиотека активное участие принимает в областных и региональных конкурсах. Опорная площадка библиотеки - пропаганда здорового образа жизни и правовое просвещение детей и подростков. Библиотечные мероприятия проводятся на фоне электронных презентаций и видеороликов. Проводятся районные конференции,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конкурсы,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праздники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детской книги, </a:t>
            </a:r>
            <a:r>
              <a:rPr kumimoji="0" lang="ru-RU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Библионочь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в библиотеке.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Число читателей на конец 2012 года составила -  2540,</a:t>
            </a:r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осещений  - 19833, книговыдача – 67697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G:\Портфель\1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 l="2857"/>
          <a:stretch>
            <a:fillRect/>
          </a:stretch>
        </p:blipFill>
        <p:spPr bwMode="auto">
          <a:xfrm>
            <a:off x="500034" y="1285860"/>
            <a:ext cx="2357454" cy="4000528"/>
          </a:xfrm>
          <a:prstGeom prst="rect">
            <a:avLst/>
          </a:prstGeom>
          <a:noFill/>
        </p:spPr>
      </p:pic>
      <p:pic>
        <p:nvPicPr>
          <p:cNvPr id="4099" name="Picture 3" descr="G:\Портфель\2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l="5882" t="2086" r="2941"/>
          <a:stretch>
            <a:fillRect/>
          </a:stretch>
        </p:blipFill>
        <p:spPr bwMode="auto">
          <a:xfrm>
            <a:off x="3357554" y="1785926"/>
            <a:ext cx="2500330" cy="4000528"/>
          </a:xfrm>
          <a:prstGeom prst="rect">
            <a:avLst/>
          </a:prstGeom>
          <a:noFill/>
        </p:spPr>
      </p:pic>
      <p:pic>
        <p:nvPicPr>
          <p:cNvPr id="4103" name="Picture 7" descr="G:\Портфель\6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l="3447" t="2439" r="3471" b="4878"/>
          <a:stretch>
            <a:fillRect/>
          </a:stretch>
        </p:blipFill>
        <p:spPr bwMode="auto">
          <a:xfrm>
            <a:off x="6357950" y="2428868"/>
            <a:ext cx="2357454" cy="40005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28728" y="357166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Достижения детской библиотеки за последние годы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 descr="G:\Портфель\5.jpg"/>
          <p:cNvPicPr>
            <a:picLocks noChangeAspect="1" noChangeArrowheads="1"/>
          </p:cNvPicPr>
          <p:nvPr/>
        </p:nvPicPr>
        <p:blipFill>
          <a:blip r:embed="rId3" cstate="print"/>
          <a:srcRect t="3743" b="-17073"/>
          <a:stretch>
            <a:fillRect/>
          </a:stretch>
        </p:blipFill>
        <p:spPr bwMode="auto">
          <a:xfrm>
            <a:off x="857224" y="785794"/>
            <a:ext cx="2285694" cy="4143404"/>
          </a:xfrm>
          <a:prstGeom prst="rect">
            <a:avLst/>
          </a:prstGeom>
          <a:noFill/>
        </p:spPr>
      </p:pic>
      <p:pic>
        <p:nvPicPr>
          <p:cNvPr id="4" name="Picture 5" descr="G:\Портфель\4.jpg"/>
          <p:cNvPicPr>
            <a:picLocks noChangeAspect="1" noChangeArrowheads="1"/>
          </p:cNvPicPr>
          <p:nvPr/>
        </p:nvPicPr>
        <p:blipFill>
          <a:blip r:embed="rId4" cstate="print"/>
          <a:srcRect t="2363" r="3333" b="768"/>
          <a:stretch>
            <a:fillRect/>
          </a:stretch>
        </p:blipFill>
        <p:spPr bwMode="auto">
          <a:xfrm>
            <a:off x="6215074" y="2786058"/>
            <a:ext cx="2214578" cy="3429024"/>
          </a:xfrm>
          <a:prstGeom prst="rect">
            <a:avLst/>
          </a:prstGeom>
          <a:noFill/>
        </p:spPr>
      </p:pic>
      <p:pic>
        <p:nvPicPr>
          <p:cNvPr id="5" name="Picture 4" descr="G:\Портфель\3.jpg"/>
          <p:cNvPicPr>
            <a:picLocks noChangeAspect="1" noChangeArrowheads="1"/>
          </p:cNvPicPr>
          <p:nvPr/>
        </p:nvPicPr>
        <p:blipFill>
          <a:blip r:embed="rId5" cstate="print"/>
          <a:srcRect l="6130" t="2174" r="4984" b="2174"/>
          <a:stretch>
            <a:fillRect/>
          </a:stretch>
        </p:blipFill>
        <p:spPr bwMode="auto">
          <a:xfrm>
            <a:off x="3571868" y="1785926"/>
            <a:ext cx="2214578" cy="3500462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57356" y="2143116"/>
            <a:ext cx="58063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57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385762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Адрес:  606840  Нижегородская обл., 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                  р. п. </a:t>
            </a:r>
            <a:r>
              <a:rPr lang="ru-RU" dirty="0" err="1" smtClean="0"/>
              <a:t>Шаранга</a:t>
            </a:r>
            <a:r>
              <a:rPr lang="ru-RU" dirty="0" smtClean="0"/>
              <a:t>, ул. Свободы, д. 1</a:t>
            </a:r>
          </a:p>
          <a:p>
            <a:pPr algn="ctr"/>
            <a:r>
              <a:rPr lang="ru-RU" dirty="0" smtClean="0"/>
              <a:t>      </a:t>
            </a:r>
            <a:r>
              <a:rPr lang="ru-RU" dirty="0" err="1" smtClean="0"/>
              <a:t>Email</a:t>
            </a:r>
            <a:r>
              <a:rPr lang="ru-RU" dirty="0" smtClean="0"/>
              <a:t>: </a:t>
            </a:r>
            <a:r>
              <a:rPr lang="ru-RU" dirty="0" smtClean="0">
                <a:hlinkClick r:id="rId3"/>
              </a:rPr>
              <a:t>bibl_shar@mail.ru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      Телефон: (83155) 2-11-70</a:t>
            </a:r>
          </a:p>
          <a:p>
            <a:pPr algn="ctr"/>
            <a:r>
              <a:rPr lang="ru-RU" dirty="0" smtClean="0"/>
              <a:t>Презентацию подготовила зам. директора по работе с детьми </a:t>
            </a:r>
          </a:p>
          <a:p>
            <a:pPr algn="ctr"/>
            <a:r>
              <a:rPr lang="ru-RU" dirty="0" smtClean="0"/>
              <a:t>Наталия Витальевна Куимова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785926"/>
            <a:ext cx="8429684" cy="4401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Общественно – политических книг и брошюр – 230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из них произведений Маркса, Энгельса, Ленина,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Сталина -22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Естественно – научных – 315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Технических – 150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с\хозяйственных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– 132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художественных – 1804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детских    - 2289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прочих  - 427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экз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Все книги записаны в инвентарные книги №1 – 3.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00042"/>
            <a:ext cx="7231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Книжный фонд библиотеки составляет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5347 экз., в том числе по отделам</a:t>
            </a:r>
            <a:endParaRPr lang="ru-RU" sz="36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24" y="4714884"/>
            <a:ext cx="7072362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endParaRPr lang="ru-RU" sz="2400" b="1" dirty="0" smtClean="0">
              <a:latin typeface="Arial Narrow" pitchFamily="34" charset="0"/>
            </a:endParaRPr>
          </a:p>
          <a:p>
            <a:endParaRPr lang="ru-RU" sz="2400" b="1" dirty="0" smtClean="0">
              <a:latin typeface="Arial Narrow" pitchFamily="34" charset="0"/>
            </a:endParaRPr>
          </a:p>
          <a:p>
            <a:pPr lvl="0"/>
            <a:endParaRPr lang="ru-RU" sz="2400" b="1" dirty="0" smtClean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357290" y="642918"/>
            <a:ext cx="7429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Из оборудования в библиотеке имеется</a:t>
            </a:r>
            <a:r>
              <a:rPr lang="ru-RU" sz="3600" b="1" dirty="0" smtClean="0">
                <a:solidFill>
                  <a:srgbClr val="7030A0"/>
                </a:solidFill>
                <a:latin typeface="Arial Narrow" pitchFamily="34" charset="0"/>
              </a:rPr>
              <a:t>: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57290" y="1500174"/>
            <a:ext cx="2928958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Столов – 2</a:t>
            </a:r>
          </a:p>
          <a:p>
            <a:r>
              <a:rPr lang="ru-RU" sz="2800" dirty="0" smtClean="0">
                <a:latin typeface="Arial Narrow" pitchFamily="34" charset="0"/>
              </a:rPr>
              <a:t>Стульев – 9</a:t>
            </a:r>
          </a:p>
          <a:p>
            <a:r>
              <a:rPr lang="ru-RU" sz="2800" dirty="0" smtClean="0">
                <a:latin typeface="Arial Narrow" pitchFamily="34" charset="0"/>
              </a:rPr>
              <a:t>Диванов – 1</a:t>
            </a:r>
          </a:p>
          <a:p>
            <a:r>
              <a:rPr lang="ru-RU" sz="2800" dirty="0" smtClean="0">
                <a:latin typeface="Arial Narrow" pitchFamily="34" charset="0"/>
              </a:rPr>
              <a:t>Стеллажей – 3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3500438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Библиотека оформлена следующими материалами наглядной агитации: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4786322"/>
            <a:ext cx="2928958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Лозунгов – 1</a:t>
            </a:r>
          </a:p>
          <a:p>
            <a:r>
              <a:rPr lang="ru-RU" sz="2800" dirty="0" smtClean="0">
                <a:latin typeface="Arial Narrow" pitchFamily="34" charset="0"/>
              </a:rPr>
              <a:t>Плакатов – 4</a:t>
            </a:r>
          </a:p>
          <a:p>
            <a:r>
              <a:rPr lang="ru-RU" sz="2800" dirty="0" smtClean="0">
                <a:latin typeface="Arial Narrow" pitchFamily="34" charset="0"/>
              </a:rPr>
              <a:t>Портретов – 2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00100" y="2756410"/>
            <a:ext cx="7429552" cy="26776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Инвентарных книг – 3</a:t>
            </a:r>
            <a:endParaRPr lang="ru-RU" sz="2800" dirty="0" smtClean="0">
              <a:solidFill>
                <a:schemeClr val="bg1"/>
              </a:solidFill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Читательских формуляров – 800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Дневник учета ежедневной работы библиотеки – 1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Книга движения библиотечного фонда – 1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642918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80975" algn="l"/>
                <a:tab pos="269875" algn="l"/>
              </a:tabLst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Библиотека обеспечена следующими  предметами библиотечной техники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1538" y="660425"/>
            <a:ext cx="7286676" cy="526297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Заведующая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Шарангской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детской библиотекой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Огаркова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Нина Андреевна окончила Кировский библиотечный техникум.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Открытие библиотеки происходило в торжественной обстановке в присутствии населения, учащихся, учителей. Всего присутствовало на открытии библиотеки 62 человека. 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Читателями библиотеки записались 310 человек.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Точный адрес библиотеки: Кировская область  село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Шаранга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улица Колхозная, д. 1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чем и составлен настоящий акт.    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МБУК "МЦБС" Шарангского района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3353-6C58-465F-85A9-CF01C67F051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2233</Words>
  <Application>Microsoft Office PowerPoint</Application>
  <PresentationFormat>Экран (4:3)</PresentationFormat>
  <Paragraphs>290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327</cp:revision>
  <dcterms:created xsi:type="dcterms:W3CDTF">2013-09-04T11:21:38Z</dcterms:created>
  <dcterms:modified xsi:type="dcterms:W3CDTF">2013-09-27T04:49:30Z</dcterms:modified>
</cp:coreProperties>
</file>