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7"/>
  </p:notesMasterIdLst>
  <p:sldIdLst>
    <p:sldId id="256" r:id="rId2"/>
    <p:sldId id="309" r:id="rId3"/>
    <p:sldId id="257" r:id="rId4"/>
    <p:sldId id="258" r:id="rId5"/>
    <p:sldId id="259" r:id="rId6"/>
    <p:sldId id="262" r:id="rId7"/>
    <p:sldId id="263" r:id="rId8"/>
    <p:sldId id="264" r:id="rId9"/>
    <p:sldId id="265" r:id="rId10"/>
    <p:sldId id="289" r:id="rId11"/>
    <p:sldId id="317" r:id="rId12"/>
    <p:sldId id="266" r:id="rId13"/>
    <p:sldId id="267" r:id="rId14"/>
    <p:sldId id="286" r:id="rId15"/>
    <p:sldId id="280" r:id="rId16"/>
    <p:sldId id="336" r:id="rId17"/>
    <p:sldId id="318" r:id="rId18"/>
    <p:sldId id="328" r:id="rId19"/>
    <p:sldId id="269" r:id="rId20"/>
    <p:sldId id="303" r:id="rId21"/>
    <p:sldId id="271" r:id="rId22"/>
    <p:sldId id="282" r:id="rId23"/>
    <p:sldId id="320" r:id="rId24"/>
    <p:sldId id="304" r:id="rId25"/>
    <p:sldId id="331" r:id="rId26"/>
    <p:sldId id="278" r:id="rId27"/>
    <p:sldId id="281" r:id="rId28"/>
    <p:sldId id="334" r:id="rId29"/>
    <p:sldId id="312" r:id="rId30"/>
    <p:sldId id="327" r:id="rId31"/>
    <p:sldId id="295" r:id="rId32"/>
    <p:sldId id="311" r:id="rId33"/>
    <p:sldId id="308" r:id="rId34"/>
    <p:sldId id="310" r:id="rId35"/>
    <p:sldId id="335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1086" y="-7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Verdana" pitchFamily="34" charset="0"/>
              </a:rPr>
              <a:t>Основные</a:t>
            </a:r>
            <a:r>
              <a:rPr lang="ru-RU" baseline="0" dirty="0" smtClean="0">
                <a:solidFill>
                  <a:schemeClr val="accent1">
                    <a:lumMod val="50000"/>
                  </a:schemeClr>
                </a:solidFill>
                <a:latin typeface="Verdana" pitchFamily="34" charset="0"/>
              </a:rPr>
              <a:t> цифровые показатели работы</a:t>
            </a:r>
          </a:p>
          <a:p>
            <a:pPr>
              <a:defRPr/>
            </a:pPr>
            <a:r>
              <a:rPr lang="ru-RU" baseline="0" dirty="0" smtClean="0">
                <a:solidFill>
                  <a:schemeClr val="accent1">
                    <a:lumMod val="50000"/>
                  </a:schemeClr>
                </a:solidFill>
                <a:latin typeface="Verdana" pitchFamily="34" charset="0"/>
              </a:rPr>
              <a:t>детской библиотеки 1975-2010г. 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Verdana" pitchFamily="34" charset="0"/>
            </a:endParaRPr>
          </a:p>
        </c:rich>
      </c:tx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1975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число читателей</c:v>
                </c:pt>
                <c:pt idx="1">
                  <c:v>количество посещений</c:v>
                </c:pt>
                <c:pt idx="2">
                  <c:v>книговыдача</c:v>
                </c:pt>
                <c:pt idx="3">
                  <c:v>книжный фонд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1777</c:v>
                </c:pt>
                <c:pt idx="1">
                  <c:v>17724</c:v>
                </c:pt>
                <c:pt idx="2">
                  <c:v>45595</c:v>
                </c:pt>
                <c:pt idx="3">
                  <c:v>28668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1980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число читателей</c:v>
                </c:pt>
                <c:pt idx="1">
                  <c:v>количество посещений</c:v>
                </c:pt>
                <c:pt idx="2">
                  <c:v>книговыдача</c:v>
                </c:pt>
                <c:pt idx="3">
                  <c:v>книжный фонд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2016</c:v>
                </c:pt>
                <c:pt idx="1">
                  <c:v>19781</c:v>
                </c:pt>
                <c:pt idx="2">
                  <c:v>46633</c:v>
                </c:pt>
                <c:pt idx="3">
                  <c:v>31231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1990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число читателей</c:v>
                </c:pt>
                <c:pt idx="1">
                  <c:v>количество посещений</c:v>
                </c:pt>
                <c:pt idx="2">
                  <c:v>книговыдача</c:v>
                </c:pt>
                <c:pt idx="3">
                  <c:v>книжный фонд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1185</c:v>
                </c:pt>
                <c:pt idx="1">
                  <c:v>16303</c:v>
                </c:pt>
                <c:pt idx="2">
                  <c:v>41000</c:v>
                </c:pt>
                <c:pt idx="3">
                  <c:v>24001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2000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число читателей</c:v>
                </c:pt>
                <c:pt idx="1">
                  <c:v>количество посещений</c:v>
                </c:pt>
                <c:pt idx="2">
                  <c:v>книговыдача</c:v>
                </c:pt>
                <c:pt idx="3">
                  <c:v>книжный фонд</c:v>
                </c:pt>
              </c:strCache>
            </c:strRef>
          </c:cat>
          <c:val>
            <c:numRef>
              <c:f>Лист1!$E$2:$E$5</c:f>
              <c:numCache>
                <c:formatCode>General</c:formatCode>
                <c:ptCount val="4"/>
                <c:pt idx="0">
                  <c:v>1546</c:v>
                </c:pt>
                <c:pt idx="1">
                  <c:v>20296</c:v>
                </c:pt>
                <c:pt idx="2">
                  <c:v>40968</c:v>
                </c:pt>
                <c:pt idx="3">
                  <c:v>21364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2010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число читателей</c:v>
                </c:pt>
                <c:pt idx="1">
                  <c:v>количество посещений</c:v>
                </c:pt>
                <c:pt idx="2">
                  <c:v>книговыдача</c:v>
                </c:pt>
                <c:pt idx="3">
                  <c:v>книжный фонд</c:v>
                </c:pt>
              </c:strCache>
            </c:strRef>
          </c:cat>
          <c:val>
            <c:numRef>
              <c:f>Лист1!$F$2:$F$5</c:f>
              <c:numCache>
                <c:formatCode>General</c:formatCode>
                <c:ptCount val="4"/>
                <c:pt idx="0">
                  <c:v>1180</c:v>
                </c:pt>
                <c:pt idx="1">
                  <c:v>15333</c:v>
                </c:pt>
                <c:pt idx="2">
                  <c:v>29997</c:v>
                </c:pt>
                <c:pt idx="3">
                  <c:v>17213</c:v>
                </c:pt>
              </c:numCache>
            </c:numRef>
          </c:val>
        </c:ser>
        <c:gapWidth val="75"/>
        <c:overlap val="-25"/>
        <c:axId val="58016128"/>
        <c:axId val="58017664"/>
      </c:barChart>
      <c:catAx>
        <c:axId val="58016128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>
                <a:latin typeface="Verdana" pitchFamily="34" charset="0"/>
              </a:defRPr>
            </a:pPr>
            <a:endParaRPr lang="ru-RU"/>
          </a:p>
        </c:txPr>
        <c:crossAx val="58017664"/>
        <c:crosses val="autoZero"/>
        <c:auto val="1"/>
        <c:lblAlgn val="ctr"/>
        <c:lblOffset val="100"/>
      </c:catAx>
      <c:valAx>
        <c:axId val="58017664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spPr>
          <a:ln w="12700">
            <a:noFill/>
          </a:ln>
        </c:spPr>
        <c:crossAx val="58016128"/>
        <c:crosses val="autoZero"/>
        <c:crossBetween val="between"/>
      </c:valAx>
    </c:plotArea>
    <c:legend>
      <c:legendPos val="b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3A3983-0AA4-4026-A43F-5F6B8F9E9664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17E36D-88AA-4219-91CF-B85064E339D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17E36D-88AA-4219-91CF-B85064E339DD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D7075ACC-6D69-4C58-A6C1-A0FCAD365F11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A18FDC97-A077-41EF-8054-F6DAD711A2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advTm="5312">
    <p:wheel spokes="8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075ACC-6D69-4C58-A6C1-A0FCAD365F11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FDC97-A077-41EF-8054-F6DAD711A2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5312">
    <p:wheel spokes="8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075ACC-6D69-4C58-A6C1-A0FCAD365F11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FDC97-A077-41EF-8054-F6DAD711A2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5312">
    <p:wheel spokes="8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D7075ACC-6D69-4C58-A6C1-A0FCAD365F11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18FDC97-A077-41EF-8054-F6DAD711A26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 advTm="5312">
    <p:wheel spokes="8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D7075ACC-6D69-4C58-A6C1-A0FCAD365F11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A18FDC97-A077-41EF-8054-F6DAD711A2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advTm="5312">
    <p:wheel spokes="8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075ACC-6D69-4C58-A6C1-A0FCAD365F11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FDC97-A077-41EF-8054-F6DAD711A26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advTm="5312">
    <p:wheel spokes="8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075ACC-6D69-4C58-A6C1-A0FCAD365F11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FDC97-A077-41EF-8054-F6DAD711A26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 advTm="5312">
    <p:wheel spokes="8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D7075ACC-6D69-4C58-A6C1-A0FCAD365F11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18FDC97-A077-41EF-8054-F6DAD711A26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 advTm="5312">
    <p:wheel spokes="8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075ACC-6D69-4C58-A6C1-A0FCAD365F11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FDC97-A077-41EF-8054-F6DAD711A2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5312">
    <p:wheel spokes="8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D7075ACC-6D69-4C58-A6C1-A0FCAD365F11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18FDC97-A077-41EF-8054-F6DAD711A26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advTm="5312">
    <p:wheel spokes="8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D7075ACC-6D69-4C58-A6C1-A0FCAD365F11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18FDC97-A077-41EF-8054-F6DAD711A26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 advTm="5312">
    <p:wheel spokes="8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D7075ACC-6D69-4C58-A6C1-A0FCAD365F11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A18FDC97-A077-41EF-8054-F6DAD711A26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advTm="5312">
    <p:wheel spokes="8"/>
  </p:transition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Spas-bibl-d@mail.ru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image" Target="../media/image37.jpeg"/><Relationship Id="rId7" Type="http://schemas.openxmlformats.org/officeDocument/2006/relationships/image" Target="../media/image4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54.jpeg"/><Relationship Id="rId7" Type="http://schemas.openxmlformats.org/officeDocument/2006/relationships/image" Target="../media/image58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jpeg"/><Relationship Id="rId3" Type="http://schemas.openxmlformats.org/officeDocument/2006/relationships/image" Target="../media/image69.jpeg"/><Relationship Id="rId7" Type="http://schemas.openxmlformats.org/officeDocument/2006/relationships/image" Target="../media/image72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jpeg"/><Relationship Id="rId5" Type="http://schemas.openxmlformats.org/officeDocument/2006/relationships/image" Target="../media/image70.jpeg"/><Relationship Id="rId4" Type="http://schemas.openxmlformats.org/officeDocument/2006/relationships/image" Target="../media/image13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8.jpeg"/><Relationship Id="rId5" Type="http://schemas.openxmlformats.org/officeDocument/2006/relationships/image" Target="../media/image77.jpeg"/><Relationship Id="rId4" Type="http://schemas.openxmlformats.org/officeDocument/2006/relationships/image" Target="../media/image76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7" Type="http://schemas.openxmlformats.org/officeDocument/2006/relationships/image" Target="../media/image84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3.jpeg"/><Relationship Id="rId5" Type="http://schemas.openxmlformats.org/officeDocument/2006/relationships/image" Target="../media/image82.jpeg"/><Relationship Id="rId4" Type="http://schemas.openxmlformats.org/officeDocument/2006/relationships/image" Target="../media/image81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7" Type="http://schemas.openxmlformats.org/officeDocument/2006/relationships/image" Target="../media/image89.jpe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88.jpeg"/><Relationship Id="rId4" Type="http://schemas.openxmlformats.org/officeDocument/2006/relationships/image" Target="../media/image8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6.jpeg"/><Relationship Id="rId3" Type="http://schemas.openxmlformats.org/officeDocument/2006/relationships/image" Target="../media/image91.jpeg"/><Relationship Id="rId7" Type="http://schemas.openxmlformats.org/officeDocument/2006/relationships/image" Target="../media/image95.jpeg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4.jpeg"/><Relationship Id="rId11" Type="http://schemas.openxmlformats.org/officeDocument/2006/relationships/image" Target="../media/image99.jpeg"/><Relationship Id="rId5" Type="http://schemas.openxmlformats.org/officeDocument/2006/relationships/image" Target="../media/image93.jpeg"/><Relationship Id="rId10" Type="http://schemas.openxmlformats.org/officeDocument/2006/relationships/image" Target="../media/image98.jpeg"/><Relationship Id="rId4" Type="http://schemas.openxmlformats.org/officeDocument/2006/relationships/image" Target="../media/image92.jpeg"/><Relationship Id="rId9" Type="http://schemas.openxmlformats.org/officeDocument/2006/relationships/image" Target="../media/image97.jpe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6.jpeg"/><Relationship Id="rId3" Type="http://schemas.openxmlformats.org/officeDocument/2006/relationships/image" Target="../media/image101.jpeg"/><Relationship Id="rId7" Type="http://schemas.openxmlformats.org/officeDocument/2006/relationships/image" Target="../media/image105.jpeg"/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4.jpeg"/><Relationship Id="rId5" Type="http://schemas.openxmlformats.org/officeDocument/2006/relationships/image" Target="../media/image103.jpeg"/><Relationship Id="rId4" Type="http://schemas.openxmlformats.org/officeDocument/2006/relationships/image" Target="../media/image102.jpe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3.jpeg"/><Relationship Id="rId3" Type="http://schemas.openxmlformats.org/officeDocument/2006/relationships/image" Target="../media/image108.jpeg"/><Relationship Id="rId7" Type="http://schemas.openxmlformats.org/officeDocument/2006/relationships/image" Target="../media/image112.jpeg"/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1.jpeg"/><Relationship Id="rId5" Type="http://schemas.openxmlformats.org/officeDocument/2006/relationships/image" Target="../media/image110.jpeg"/><Relationship Id="rId4" Type="http://schemas.openxmlformats.org/officeDocument/2006/relationships/image" Target="../media/image109.jpeg"/><Relationship Id="rId9" Type="http://schemas.openxmlformats.org/officeDocument/2006/relationships/image" Target="../media/image13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jpeg"/><Relationship Id="rId2" Type="http://schemas.openxmlformats.org/officeDocument/2006/relationships/image" Target="../media/image1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6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9.jpeg"/><Relationship Id="rId4" Type="http://schemas.openxmlformats.org/officeDocument/2006/relationships/image" Target="../media/image118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28794" y="714356"/>
            <a:ext cx="7000924" cy="286436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27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Муниципальное бюджетное  учреждение культуры</a:t>
            </a:r>
            <a:br>
              <a:rPr lang="ru-RU" sz="27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</a:br>
            <a:r>
              <a:rPr lang="ru-RU" sz="27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 «</a:t>
            </a:r>
            <a:r>
              <a:rPr lang="ru-RU" sz="2700" dirty="0" err="1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Межпоселенческая</a:t>
            </a:r>
            <a:r>
              <a:rPr lang="ru-RU" sz="27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  централизованная</a:t>
            </a:r>
            <a:br>
              <a:rPr lang="ru-RU" sz="27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</a:br>
            <a:r>
              <a:rPr lang="ru-RU" sz="27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  библиотечная система»</a:t>
            </a:r>
            <a:br>
              <a:rPr lang="ru-RU" sz="27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</a:br>
            <a:r>
              <a:rPr lang="ru-RU" sz="27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Спасского  муниципального района </a:t>
            </a:r>
            <a:br>
              <a:rPr lang="ru-RU" sz="27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</a:br>
            <a:r>
              <a:rPr lang="ru-RU" sz="27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Нижегородской области</a:t>
            </a:r>
            <a:endParaRPr lang="ru-RU" sz="2700" dirty="0">
              <a:solidFill>
                <a:schemeClr val="accent1">
                  <a:lumMod val="75000"/>
                </a:schemeClr>
              </a:solidFill>
              <a:latin typeface="Verdana" pitchFamily="34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43808" y="0"/>
            <a:ext cx="533511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cap="small" dirty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+mj-ea"/>
                <a:cs typeface="Times New Roman" pitchFamily="18" charset="0"/>
              </a:rPr>
              <a:t>Центральная </a:t>
            </a:r>
            <a:r>
              <a:rPr lang="ru-RU" sz="3600" b="1" cap="small" dirty="0" smtClean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+mj-ea"/>
                <a:cs typeface="Times New Roman" pitchFamily="18" charset="0"/>
              </a:rPr>
              <a:t> </a:t>
            </a:r>
          </a:p>
          <a:p>
            <a:pPr algn="ctr"/>
            <a:r>
              <a:rPr lang="ru-RU" sz="3600" b="1" cap="small" dirty="0" smtClean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+mj-ea"/>
                <a:cs typeface="Times New Roman" pitchFamily="18" charset="0"/>
              </a:rPr>
              <a:t>детская </a:t>
            </a:r>
            <a:r>
              <a:rPr lang="ru-RU" sz="3600" b="1" cap="small" dirty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ea typeface="+mj-ea"/>
                <a:cs typeface="Times New Roman" pitchFamily="18" charset="0"/>
              </a:rPr>
              <a:t>библиотека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547664" cy="1486697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10" name="Прямоугольник 9"/>
          <p:cNvSpPr/>
          <p:nvPr/>
        </p:nvSpPr>
        <p:spPr>
          <a:xfrm>
            <a:off x="4283968" y="4005064"/>
            <a:ext cx="4572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cs typeface="Times New Roman" pitchFamily="18" charset="0"/>
              </a:rPr>
              <a:t>Наш    адрес: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Verdana" pitchFamily="34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Нижегородская область,</a:t>
            </a:r>
            <a:b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 Спасский район, с.Спасское,</a:t>
            </a:r>
            <a:b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 пл.Революции, д.71</a:t>
            </a:r>
            <a:b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тел. 883125025</a:t>
            </a:r>
            <a:b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  Электронная почта:</a:t>
            </a:r>
            <a:b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</a:br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  <a:hlinkClick r:id="rId3"/>
              </a:rPr>
              <a:t>Spas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  <a:hlinkClick r:id="rId3"/>
              </a:rPr>
              <a:t>-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  <a:hlinkClick r:id="rId3"/>
              </a:rPr>
              <a:t>bibl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  <a:hlinkClick r:id="rId3"/>
              </a:rPr>
              <a:t>-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  <a:hlinkClick r:id="rId3"/>
              </a:rPr>
              <a:t>d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  <a:hlinkClick r:id="rId3"/>
              </a:rPr>
              <a:t>@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  <a:hlinkClick r:id="rId3"/>
              </a:rPr>
              <a:t>mail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  <a:hlinkClick r:id="rId3"/>
              </a:rPr>
              <a:t>.</a:t>
            </a:r>
            <a:r>
              <a:rPr lang="en-US" dirty="0" err="1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  <a:hlinkClick r:id="rId3"/>
              </a:rPr>
              <a:t>ru</a:t>
            </a:r>
            <a:endParaRPr lang="ru-RU" dirty="0" smtClean="0">
              <a:solidFill>
                <a:schemeClr val="accent1">
                  <a:lumMod val="75000"/>
                </a:schemeClr>
              </a:solidFill>
              <a:latin typeface="Verdana" pitchFamily="34" charset="0"/>
              <a:cs typeface="Times New Roman" pitchFamily="18" charset="0"/>
            </a:endParaRPr>
          </a:p>
          <a:p>
            <a:pPr algn="r"/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Группа «В Контакте»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 http://vk.com/club51843217</a:t>
            </a:r>
            <a:endParaRPr lang="ru-RU" dirty="0">
              <a:latin typeface="Verdana" pitchFamily="34" charset="0"/>
            </a:endParaRPr>
          </a:p>
        </p:txBody>
      </p:sp>
      <p:pic>
        <p:nvPicPr>
          <p:cNvPr id="9" name="Picture 4" descr="C:\Documents and Settings\UserXP\Рабочий стол\для истории\ST83206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2204864"/>
            <a:ext cx="2019280" cy="15144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Picture 2" descr="C:\Documents and Settings\UserXP\Рабочий стол\для истории\ST83258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1163832">
            <a:off x="492070" y="3562920"/>
            <a:ext cx="2222614" cy="16669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Picture 3" descr="C:\Documents and Settings\UserXP\Рабочий стол\для истории\ST83219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15616" y="4869160"/>
            <a:ext cx="2304256" cy="172819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Tm="5312">
    <p:wheel spokes="8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24634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В 1978 году в детскую библиотеку пришла работать 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Юлия 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Георгиевна Телегина</a:t>
            </a:r>
            <a:endParaRPr lang="ru-RU" sz="2800" dirty="0">
              <a:solidFill>
                <a:schemeClr val="accent1">
                  <a:lumMod val="75000"/>
                </a:schemeClr>
              </a:solidFill>
              <a:latin typeface="Verdana" pitchFamily="34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6050" y="1214422"/>
            <a:ext cx="3112298" cy="210972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0" y="5445224"/>
            <a:ext cx="8786842" cy="1143000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2000" cap="small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ea typeface="+mj-ea"/>
                <a:cs typeface="Times New Roman" pitchFamily="18" charset="0"/>
              </a:rPr>
              <a:t>За время работы в детской библиотеке  Ю.Г.Телегина  неоднократно награждалась дипломами и  почетными грамотами. </a:t>
            </a:r>
          </a:p>
          <a:p>
            <a:pPr algn="ctr">
              <a:spcBef>
                <a:spcPct val="0"/>
              </a:spcBef>
              <a:defRPr/>
            </a:pPr>
            <a:r>
              <a:rPr lang="ru-RU" sz="2000" cap="small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В своей работе Юлия Георгиевна   использовала самые разнообразные формы работы, но всегда старалась,  что бы каждое  мероприятие было интересным и познавательным.</a:t>
            </a:r>
            <a:endParaRPr lang="ru-RU" sz="2000" cap="small" dirty="0" smtClean="0">
              <a:solidFill>
                <a:schemeClr val="accent1">
                  <a:lumMod val="75000"/>
                </a:schemeClr>
              </a:solidFill>
              <a:latin typeface="Verdana" pitchFamily="34" charset="0"/>
              <a:ea typeface="+mj-ea"/>
              <a:cs typeface="Times New Roman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cap="small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ea typeface="+mj-ea"/>
                <a:cs typeface="Times New Roman" pitchFamily="18" charset="0"/>
              </a:rPr>
              <a:t>В 1999 году Ю.Г.Телегина  стала дипломантом областного конкурса </a:t>
            </a:r>
            <a:r>
              <a:rPr lang="ru-RU" sz="2000" cap="small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ea typeface="+mj-ea"/>
                <a:cs typeface="Times New Roman" pitchFamily="18" charset="0"/>
              </a:rPr>
              <a:t>«</a:t>
            </a:r>
            <a:r>
              <a:rPr lang="ru-RU" sz="2000" cap="small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ea typeface="+mj-ea"/>
                <a:cs typeface="Times New Roman" pitchFamily="18" charset="0"/>
              </a:rPr>
              <a:t>Нижегородские библиотеки - детям» .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cap="small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ea typeface="+mj-ea"/>
                <a:cs typeface="Times New Roman" pitchFamily="18" charset="0"/>
              </a:rPr>
              <a:t>Разработанные ей сценарии </a:t>
            </a:r>
            <a:r>
              <a:rPr lang="ru-RU" sz="2000" cap="small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ea typeface="+mj-ea"/>
                <a:cs typeface="Times New Roman" pitchFamily="18" charset="0"/>
              </a:rPr>
              <a:t>печатались на страницах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cap="small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ea typeface="+mj-ea"/>
                <a:cs typeface="Times New Roman" pitchFamily="18" charset="0"/>
              </a:rPr>
              <a:t> </a:t>
            </a:r>
            <a:r>
              <a:rPr lang="ru-RU" sz="2000" cap="small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ea typeface="+mj-ea"/>
                <a:cs typeface="Times New Roman" pitchFamily="18" charset="0"/>
              </a:rPr>
              <a:t>газеты  «Клубный вестник»</a:t>
            </a:r>
            <a:endParaRPr kumimoji="0" lang="ru-RU" sz="2000" b="0" i="0" u="none" strike="noStrike" kern="1200" cap="small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Verdana" pitchFamily="34" charset="0"/>
              <a:ea typeface="+mj-ea"/>
              <a:cs typeface="Times New Roman" pitchFamily="18" charset="0"/>
            </a:endParaRPr>
          </a:p>
        </p:txBody>
      </p:sp>
      <p:pic>
        <p:nvPicPr>
          <p:cNvPr id="8" name="Picture 2" descr="http://eng-new.kafanews.com/upload/kafa_news_foto/30346_4212_400_0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15272" y="5572140"/>
            <a:ext cx="1428728" cy="10715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2" descr="C:\Documents and Settings\UserXP\Рабочий стол\для истории\ST831779.JPG"/>
          <p:cNvPicPr>
            <a:picLocks noChangeAspect="1" noChangeArrowheads="1"/>
          </p:cNvPicPr>
          <p:nvPr/>
        </p:nvPicPr>
        <p:blipFill>
          <a:blip r:embed="rId4" cstate="print"/>
          <a:srcRect l="11780" r="13612"/>
          <a:stretch>
            <a:fillRect/>
          </a:stretch>
        </p:blipFill>
        <p:spPr bwMode="auto">
          <a:xfrm rot="21306863">
            <a:off x="515370" y="1229264"/>
            <a:ext cx="2116929" cy="21280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Picture 3" descr="C:\Documents and Settings\UserXP\Рабочий стол\для истории\ST83264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85696" flipH="1">
            <a:off x="6059125" y="1141650"/>
            <a:ext cx="2657237" cy="22338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Tm="5312">
    <p:wheel spokes="8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50" y="1428736"/>
            <a:ext cx="8929750" cy="1143000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В разное время в ЦДБ работали: Зоя Ежова, Татьяна Коровина, Надежда Логинова, Марина  </a:t>
            </a:r>
            <a:r>
              <a:rPr lang="ru-RU" sz="2800" dirty="0" err="1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Алатырцева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, Галина Галкина, Ирина  </a:t>
            </a:r>
            <a:r>
              <a:rPr lang="ru-RU" sz="2800" dirty="0" err="1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Секамова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, Елена   </a:t>
            </a:r>
            <a:r>
              <a:rPr lang="ru-RU" sz="2800" dirty="0" err="1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Русскова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, Анна   </a:t>
            </a:r>
            <a:r>
              <a:rPr lang="ru-RU" sz="2800" dirty="0" err="1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Бурунова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, </a:t>
            </a:r>
            <a:b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Наталья Ерофеева</a:t>
            </a:r>
            <a:endParaRPr lang="ru-RU" sz="2800" dirty="0">
              <a:solidFill>
                <a:schemeClr val="accent1">
                  <a:lumMod val="75000"/>
                </a:schemeClr>
              </a:solidFill>
              <a:latin typeface="Verdana" pitchFamily="34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57675" t="19619" b="23336"/>
          <a:stretch>
            <a:fillRect/>
          </a:stretch>
        </p:blipFill>
        <p:spPr bwMode="auto">
          <a:xfrm rot="5400000">
            <a:off x="318990" y="2252722"/>
            <a:ext cx="2204382" cy="22709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 l="23410" t="12092" r="18286"/>
          <a:stretch>
            <a:fillRect/>
          </a:stretch>
        </p:blipFill>
        <p:spPr bwMode="auto">
          <a:xfrm>
            <a:off x="6357950" y="2357430"/>
            <a:ext cx="2201248" cy="22145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 l="4751" t="27492" r="21896" b="12462"/>
          <a:stretch>
            <a:fillRect/>
          </a:stretch>
        </p:blipFill>
        <p:spPr bwMode="auto">
          <a:xfrm>
            <a:off x="2857488" y="2714620"/>
            <a:ext cx="3157534" cy="21677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0" y="4572008"/>
            <a:ext cx="264320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solidFill>
                  <a:srgbClr val="0070C0"/>
                </a:solidFill>
                <a:latin typeface="Verdana" pitchFamily="34" charset="0"/>
                <a:cs typeface="Times New Roman" pitchFamily="18" charset="0"/>
              </a:rPr>
              <a:t>Библиотекарь</a:t>
            </a:r>
          </a:p>
          <a:p>
            <a:pPr algn="ctr"/>
            <a:r>
              <a:rPr lang="ru-RU" sz="1400" dirty="0" smtClean="0">
                <a:solidFill>
                  <a:srgbClr val="0070C0"/>
                </a:solidFill>
                <a:latin typeface="Verdana" pitchFamily="34" charset="0"/>
                <a:cs typeface="Times New Roman" pitchFamily="18" charset="0"/>
              </a:rPr>
              <a:t> читального зала </a:t>
            </a:r>
          </a:p>
          <a:p>
            <a:pPr algn="ctr"/>
            <a:r>
              <a:rPr lang="ru-RU" sz="1400" dirty="0" smtClean="0">
                <a:solidFill>
                  <a:srgbClr val="0070C0"/>
                </a:solidFill>
                <a:latin typeface="Verdana" pitchFamily="34" charset="0"/>
                <a:cs typeface="Times New Roman" pitchFamily="18" charset="0"/>
              </a:rPr>
              <a:t>Е. В. </a:t>
            </a:r>
            <a:r>
              <a:rPr lang="ru-RU" sz="1400" dirty="0" err="1" smtClean="0">
                <a:solidFill>
                  <a:srgbClr val="0070C0"/>
                </a:solidFill>
                <a:latin typeface="Verdana" pitchFamily="34" charset="0"/>
                <a:cs typeface="Times New Roman" pitchFamily="18" charset="0"/>
              </a:rPr>
              <a:t>Русскова</a:t>
            </a:r>
            <a:r>
              <a:rPr lang="ru-RU" sz="1400" dirty="0" smtClean="0">
                <a:solidFill>
                  <a:srgbClr val="0070C0"/>
                </a:solidFill>
                <a:latin typeface="Verdana" pitchFamily="34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1400" dirty="0" smtClean="0">
                <a:solidFill>
                  <a:srgbClr val="0070C0"/>
                </a:solidFill>
                <a:latin typeface="Verdana" pitchFamily="34" charset="0"/>
                <a:cs typeface="Times New Roman" pitchFamily="18" charset="0"/>
              </a:rPr>
              <a:t>знакомит юных читателей </a:t>
            </a:r>
          </a:p>
          <a:p>
            <a:pPr algn="ctr"/>
            <a:r>
              <a:rPr lang="ru-RU" sz="1400" dirty="0" smtClean="0">
                <a:solidFill>
                  <a:srgbClr val="0070C0"/>
                </a:solidFill>
                <a:latin typeface="Verdana" pitchFamily="34" charset="0"/>
                <a:cs typeface="Times New Roman" pitchFamily="18" charset="0"/>
              </a:rPr>
              <a:t>с новыми книгами</a:t>
            </a:r>
          </a:p>
          <a:p>
            <a:pPr algn="ctr"/>
            <a:r>
              <a:rPr lang="ru-RU" sz="1400" dirty="0" smtClean="0">
                <a:solidFill>
                  <a:srgbClr val="0070C0"/>
                </a:solidFill>
                <a:latin typeface="Verdana" pitchFamily="34" charset="0"/>
                <a:cs typeface="Times New Roman" pitchFamily="18" charset="0"/>
              </a:rPr>
              <a:t>(2004г.)</a:t>
            </a:r>
            <a:endParaRPr lang="ru-RU" sz="1400" dirty="0">
              <a:solidFill>
                <a:srgbClr val="0070C0"/>
              </a:solidFill>
              <a:latin typeface="Verdana" pitchFamily="34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071802" y="5000636"/>
            <a:ext cx="264320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solidFill>
                  <a:srgbClr val="0070C0"/>
                </a:solidFill>
                <a:latin typeface="Verdana" pitchFamily="34" charset="0"/>
                <a:cs typeface="Times New Roman" pitchFamily="18" charset="0"/>
              </a:rPr>
              <a:t>Библиотекарь читального зала Н.Е.Логинова </a:t>
            </a:r>
          </a:p>
          <a:p>
            <a:pPr algn="ctr"/>
            <a:r>
              <a:rPr lang="ru-RU" sz="1400" dirty="0" smtClean="0">
                <a:solidFill>
                  <a:srgbClr val="0070C0"/>
                </a:solidFill>
                <a:latin typeface="Verdana" pitchFamily="34" charset="0"/>
                <a:cs typeface="Times New Roman" pitchFamily="18" charset="0"/>
              </a:rPr>
              <a:t>в  образе королевы Книги</a:t>
            </a:r>
          </a:p>
          <a:p>
            <a:pPr algn="ctr"/>
            <a:r>
              <a:rPr lang="ru-RU" sz="1400" dirty="0" smtClean="0">
                <a:solidFill>
                  <a:srgbClr val="0070C0"/>
                </a:solidFill>
                <a:latin typeface="Verdana" pitchFamily="34" charset="0"/>
                <a:cs typeface="Times New Roman" pitchFamily="18" charset="0"/>
              </a:rPr>
              <a:t>(1995г.)</a:t>
            </a:r>
            <a:endParaRPr lang="ru-RU" sz="1400" dirty="0">
              <a:solidFill>
                <a:srgbClr val="0070C0"/>
              </a:solidFill>
              <a:latin typeface="Verdana" pitchFamily="34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857884" y="4857760"/>
            <a:ext cx="3071834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solidFill>
                  <a:srgbClr val="0070C0"/>
                </a:solidFill>
                <a:latin typeface="Verdana" pitchFamily="34" charset="0"/>
                <a:cs typeface="Times New Roman" pitchFamily="18" charset="0"/>
              </a:rPr>
              <a:t>Библиотекарь младшего абонемента А.Г. </a:t>
            </a:r>
            <a:r>
              <a:rPr lang="ru-RU" sz="1400" dirty="0" err="1" smtClean="0">
                <a:solidFill>
                  <a:srgbClr val="0070C0"/>
                </a:solidFill>
                <a:latin typeface="Verdana" pitchFamily="34" charset="0"/>
                <a:cs typeface="Times New Roman" pitchFamily="18" charset="0"/>
              </a:rPr>
              <a:t>Бурунова</a:t>
            </a:r>
            <a:endParaRPr lang="ru-RU" sz="1400" dirty="0" smtClean="0">
              <a:solidFill>
                <a:srgbClr val="0070C0"/>
              </a:solidFill>
              <a:latin typeface="Verdana" pitchFamily="34" charset="0"/>
              <a:cs typeface="Times New Roman" pitchFamily="18" charset="0"/>
            </a:endParaRPr>
          </a:p>
          <a:p>
            <a:pPr algn="ctr"/>
            <a:r>
              <a:rPr lang="ru-RU" sz="1400" dirty="0" smtClean="0">
                <a:solidFill>
                  <a:srgbClr val="0070C0"/>
                </a:solidFill>
                <a:latin typeface="Verdana" pitchFamily="34" charset="0"/>
                <a:cs typeface="Times New Roman" pitchFamily="18" charset="0"/>
              </a:rPr>
              <a:t> проводит беседу</a:t>
            </a:r>
          </a:p>
          <a:p>
            <a:pPr algn="ctr"/>
            <a:r>
              <a:rPr lang="ru-RU" sz="1400" dirty="0" smtClean="0">
                <a:solidFill>
                  <a:srgbClr val="0070C0"/>
                </a:solidFill>
                <a:latin typeface="Verdana" pitchFamily="34" charset="0"/>
                <a:cs typeface="Times New Roman" pitchFamily="18" charset="0"/>
              </a:rPr>
              <a:t> у книжной выставки</a:t>
            </a:r>
          </a:p>
          <a:p>
            <a:pPr algn="ctr"/>
            <a:r>
              <a:rPr lang="ru-RU" sz="1400" dirty="0" smtClean="0">
                <a:solidFill>
                  <a:srgbClr val="0070C0"/>
                </a:solidFill>
                <a:latin typeface="Verdana" pitchFamily="34" charset="0"/>
                <a:cs typeface="Times New Roman" pitchFamily="18" charset="0"/>
              </a:rPr>
              <a:t>(2007г.)</a:t>
            </a:r>
            <a:endParaRPr lang="ru-RU" sz="1400" dirty="0">
              <a:solidFill>
                <a:srgbClr val="0070C0"/>
              </a:solidFill>
              <a:latin typeface="Verdana" pitchFamily="34" charset="0"/>
              <a:cs typeface="Times New Roman" pitchFamily="18" charset="0"/>
            </a:endParaRPr>
          </a:p>
        </p:txBody>
      </p:sp>
      <p:pic>
        <p:nvPicPr>
          <p:cNvPr id="9" name="Picture 2" descr="http://eng-new.kafanews.com/upload/kafa_news_foto/30346_4212_400_0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715272" y="5572140"/>
            <a:ext cx="1428728" cy="10715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Tm="5312">
    <p:wheel spokes="8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785786" y="142852"/>
            <a:ext cx="8001056" cy="1285884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В 1993 году коллектив ЦДБ возглавляет</a:t>
            </a:r>
          </a:p>
          <a:p>
            <a:pPr algn="ctr">
              <a:buNone/>
            </a:pP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Елена Федоровна </a:t>
            </a:r>
            <a:r>
              <a:rPr lang="ru-RU" sz="2800" dirty="0" err="1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Клокова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.</a:t>
            </a:r>
            <a:endParaRPr lang="ru-RU" sz="2800" dirty="0">
              <a:solidFill>
                <a:schemeClr val="accent1">
                  <a:lumMod val="75000"/>
                </a:schemeClr>
              </a:solidFill>
              <a:latin typeface="Verdana" pitchFamily="34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4500570"/>
            <a:ext cx="850109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В это время  большое внимание уделяется  оформлению информационного пространства библиотеки. 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    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Оформлено 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«Читательское 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справочное бюро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», информационные плакаты «Как читать журналы», </a:t>
            </a:r>
          </a:p>
          <a:p>
            <a:pPr algn="ctr">
              <a:buNone/>
            </a:pP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«Что выписывает библиотека», </a:t>
            </a:r>
          </a:p>
          <a:p>
            <a:pPr algn="ctr">
              <a:buNone/>
            </a:pP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«Как найти дорожку к книжке». </a:t>
            </a:r>
          </a:p>
        </p:txBody>
      </p:sp>
      <p:pic>
        <p:nvPicPr>
          <p:cNvPr id="7" name="Picture 2" descr="http://eng-new.kafanews.com/upload/kafa_news_foto/30346_4212_400_0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29520" y="5500702"/>
            <a:ext cx="1523979" cy="1142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4" name="Picture 2" descr="C:\Documents and Settings\UserXP\Рабочий стол\для истории\клоков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28926" y="1357298"/>
            <a:ext cx="2952750" cy="28098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Tm="5312">
    <p:wheel spokes="8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60648"/>
            <a:ext cx="7467600" cy="1143000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С 1997 года ЦДБ руководит </a:t>
            </a:r>
            <a:b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Лариса Владимировна </a:t>
            </a:r>
            <a:r>
              <a:rPr lang="ru-RU" sz="2800" dirty="0" err="1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Хламова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</a:br>
            <a:endParaRPr lang="ru-RU" sz="2800" dirty="0">
              <a:solidFill>
                <a:schemeClr val="accent1">
                  <a:lumMod val="75000"/>
                </a:schemeClr>
              </a:solidFill>
              <a:latin typeface="Verdana" pitchFamily="34" charset="0"/>
              <a:cs typeface="Times New Roman" pitchFamily="18" charset="0"/>
            </a:endParaRPr>
          </a:p>
        </p:txBody>
      </p:sp>
      <p:pic>
        <p:nvPicPr>
          <p:cNvPr id="5" name="Picture 2" descr="http://eng-new.kafanews.com/upload/kafa_news_foto/30346_4212_400_0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48331" y="5445224"/>
            <a:ext cx="1595669" cy="11967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285720" y="5715000"/>
            <a:ext cx="7967666" cy="1143000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Verdana" pitchFamily="34" charset="0"/>
                <a:ea typeface="+mj-ea"/>
                <a:cs typeface="Times New Roman" pitchFamily="18" charset="0"/>
              </a:rPr>
              <a:t>С приходом</a:t>
            </a:r>
            <a:r>
              <a:rPr kumimoji="0" lang="ru-RU" sz="2400" b="0" i="0" u="none" strike="noStrike" kern="1200" cap="small" spc="0" normalizeH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Verdana" pitchFamily="34" charset="0"/>
                <a:ea typeface="+mj-ea"/>
                <a:cs typeface="Times New Roman" pitchFamily="18" charset="0"/>
              </a:rPr>
              <a:t> Ларисы Владимировны  читатели ЦДБ  активно  участвуют в областных конкурсах.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small" spc="0" normalizeH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Verdana" pitchFamily="34" charset="0"/>
                <a:ea typeface="+mj-ea"/>
                <a:cs typeface="Times New Roman" pitchFamily="18" charset="0"/>
              </a:rPr>
              <a:t>В 1999 году Лариса Владимировна становится победителем </a:t>
            </a:r>
            <a:r>
              <a:rPr lang="ru-RU" sz="2400" cap="small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ea typeface="+mj-ea"/>
                <a:cs typeface="Times New Roman" pitchFamily="18" charset="0"/>
              </a:rPr>
              <a:t> зонального конкурса библиотекарей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cap="small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ea typeface="+mj-ea"/>
                <a:cs typeface="Times New Roman" pitchFamily="18" charset="0"/>
              </a:rPr>
              <a:t>«Свет  пушкинского гения»</a:t>
            </a:r>
            <a:r>
              <a:rPr kumimoji="0" lang="ru-RU" sz="32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Verdana" pitchFamily="34" charset="0"/>
                <a:ea typeface="+mj-ea"/>
                <a:cs typeface="Times New Roman" pitchFamily="18" charset="0"/>
              </a:rPr>
              <a:t/>
            </a:r>
            <a:br>
              <a:rPr kumimoji="0" lang="ru-RU" sz="32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Verdana" pitchFamily="34" charset="0"/>
                <a:ea typeface="+mj-ea"/>
                <a:cs typeface="Times New Roman" pitchFamily="18" charset="0"/>
              </a:rPr>
            </a:br>
            <a:endParaRPr kumimoji="0" lang="ru-RU" sz="3200" b="0" i="0" u="none" strike="noStrike" kern="1200" cap="small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Verdana" pitchFamily="34" charset="0"/>
              <a:ea typeface="+mj-ea"/>
              <a:cs typeface="Times New Roman" pitchFamily="18" charset="0"/>
            </a:endParaRPr>
          </a:p>
        </p:txBody>
      </p:sp>
      <p:pic>
        <p:nvPicPr>
          <p:cNvPr id="2050" name="Picture 2" descr="C:\Documents and Settings\UserXP\Рабочий стол\для истории\ST833068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 l="14371" t="4630"/>
          <a:stretch>
            <a:fillRect/>
          </a:stretch>
        </p:blipFill>
        <p:spPr bwMode="auto">
          <a:xfrm>
            <a:off x="2744309" y="1285860"/>
            <a:ext cx="3582729" cy="29986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Tm="5312">
    <p:wheel spokes="8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2"/>
          <p:cNvSpPr txBox="1">
            <a:spLocks noGrp="1"/>
          </p:cNvSpPr>
          <p:nvPr>
            <p:ph sz="quarter" idx="1"/>
          </p:nvPr>
        </p:nvSpPr>
        <p:spPr>
          <a:xfrm>
            <a:off x="0" y="142852"/>
            <a:ext cx="8929718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algn="ctr">
              <a:buNone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Verdana" pitchFamily="34" charset="0"/>
                <a:cs typeface="Times New Roman" pitchFamily="18" charset="0"/>
              </a:rPr>
              <a:t>В </a:t>
            </a:r>
            <a:r>
              <a:rPr kumimoji="0" lang="ru-RU" sz="2800" b="0" i="0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Verdana" pitchFamily="34" charset="0"/>
                <a:cs typeface="Times New Roman" pitchFamily="18" charset="0"/>
              </a:rPr>
              <a:t> начале 90-х годов в ЦДБ проводится работа  по возрождению традиций родного края. Оформляются красочные книжные выставки, по-прежнему проводятся литературные 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часы, викторины, </a:t>
            </a:r>
            <a:r>
              <a:rPr kumimoji="0" lang="ru-RU" sz="2800" b="0" i="0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Verdana" pitchFamily="34" charset="0"/>
                <a:cs typeface="Times New Roman" pitchFamily="18" charset="0"/>
              </a:rPr>
              <a:t>конкурсы знатоков, часы краеведения, встречи с интересными людьми</a:t>
            </a:r>
            <a:r>
              <a:rPr kumimoji="0" lang="ru-RU" sz="2800" b="0" i="0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Verdana" pitchFamily="34" charset="0"/>
              </a:rPr>
              <a:t>.</a:t>
            </a: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Verdana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3579" t="15978" r="1189" b="3664"/>
          <a:stretch>
            <a:fillRect/>
          </a:stretch>
        </p:blipFill>
        <p:spPr bwMode="auto">
          <a:xfrm rot="5141990">
            <a:off x="3597" y="3703054"/>
            <a:ext cx="2928934" cy="178645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 l="5076" t="1594" r="13706" b="15544"/>
          <a:stretch>
            <a:fillRect/>
          </a:stretch>
        </p:blipFill>
        <p:spPr bwMode="auto">
          <a:xfrm rot="192280">
            <a:off x="6960640" y="3191404"/>
            <a:ext cx="1890359" cy="30718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 l="2472" t="16269" r="2289" b="4155"/>
          <a:stretch>
            <a:fillRect/>
          </a:stretch>
        </p:blipFill>
        <p:spPr bwMode="auto">
          <a:xfrm rot="10800000">
            <a:off x="2571736" y="3286124"/>
            <a:ext cx="3828750" cy="25249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2714612" y="5786454"/>
            <a:ext cx="422263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Участники конкурса  эрудитов </a:t>
            </a:r>
          </a:p>
          <a:p>
            <a:pPr algn="ctr"/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«Люби и знай свой край родной»</a:t>
            </a:r>
          </a:p>
          <a:p>
            <a:pPr algn="ctr"/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1996г</a:t>
            </a:r>
            <a:endParaRPr lang="ru-RU" dirty="0">
              <a:latin typeface="Verdana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5312">
    <p:wheel spokes="8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 l="5097" t="5595" r="12072" b="17944"/>
          <a:stretch>
            <a:fillRect/>
          </a:stretch>
        </p:blipFill>
        <p:spPr bwMode="auto">
          <a:xfrm>
            <a:off x="4916993" y="4000504"/>
            <a:ext cx="3726973" cy="23508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Picture 7" descr="\\Цдб2\мои документы\М_Д\Фото\фото 2\ДБ Айболит 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714356"/>
            <a:ext cx="3231372" cy="204326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142844" y="2714620"/>
            <a:ext cx="364333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solidFill>
                  <a:srgbClr val="0070C0"/>
                </a:solidFill>
                <a:latin typeface="Verdana" pitchFamily="34" charset="0"/>
                <a:cs typeface="Times New Roman" pitchFamily="18" charset="0"/>
              </a:rPr>
              <a:t>Литературный праздник </a:t>
            </a:r>
            <a:br>
              <a:rPr lang="ru-RU" sz="1400" dirty="0" smtClean="0">
                <a:solidFill>
                  <a:srgbClr val="0070C0"/>
                </a:solidFill>
                <a:latin typeface="Verdana" pitchFamily="34" charset="0"/>
                <a:cs typeface="Times New Roman" pitchFamily="18" charset="0"/>
              </a:rPr>
            </a:br>
            <a:r>
              <a:rPr lang="ru-RU" sz="1400" dirty="0" smtClean="0">
                <a:solidFill>
                  <a:srgbClr val="0070C0"/>
                </a:solidFill>
                <a:latin typeface="Verdana" pitchFamily="34" charset="0"/>
                <a:cs typeface="Times New Roman" pitchFamily="18" charset="0"/>
              </a:rPr>
              <a:t>«В гостях у дедушки Корнея»</a:t>
            </a:r>
          </a:p>
          <a:p>
            <a:pPr algn="ctr"/>
            <a:r>
              <a:rPr lang="ru-RU" sz="1400" dirty="0" smtClean="0">
                <a:solidFill>
                  <a:srgbClr val="0070C0"/>
                </a:solidFill>
                <a:latin typeface="Verdana" pitchFamily="34" charset="0"/>
                <a:cs typeface="Times New Roman" pitchFamily="18" charset="0"/>
              </a:rPr>
              <a:t>(Федора - И.Хорева, Айболит - </a:t>
            </a:r>
            <a:r>
              <a:rPr lang="ru-RU" sz="1400" dirty="0" err="1" smtClean="0">
                <a:solidFill>
                  <a:srgbClr val="0070C0"/>
                </a:solidFill>
                <a:latin typeface="Verdana" pitchFamily="34" charset="0"/>
                <a:cs typeface="Times New Roman" pitchFamily="18" charset="0"/>
              </a:rPr>
              <a:t>Г.Карпилина</a:t>
            </a:r>
            <a:r>
              <a:rPr lang="ru-RU" sz="1400" dirty="0" smtClean="0">
                <a:solidFill>
                  <a:srgbClr val="0070C0"/>
                </a:solidFill>
                <a:latin typeface="Verdana" pitchFamily="34" charset="0"/>
                <a:cs typeface="Times New Roman" pitchFamily="18" charset="0"/>
              </a:rPr>
              <a:t>, </a:t>
            </a:r>
            <a:r>
              <a:rPr lang="ru-RU" sz="1400" dirty="0" err="1" smtClean="0">
                <a:solidFill>
                  <a:srgbClr val="0070C0"/>
                </a:solidFill>
                <a:latin typeface="Verdana" pitchFamily="34" charset="0"/>
                <a:cs typeface="Times New Roman" pitchFamily="18" charset="0"/>
              </a:rPr>
              <a:t>Бармалей</a:t>
            </a:r>
            <a:r>
              <a:rPr lang="ru-RU" sz="1400" dirty="0" smtClean="0">
                <a:solidFill>
                  <a:srgbClr val="0070C0"/>
                </a:solidFill>
                <a:latin typeface="Verdana" pitchFamily="34" charset="0"/>
                <a:cs typeface="Times New Roman" pitchFamily="18" charset="0"/>
              </a:rPr>
              <a:t> - </a:t>
            </a:r>
            <a:r>
              <a:rPr lang="ru-RU" sz="1400" dirty="0" err="1" smtClean="0">
                <a:solidFill>
                  <a:srgbClr val="0070C0"/>
                </a:solidFill>
                <a:latin typeface="Verdana" pitchFamily="34" charset="0"/>
                <a:cs typeface="Times New Roman" pitchFamily="18" charset="0"/>
              </a:rPr>
              <a:t>И.Секамова</a:t>
            </a:r>
            <a:r>
              <a:rPr lang="ru-RU" sz="1400" dirty="0" smtClean="0">
                <a:solidFill>
                  <a:srgbClr val="0070C0"/>
                </a:solidFill>
                <a:latin typeface="Verdana" pitchFamily="34" charset="0"/>
                <a:cs typeface="Times New Roman" pitchFamily="18" charset="0"/>
              </a:rPr>
              <a:t>)</a:t>
            </a:r>
          </a:p>
          <a:p>
            <a:pPr algn="ctr"/>
            <a:endParaRPr lang="ru-RU" dirty="0">
              <a:latin typeface="Verdana" pitchFamily="34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00628" y="3000372"/>
            <a:ext cx="364333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solidFill>
                  <a:srgbClr val="0070C0"/>
                </a:solidFill>
                <a:latin typeface="Verdana" pitchFamily="34" charset="0"/>
                <a:cs typeface="Times New Roman" pitchFamily="18" charset="0"/>
              </a:rPr>
              <a:t>Утренник </a:t>
            </a:r>
            <a:br>
              <a:rPr lang="ru-RU" sz="1400" dirty="0" smtClean="0">
                <a:solidFill>
                  <a:srgbClr val="0070C0"/>
                </a:solidFill>
                <a:latin typeface="Verdana" pitchFamily="34" charset="0"/>
                <a:cs typeface="Times New Roman" pitchFamily="18" charset="0"/>
              </a:rPr>
            </a:br>
            <a:r>
              <a:rPr lang="ru-RU" sz="1400" dirty="0" smtClean="0">
                <a:solidFill>
                  <a:srgbClr val="0070C0"/>
                </a:solidFill>
                <a:latin typeface="Verdana" pitchFamily="34" charset="0"/>
                <a:cs typeface="Times New Roman" pitchFamily="18" charset="0"/>
              </a:rPr>
              <a:t>«Здравствуй, праздник новогодний»</a:t>
            </a:r>
          </a:p>
          <a:p>
            <a:pPr algn="ctr"/>
            <a:r>
              <a:rPr lang="ru-RU" sz="1400" dirty="0" smtClean="0">
                <a:solidFill>
                  <a:srgbClr val="0070C0"/>
                </a:solidFill>
                <a:latin typeface="Verdana" pitchFamily="34" charset="0"/>
                <a:cs typeface="Times New Roman" pitchFamily="18" charset="0"/>
              </a:rPr>
              <a:t>(Емеля – </a:t>
            </a:r>
            <a:r>
              <a:rPr lang="ru-RU" sz="1400" dirty="0" err="1" smtClean="0">
                <a:solidFill>
                  <a:srgbClr val="0070C0"/>
                </a:solidFill>
                <a:latin typeface="Verdana" pitchFamily="34" charset="0"/>
                <a:cs typeface="Times New Roman" pitchFamily="18" charset="0"/>
              </a:rPr>
              <a:t>Л.Хламова</a:t>
            </a:r>
            <a:r>
              <a:rPr lang="ru-RU" sz="1400" dirty="0" smtClean="0">
                <a:solidFill>
                  <a:srgbClr val="0070C0"/>
                </a:solidFill>
                <a:latin typeface="Verdana" pitchFamily="34" charset="0"/>
                <a:cs typeface="Times New Roman" pitchFamily="18" charset="0"/>
              </a:rPr>
              <a:t>, Баба-Яга - </a:t>
            </a:r>
            <a:r>
              <a:rPr lang="ru-RU" sz="1400" dirty="0" err="1" smtClean="0">
                <a:solidFill>
                  <a:srgbClr val="0070C0"/>
                </a:solidFill>
                <a:latin typeface="Verdana" pitchFamily="34" charset="0"/>
                <a:cs typeface="Times New Roman" pitchFamily="18" charset="0"/>
              </a:rPr>
              <a:t>Е.Клокова</a:t>
            </a:r>
            <a:endParaRPr lang="ru-RU" sz="1400" dirty="0" smtClean="0">
              <a:solidFill>
                <a:srgbClr val="0070C0"/>
              </a:solidFill>
              <a:latin typeface="Verdana" pitchFamily="34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42910" y="0"/>
            <a:ext cx="750099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В конце 90-х начале 2000-х годов  большинство массовых мероприятий становятся  театрализованными.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Verdana" pitchFamily="34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714356"/>
            <a:ext cx="3442948" cy="21949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 cstate="print"/>
          <a:srcRect l="7658" t="29476" r="8429" b="7780"/>
          <a:stretch>
            <a:fillRect/>
          </a:stretch>
        </p:blipFill>
        <p:spPr bwMode="auto">
          <a:xfrm rot="10800000">
            <a:off x="467544" y="3645024"/>
            <a:ext cx="3282350" cy="218823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Прямоугольник 9"/>
          <p:cNvSpPr/>
          <p:nvPr/>
        </p:nvSpPr>
        <p:spPr>
          <a:xfrm>
            <a:off x="0" y="5903893"/>
            <a:ext cx="400049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solidFill>
                  <a:srgbClr val="0070C0"/>
                </a:solidFill>
                <a:latin typeface="Verdana" pitchFamily="34" charset="0"/>
                <a:cs typeface="Times New Roman" pitchFamily="18" charset="0"/>
              </a:rPr>
              <a:t>Театрализованный вечер </a:t>
            </a:r>
            <a:br>
              <a:rPr lang="ru-RU" sz="1400" dirty="0" smtClean="0">
                <a:solidFill>
                  <a:srgbClr val="0070C0"/>
                </a:solidFill>
                <a:latin typeface="Verdana" pitchFamily="34" charset="0"/>
                <a:cs typeface="Times New Roman" pitchFamily="18" charset="0"/>
              </a:rPr>
            </a:br>
            <a:r>
              <a:rPr lang="ru-RU" sz="1400" dirty="0" smtClean="0">
                <a:solidFill>
                  <a:srgbClr val="0070C0"/>
                </a:solidFill>
                <a:latin typeface="Verdana" pitchFamily="34" charset="0"/>
                <a:cs typeface="Times New Roman" pitchFamily="18" charset="0"/>
              </a:rPr>
              <a:t>«Болдинская осень»</a:t>
            </a:r>
          </a:p>
          <a:p>
            <a:pPr algn="ctr"/>
            <a:r>
              <a:rPr lang="ru-RU" sz="1400" dirty="0" smtClean="0">
                <a:solidFill>
                  <a:srgbClr val="0070C0"/>
                </a:solidFill>
                <a:latin typeface="Verdana" pitchFamily="34" charset="0"/>
                <a:cs typeface="Times New Roman" pitchFamily="18" charset="0"/>
              </a:rPr>
              <a:t>(фрагмент повести А.С.Пушкина «Барышня-крестьянка»)</a:t>
            </a:r>
          </a:p>
        </p:txBody>
      </p:sp>
    </p:spTree>
  </p:cSld>
  <p:clrMapOvr>
    <a:masterClrMapping/>
  </p:clrMapOvr>
  <p:transition advTm="5312">
    <p:wheel spokes="8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/>
        </p:nvGraphicFramePr>
        <p:xfrm>
          <a:off x="428596" y="285728"/>
          <a:ext cx="8352928" cy="60486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" name="Picture 2" descr="http://eng-new.kafanews.com/upload/kafa_news_foto/30346_4212_400_0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28384" y="5589240"/>
            <a:ext cx="1115616" cy="8367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Tm="5312">
    <p:wheel spokes="8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00034" y="2357430"/>
            <a:ext cx="794530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Verdana" pitchFamily="34" charset="0"/>
              </a:rPr>
              <a:t>Центральная детская библиотека: </a:t>
            </a:r>
          </a:p>
          <a:p>
            <a:pPr algn="ctr"/>
            <a:r>
              <a:rPr lang="ru-RU" sz="36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Verdana" pitchFamily="34" charset="0"/>
              </a:rPr>
              <a:t>день сегодняшний </a:t>
            </a:r>
            <a:endParaRPr lang="ru-RU" sz="36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Verdana" pitchFamily="34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857496"/>
            <a:ext cx="1500198" cy="1209821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pic>
        <p:nvPicPr>
          <p:cNvPr id="3074" name="Picture 2" descr="C:\Documents and Settings\UserXP\Рабочий стол\для истории\P1080828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21233777">
            <a:off x="454616" y="4420359"/>
            <a:ext cx="2627651" cy="197325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5" name="Picture 3" descr="C:\Documents and Settings\UserXP\Рабочий стол\для истории\ST83496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14678" y="285728"/>
            <a:ext cx="2471719" cy="18537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6" name="Picture 4" descr="C:\Documents and Settings\UserXP\Рабочий стол\для истории\ST83457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347719">
            <a:off x="6232508" y="4551379"/>
            <a:ext cx="2516884" cy="18876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7" name="Picture 5" descr="C:\Documents and Settings\UserXP\Рабочий стол\для истории\ST83427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00430" y="4429132"/>
            <a:ext cx="2466970" cy="185392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122" name="Picture 2" descr="C:\Documents and Settings\UserXP\Рабочий стол\для истории\ST831949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21443728">
            <a:off x="285720" y="285728"/>
            <a:ext cx="2447908" cy="18359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123" name="Picture 3" descr="C:\Documents and Settings\UserXP\Рабочий стол\для истории\ST832060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271952">
            <a:off x="6073486" y="313619"/>
            <a:ext cx="2590784" cy="194308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Tm="5312">
    <p:wheel spokes="8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714348" y="214290"/>
            <a:ext cx="7929618" cy="487375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В 2011 году на должность заведующей центральной детской  библиотеки назначена Наталья Юрьевна Алексеева</a:t>
            </a:r>
            <a:endParaRPr lang="ru-RU" sz="2800" dirty="0">
              <a:solidFill>
                <a:schemeClr val="accent1">
                  <a:lumMod val="75000"/>
                </a:schemeClr>
              </a:solidFill>
              <a:latin typeface="Verdana" pitchFamily="34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5000636"/>
            <a:ext cx="850112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Наталья Юрьевна Алексеева работает в 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ЦБС  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с 2001 года, </a:t>
            </a:r>
          </a:p>
          <a:p>
            <a:pPr algn="ctr"/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 с 2004 года в ЦДБ, в 2012 году с отличием закончила Нижегородский областной колледж культуры</a:t>
            </a:r>
            <a:endParaRPr lang="ru-RU" sz="2000" dirty="0">
              <a:latin typeface="Verdana" pitchFamily="34" charset="0"/>
              <a:cs typeface="Times New Roman" pitchFamily="18" charset="0"/>
            </a:endParaRPr>
          </a:p>
        </p:txBody>
      </p:sp>
      <p:pic>
        <p:nvPicPr>
          <p:cNvPr id="8" name="Picture 2" descr="http://eng-new.kafanews.com/upload/kafa_news_foto/30346_4212_400_0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21" y="5500702"/>
            <a:ext cx="1523979" cy="1142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6" name="Picture 2" descr="C:\Documents and Settings\UserXP\Рабочий стол\для истории\ню.JPG"/>
          <p:cNvPicPr>
            <a:picLocks noChangeAspect="1" noChangeArrowheads="1"/>
          </p:cNvPicPr>
          <p:nvPr/>
        </p:nvPicPr>
        <p:blipFill>
          <a:blip r:embed="rId3" cstate="print"/>
          <a:srcRect l="9955" r="28737" b="21545"/>
          <a:stretch>
            <a:fillRect/>
          </a:stretch>
        </p:blipFill>
        <p:spPr bwMode="auto">
          <a:xfrm>
            <a:off x="3203848" y="1714488"/>
            <a:ext cx="2573060" cy="31314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Tm="5312">
    <p:wheel spokes="8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428604"/>
            <a:ext cx="8786842" cy="4873752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В настоящее время  фонд ЦДБ составляет    более 17000 экземпляров, детская библиотека  выписывает  </a:t>
            </a:r>
          </a:p>
          <a:p>
            <a:pPr algn="ctr">
              <a:buNone/>
            </a:pP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15 наименований журналов, </a:t>
            </a:r>
          </a:p>
          <a:p>
            <a:pPr algn="ctr">
              <a:buNone/>
            </a:pP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число  читателей  1251</a:t>
            </a:r>
            <a:r>
              <a:rPr lang="ru-RU" sz="2800" b="1" i="1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человек,</a:t>
            </a:r>
          </a:p>
          <a:p>
            <a:pPr algn="ctr">
              <a:buNone/>
            </a:pP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 книговыдача составляет</a:t>
            </a:r>
          </a:p>
          <a:p>
            <a:pPr algn="ctr">
              <a:buNone/>
            </a:pP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 32628 экземпляров.</a:t>
            </a:r>
          </a:p>
          <a:p>
            <a:pPr algn="ctr">
              <a:buNone/>
            </a:pPr>
            <a:endParaRPr lang="ru-RU" sz="3600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 descr="C:\Documents and Settings\UserXP\Рабочий стол\для истории\чз.JPG"/>
          <p:cNvPicPr>
            <a:picLocks noChangeAspect="1" noChangeArrowheads="1"/>
          </p:cNvPicPr>
          <p:nvPr/>
        </p:nvPicPr>
        <p:blipFill>
          <a:blip r:embed="rId3" cstate="print"/>
          <a:srcRect r="45622" b="39223"/>
          <a:stretch>
            <a:fillRect/>
          </a:stretch>
        </p:blipFill>
        <p:spPr bwMode="auto">
          <a:xfrm rot="21443592">
            <a:off x="457550" y="4576068"/>
            <a:ext cx="2759534" cy="20633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Picture 3" descr="C:\Documents and Settings\UserXP\Рабочий стол\для истории\чз1.JPG"/>
          <p:cNvPicPr>
            <a:picLocks noChangeAspect="1" noChangeArrowheads="1"/>
          </p:cNvPicPr>
          <p:nvPr/>
        </p:nvPicPr>
        <p:blipFill>
          <a:blip r:embed="rId4" cstate="print">
            <a:lum bright="10000"/>
          </a:blip>
          <a:srcRect r="67951" b="37260"/>
          <a:stretch>
            <a:fillRect/>
          </a:stretch>
        </p:blipFill>
        <p:spPr bwMode="auto">
          <a:xfrm>
            <a:off x="3571868" y="4357694"/>
            <a:ext cx="1743066" cy="228283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Picture 4" descr="C:\Documents and Settings\UserXP\Рабочий стол\для истории\аб.JPG"/>
          <p:cNvPicPr>
            <a:picLocks noChangeAspect="1" noChangeArrowheads="1"/>
          </p:cNvPicPr>
          <p:nvPr/>
        </p:nvPicPr>
        <p:blipFill>
          <a:blip r:embed="rId5" cstate="print"/>
          <a:srcRect r="42995" b="41187"/>
          <a:stretch>
            <a:fillRect/>
          </a:stretch>
        </p:blipFill>
        <p:spPr bwMode="auto">
          <a:xfrm rot="196398">
            <a:off x="5801016" y="4660373"/>
            <a:ext cx="2996888" cy="206851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custDataLst>
      <p:tags r:id="rId1"/>
    </p:custDataLst>
  </p:cSld>
  <p:clrMapOvr>
    <a:masterClrMapping/>
  </p:clrMapOvr>
  <p:transition advTm="5312">
    <p:wheel spokes="8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39552" y="2285992"/>
            <a:ext cx="7247158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Verdana" pitchFamily="34" charset="0"/>
              </a:rPr>
              <a:t>Центральная детская библиотека:</a:t>
            </a:r>
          </a:p>
          <a:p>
            <a:pPr algn="ctr"/>
            <a:r>
              <a:rPr lang="ru-RU" sz="4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Verdana" pitchFamily="34" charset="0"/>
              </a:rPr>
              <a:t>страницы истории</a:t>
            </a:r>
            <a:endParaRPr lang="ru-RU" sz="4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Verdana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3962" y="4500570"/>
            <a:ext cx="3035389" cy="17145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365054">
            <a:off x="6230381" y="4695027"/>
            <a:ext cx="2415144" cy="176519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 l="12674" t="19780" r="4936" b="11066"/>
          <a:stretch>
            <a:fillRect/>
          </a:stretch>
        </p:blipFill>
        <p:spPr bwMode="auto">
          <a:xfrm rot="21070774">
            <a:off x="280535" y="4669192"/>
            <a:ext cx="2367066" cy="17438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 cstate="print">
            <a:lum bright="10000"/>
          </a:blip>
          <a:srcRect l="3545" t="14362" r="4280" b="5850"/>
          <a:stretch>
            <a:fillRect/>
          </a:stretch>
        </p:blipFill>
        <p:spPr bwMode="auto">
          <a:xfrm>
            <a:off x="3143240" y="428604"/>
            <a:ext cx="2545214" cy="17145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 rot="324454">
            <a:off x="6006942" y="476308"/>
            <a:ext cx="2612096" cy="17706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Picture 2" descr="C:\Documents and Settings\UserXP\Рабочий стол\для истории\6.JPG"/>
          <p:cNvPicPr>
            <a:picLocks noChangeAspect="1" noChangeArrowheads="1"/>
          </p:cNvPicPr>
          <p:nvPr/>
        </p:nvPicPr>
        <p:blipFill>
          <a:blip r:embed="rId7" cstate="print"/>
          <a:srcRect r="52627" b="50000"/>
          <a:stretch>
            <a:fillRect/>
          </a:stretch>
        </p:blipFill>
        <p:spPr bwMode="auto">
          <a:xfrm>
            <a:off x="357158" y="428604"/>
            <a:ext cx="2576511" cy="19669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Tm="5312">
    <p:wheel spokes="8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1714488"/>
            <a:ext cx="7467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Структура библиотеки:  </a:t>
            </a:r>
            <a:br>
              <a:rPr lang="ru-RU" sz="32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младший абонемент, </a:t>
            </a:r>
            <a:br>
              <a:rPr lang="ru-RU" sz="32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старший абонемент,  </a:t>
            </a:r>
            <a:br>
              <a:rPr lang="ru-RU" sz="32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читальный зал,</a:t>
            </a:r>
            <a:br>
              <a:rPr lang="ru-RU" sz="32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 информационно-компьютерный центр «Бригантина»</a:t>
            </a:r>
            <a:endParaRPr lang="ru-RU" dirty="0">
              <a:latin typeface="Verdana" pitchFamily="34" charset="0"/>
              <a:cs typeface="Times New Roman" pitchFamily="18" charset="0"/>
            </a:endParaRPr>
          </a:p>
        </p:txBody>
      </p:sp>
      <p:pic>
        <p:nvPicPr>
          <p:cNvPr id="3" name="Picture 2" descr="http://eng-new.kafanews.com/upload/kafa_news_foto/30346_4212_400_0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86644" y="5572140"/>
            <a:ext cx="1523979" cy="1142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500034" y="5214950"/>
            <a:ext cx="25843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Старший абонемент</a:t>
            </a:r>
            <a:endParaRPr lang="ru-RU" dirty="0">
              <a:latin typeface="Verdana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072198" y="5214950"/>
            <a:ext cx="26452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Младший абонемент</a:t>
            </a:r>
            <a:endParaRPr lang="ru-RU" dirty="0">
              <a:latin typeface="Verdana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428992" y="5286388"/>
            <a:ext cx="19848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Читальный зал</a:t>
            </a:r>
            <a:endParaRPr lang="ru-RU" dirty="0">
              <a:latin typeface="Verdana" pitchFamily="34" charset="0"/>
            </a:endParaRPr>
          </a:p>
        </p:txBody>
      </p:sp>
      <p:pic>
        <p:nvPicPr>
          <p:cNvPr id="1026" name="Picture 2" descr="C:\Documents and Settings\UserXP\Рабочий стол\для истории\ST83307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358514">
            <a:off x="214282" y="2957976"/>
            <a:ext cx="2714644" cy="20400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7" name="Picture 3" descr="C:\Documents and Settings\UserXP\Рабочий стол\для истории\ST83307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307609">
            <a:off x="6015571" y="2975430"/>
            <a:ext cx="2731407" cy="20526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8" name="Picture 4" descr="C:\Documents and Settings\UserXP\Рабочий стол\для истории\ST83307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00364" y="2875676"/>
            <a:ext cx="2967036" cy="222971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Tm="5312">
    <p:wheel spokes="8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500430" y="1000108"/>
            <a:ext cx="485778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Библиотекарь младшего абонемента</a:t>
            </a:r>
          </a:p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Ирина Николаевна Хорева</a:t>
            </a:r>
          </a:p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в 1993 году закончила Нижегородское областное училище культуры,</a:t>
            </a:r>
          </a:p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 в ЦДБ  работает с 1998года</a:t>
            </a:r>
            <a:endParaRPr lang="ru-RU" dirty="0">
              <a:latin typeface="Verdana" pitchFamily="34" charset="0"/>
              <a:cs typeface="Times New Roman" pitchFamily="18" charset="0"/>
            </a:endParaRPr>
          </a:p>
        </p:txBody>
      </p:sp>
      <p:pic>
        <p:nvPicPr>
          <p:cNvPr id="8" name="Picture 2" descr="http://eng-new.kafanews.com/upload/kafa_news_foto/30346_4212_400_0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21" y="5517232"/>
            <a:ext cx="1523979" cy="1142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2" descr="C:\Documents and Settings\UserXP\Рабочий стол\для истории\ин.JPG"/>
          <p:cNvPicPr>
            <a:picLocks noChangeAspect="1" noChangeArrowheads="1"/>
          </p:cNvPicPr>
          <p:nvPr/>
        </p:nvPicPr>
        <p:blipFill>
          <a:blip r:embed="rId3" cstate="print"/>
          <a:srcRect r="33800" b="19590"/>
          <a:stretch>
            <a:fillRect/>
          </a:stretch>
        </p:blipFill>
        <p:spPr bwMode="auto">
          <a:xfrm>
            <a:off x="500034" y="785794"/>
            <a:ext cx="2952898" cy="23995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Picture 2" descr="C:\Documents and Settings\UserXP\Рабочий стол\для истории\ев.JPG"/>
          <p:cNvPicPr>
            <a:picLocks noChangeAspect="1" noChangeArrowheads="1"/>
          </p:cNvPicPr>
          <p:nvPr/>
        </p:nvPicPr>
        <p:blipFill>
          <a:blip r:embed="rId4" cstate="print"/>
          <a:srcRect r="35552" b="24476"/>
          <a:stretch>
            <a:fillRect/>
          </a:stretch>
        </p:blipFill>
        <p:spPr bwMode="auto">
          <a:xfrm>
            <a:off x="5500694" y="2512427"/>
            <a:ext cx="2936551" cy="23021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4" name="Прямоугольник 13"/>
          <p:cNvSpPr/>
          <p:nvPr/>
        </p:nvSpPr>
        <p:spPr>
          <a:xfrm>
            <a:off x="357158" y="3214686"/>
            <a:ext cx="48978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fontAlgn="base"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Библиотекарь старшего абонемента</a:t>
            </a:r>
          </a:p>
          <a:p>
            <a:pPr lvl="0" algn="r" fontAlgn="base"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Екатерина Викторовна Тихонова, стаж библиотечной работы 18 лет,</a:t>
            </a:r>
          </a:p>
          <a:p>
            <a:pPr lvl="0" algn="r" fontAlgn="base"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 с 2012 года работает в ЦДБ</a:t>
            </a:r>
          </a:p>
        </p:txBody>
      </p:sp>
      <p:pic>
        <p:nvPicPr>
          <p:cNvPr id="15" name="Picture 2" descr="C:\Documents and Settings\UserXP\Рабочий стол\для истории\ST834846.JPG"/>
          <p:cNvPicPr>
            <a:picLocks noChangeAspect="1" noChangeArrowheads="1"/>
          </p:cNvPicPr>
          <p:nvPr/>
        </p:nvPicPr>
        <p:blipFill>
          <a:blip r:embed="rId5" cstate="print"/>
          <a:srcRect l="13566" t="10336"/>
          <a:stretch>
            <a:fillRect/>
          </a:stretch>
        </p:blipFill>
        <p:spPr bwMode="auto">
          <a:xfrm>
            <a:off x="357158" y="4429132"/>
            <a:ext cx="2790564" cy="21711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6" name="Прямоугольник 15"/>
          <p:cNvSpPr/>
          <p:nvPr/>
        </p:nvSpPr>
        <p:spPr>
          <a:xfrm>
            <a:off x="3563888" y="5373216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Библиотекарь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читального зала </a:t>
            </a:r>
            <a:endParaRPr lang="ru-RU" dirty="0" smtClean="0">
              <a:solidFill>
                <a:schemeClr val="accent1">
                  <a:lumMod val="75000"/>
                </a:schemeClr>
              </a:solidFill>
              <a:latin typeface="Verdana" pitchFamily="34" charset="0"/>
              <a:cs typeface="Times New Roman" pitchFamily="18" charset="0"/>
            </a:endParaRPr>
          </a:p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Марина Александровна Селихова, </a:t>
            </a:r>
          </a:p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руководит клубом «Юный краевед»,</a:t>
            </a:r>
          </a:p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работает в ЦДБ с 2011года. 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Verdana" pitchFamily="34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42910" y="0"/>
            <a:ext cx="850109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Коллектив  центральной детской библиотеки 2013год.</a:t>
            </a:r>
            <a:endParaRPr lang="ru-RU" sz="2800" dirty="0" smtClean="0">
              <a:solidFill>
                <a:schemeClr val="accent1">
                  <a:lumMod val="75000"/>
                </a:schemeClr>
              </a:solidFill>
              <a:latin typeface="Verdana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5312">
    <p:wheel spokes="8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214290"/>
            <a:ext cx="7467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В марте 2010 года при ЦДБ был  открыт Информационно-компьютерный центр «Бригантина»</a:t>
            </a:r>
            <a:endParaRPr lang="ru-RU" sz="2800" dirty="0">
              <a:solidFill>
                <a:schemeClr val="accent1">
                  <a:lumMod val="75000"/>
                </a:schemeClr>
              </a:solidFill>
              <a:latin typeface="Verdana" pitchFamily="34" charset="0"/>
              <a:cs typeface="Times New Roman" pitchFamily="18" charset="0"/>
            </a:endParaRPr>
          </a:p>
        </p:txBody>
      </p:sp>
      <p:pic>
        <p:nvPicPr>
          <p:cNvPr id="5" name="Рисунок 21"/>
          <p:cNvPicPr>
            <a:picLocks noChangeAspect="1" noChangeArrowheads="1"/>
          </p:cNvPicPr>
          <p:nvPr/>
        </p:nvPicPr>
        <p:blipFill>
          <a:blip r:embed="rId2" cstate="print"/>
          <a:srcRect t="7561" b="7208"/>
          <a:stretch>
            <a:fillRect/>
          </a:stretch>
        </p:blipFill>
        <p:spPr bwMode="auto">
          <a:xfrm>
            <a:off x="214282" y="214290"/>
            <a:ext cx="1087646" cy="1065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3357554" y="5357826"/>
            <a:ext cx="271580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Пользователи  </a:t>
            </a:r>
          </a:p>
          <a:p>
            <a:pPr algn="ctr"/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ИКЦ «Бригантина»</a:t>
            </a:r>
            <a:endParaRPr lang="ru-RU" sz="2000" dirty="0">
              <a:solidFill>
                <a:schemeClr val="accent1">
                  <a:lumMod val="75000"/>
                </a:schemeClr>
              </a:solidFill>
              <a:latin typeface="Verdana" pitchFamily="34" charset="0"/>
              <a:cs typeface="Times New Roman" pitchFamily="18" charset="0"/>
            </a:endParaRPr>
          </a:p>
        </p:txBody>
      </p:sp>
      <p:pic>
        <p:nvPicPr>
          <p:cNvPr id="3075" name="Picture 3" descr="C:\Documents and Settings\UserXP\Рабочий стол\для истории\1.JPG"/>
          <p:cNvPicPr>
            <a:picLocks noChangeAspect="1" noChangeArrowheads="1"/>
          </p:cNvPicPr>
          <p:nvPr/>
        </p:nvPicPr>
        <p:blipFill>
          <a:blip r:embed="rId3" cstate="print"/>
          <a:srcRect r="52627" b="22760"/>
          <a:stretch>
            <a:fillRect/>
          </a:stretch>
        </p:blipFill>
        <p:spPr bwMode="auto">
          <a:xfrm>
            <a:off x="3286116" y="1428736"/>
            <a:ext cx="2576511" cy="30384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6" name="Picture 4" descr="C:\Documents and Settings\UserXP\Рабочий стол\для истории\2.JPG"/>
          <p:cNvPicPr>
            <a:picLocks noChangeAspect="1" noChangeArrowheads="1"/>
          </p:cNvPicPr>
          <p:nvPr/>
        </p:nvPicPr>
        <p:blipFill>
          <a:blip r:embed="rId4" cstate="print"/>
          <a:srcRect r="47373" b="44552"/>
          <a:stretch>
            <a:fillRect/>
          </a:stretch>
        </p:blipFill>
        <p:spPr bwMode="auto">
          <a:xfrm rot="21323694">
            <a:off x="294391" y="1607657"/>
            <a:ext cx="2862263" cy="21812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7" name="Picture 5" descr="C:\Documents and Settings\UserXP\Рабочий стол\для истории\3.JPG"/>
          <p:cNvPicPr>
            <a:picLocks noChangeAspect="1" noChangeArrowheads="1"/>
          </p:cNvPicPr>
          <p:nvPr/>
        </p:nvPicPr>
        <p:blipFill>
          <a:blip r:embed="rId5" cstate="print"/>
          <a:srcRect r="50000" b="46368"/>
          <a:stretch>
            <a:fillRect/>
          </a:stretch>
        </p:blipFill>
        <p:spPr bwMode="auto">
          <a:xfrm rot="236555">
            <a:off x="6070073" y="1448290"/>
            <a:ext cx="2719387" cy="21097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8" name="Picture 6" descr="C:\Documents and Settings\UserXP\Рабочий стол\для истории\4.JPG"/>
          <p:cNvPicPr>
            <a:picLocks noChangeAspect="1" noChangeArrowheads="1"/>
          </p:cNvPicPr>
          <p:nvPr/>
        </p:nvPicPr>
        <p:blipFill>
          <a:blip r:embed="rId6" cstate="print"/>
          <a:srcRect l="4028" t="4600" r="42119" b="39104"/>
          <a:stretch>
            <a:fillRect/>
          </a:stretch>
        </p:blipFill>
        <p:spPr bwMode="auto">
          <a:xfrm>
            <a:off x="214282" y="4214818"/>
            <a:ext cx="2928958" cy="22145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9" name="Picture 7" descr="C:\Documents and Settings\UserXP\Рабочий стол\для истории\5.JPG"/>
          <p:cNvPicPr>
            <a:picLocks noChangeAspect="1" noChangeArrowheads="1"/>
          </p:cNvPicPr>
          <p:nvPr/>
        </p:nvPicPr>
        <p:blipFill>
          <a:blip r:embed="rId7" cstate="print"/>
          <a:srcRect r="61821" b="37288"/>
          <a:stretch>
            <a:fillRect/>
          </a:stretch>
        </p:blipFill>
        <p:spPr bwMode="auto">
          <a:xfrm>
            <a:off x="6143636" y="3857628"/>
            <a:ext cx="2316961" cy="27527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7" name="Picture 2" descr="http://eng-new.kafanews.com/upload/kafa_news_foto/30346_4212_400_0.jpe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810522" y="5517232"/>
            <a:ext cx="1333478" cy="10001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Tm="5312">
    <p:wheel spokes="8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214290"/>
            <a:ext cx="8929718" cy="107157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Центральная детская библиотека  работает по разным направлениям, </a:t>
            </a:r>
          </a:p>
          <a:p>
            <a:pPr algn="ctr">
              <a:buNone/>
            </a:pP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 проводятся разнообразные массовые мероприятия. </a:t>
            </a:r>
            <a:endParaRPr lang="ru-RU" sz="3200" dirty="0">
              <a:solidFill>
                <a:schemeClr val="accent1">
                  <a:lumMod val="75000"/>
                </a:schemeClr>
              </a:solidFill>
              <a:latin typeface="Verdana" pitchFamily="34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14480" y="6150114"/>
            <a:ext cx="578647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Литературно-музыкальная композиция </a:t>
            </a:r>
          </a:p>
          <a:p>
            <a:pPr algn="ctr"/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«У войны не женское лицо»</a:t>
            </a:r>
            <a:endParaRPr lang="ru-RU" sz="2000" dirty="0">
              <a:latin typeface="Verdana" pitchFamily="34" charset="0"/>
            </a:endParaRPr>
          </a:p>
        </p:txBody>
      </p:sp>
      <p:pic>
        <p:nvPicPr>
          <p:cNvPr id="6146" name="Picture 2" descr="C:\Documents and Settings\UserXP\Рабочий стол\для истории\ST83289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273248">
            <a:off x="244885" y="3926275"/>
            <a:ext cx="3061291" cy="229596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147" name="Picture 3" descr="C:\Documents and Settings\UserXP\Рабочий стол\для истории\ST8329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95704">
            <a:off x="5638896" y="3733869"/>
            <a:ext cx="3252563" cy="243942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148" name="Picture 4" descr="C:\Documents and Settings\UserXP\Рабочий стол\для истории\ST832890.JPG"/>
          <p:cNvPicPr>
            <a:picLocks noChangeAspect="1" noChangeArrowheads="1"/>
          </p:cNvPicPr>
          <p:nvPr/>
        </p:nvPicPr>
        <p:blipFill>
          <a:blip r:embed="rId4" cstate="print">
            <a:lum bright="10000"/>
          </a:blip>
          <a:srcRect/>
          <a:stretch>
            <a:fillRect/>
          </a:stretch>
        </p:blipFill>
        <p:spPr bwMode="auto">
          <a:xfrm>
            <a:off x="2857488" y="2571744"/>
            <a:ext cx="3162288" cy="23717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Tm="5312">
    <p:wheel spokes="8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0"/>
            <a:ext cx="7467600" cy="1143000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Областной праздник</a:t>
            </a:r>
            <a:br>
              <a:rPr lang="ru-RU" sz="36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 «Читаем Пушкина»</a:t>
            </a:r>
            <a:endParaRPr lang="ru-RU" sz="3600" dirty="0">
              <a:solidFill>
                <a:schemeClr val="accent1">
                  <a:lumMod val="75000"/>
                </a:schemeClr>
              </a:solidFill>
              <a:latin typeface="Verdana" pitchFamily="34" charset="0"/>
              <a:cs typeface="Times New Roman" pitchFamily="18" charset="0"/>
            </a:endParaRPr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1"/>
          </p:nvPr>
        </p:nvSpPr>
        <p:spPr>
          <a:xfrm>
            <a:off x="285720" y="5672142"/>
            <a:ext cx="7467600" cy="1185858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В июне 2012 года группа читателей  ЦДБ приняла участие в областном празднике «Читаем Пушкина».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Verdana" pitchFamily="34" charset="0"/>
              <a:cs typeface="Times New Roman" pitchFamily="18" charset="0"/>
            </a:endParaRPr>
          </a:p>
        </p:txBody>
      </p:sp>
      <p:pic>
        <p:nvPicPr>
          <p:cNvPr id="14" name="Picture 2" descr="http://eng-new.kafanews.com/upload/kafa_news_foto/30346_4212_400_0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29520" y="5572140"/>
            <a:ext cx="1523979" cy="1142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314" name="Picture 2" descr="C:\Documents and Settings\UserXP\Рабочий стол\для истории\ST83107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345348">
            <a:off x="432681" y="1305396"/>
            <a:ext cx="3299358" cy="247451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6" name="Picture 2" descr="C:\Documents and Settings\UserXP\Рабочий стол\для истории\P113024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45205">
            <a:off x="5369301" y="1327246"/>
            <a:ext cx="3253391" cy="24431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Picture 4" descr="C:\Documents and Settings\UserXP\Рабочий стол\для истории\ST83109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00298" y="3214686"/>
            <a:ext cx="3352789" cy="25145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Tm="5312">
    <p:wheel spokes="8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115328" cy="703282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Общероссийский День библиотек</a:t>
            </a:r>
            <a:endParaRPr lang="ru-RU" sz="3600" dirty="0">
              <a:solidFill>
                <a:schemeClr val="accent1">
                  <a:lumMod val="75000"/>
                </a:schemeClr>
              </a:solidFill>
              <a:latin typeface="Verdana" pitchFamily="34" charset="0"/>
              <a:cs typeface="Times New Roman" pitchFamily="18" charset="0"/>
            </a:endParaRPr>
          </a:p>
        </p:txBody>
      </p:sp>
      <p:pic>
        <p:nvPicPr>
          <p:cNvPr id="7" name="Picture 2" descr="http://eng-new.kafanews.com/upload/kafa_news_foto/30346_4212_400_0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29520" y="5500702"/>
            <a:ext cx="1523979" cy="1142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0" name="Picture 2" descr="C:\Documents and Settings\UserXP\Рабочий стол\для истории\ST830924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21373848">
            <a:off x="827584" y="1268760"/>
            <a:ext cx="3357586" cy="25181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171" name="Picture 3" descr="C:\Documents and Settings\UserXP\Рабочий стол\для истории\ST83097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9632" y="4005064"/>
            <a:ext cx="3333741" cy="25003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172" name="Picture 4" descr="C:\Documents and Settings\UserXP\Рабочий стол\для истории\ST830941.JPG"/>
          <p:cNvPicPr>
            <a:picLocks noChangeAspect="1" noChangeArrowheads="1"/>
          </p:cNvPicPr>
          <p:nvPr/>
        </p:nvPicPr>
        <p:blipFill>
          <a:blip r:embed="rId5" cstate="print"/>
          <a:srcRect l="12851" r="20560"/>
          <a:stretch>
            <a:fillRect/>
          </a:stretch>
        </p:blipFill>
        <p:spPr bwMode="auto">
          <a:xfrm>
            <a:off x="5436096" y="1772816"/>
            <a:ext cx="2323626" cy="30226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Tm="5312">
    <p:wheel spokes="8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7467600" cy="1143000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Районный конкурс чтецов  </a:t>
            </a:r>
            <a:b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«Да здравствует классика»</a:t>
            </a:r>
            <a:b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</a:br>
            <a:endParaRPr lang="ru-RU" sz="2800" dirty="0">
              <a:solidFill>
                <a:schemeClr val="accent1">
                  <a:lumMod val="75000"/>
                </a:schemeClr>
              </a:solidFill>
              <a:latin typeface="Verdana" pitchFamily="34" charset="0"/>
              <a:cs typeface="Times New Roman" pitchFamily="18" charset="0"/>
            </a:endParaRPr>
          </a:p>
        </p:txBody>
      </p:sp>
      <p:pic>
        <p:nvPicPr>
          <p:cNvPr id="8195" name="Picture 3" descr="C:\Documents and Settings\UserXP\Рабочий стол\для истории\ST83089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43570" y="4000504"/>
            <a:ext cx="2857488" cy="21431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196" name="Picture 4" descr="C:\Documents and Settings\UserXP\Рабочий стол\для истории\ST83088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5650">
            <a:off x="5624323" y="1213583"/>
            <a:ext cx="2985380" cy="22390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Picture 2" descr="http://eng-new.kafanews.com/upload/kafa_news_foto/30346_4212_400_0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10522" y="5572140"/>
            <a:ext cx="1333478" cy="10001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7" name="Picture 5" descr="C:\Documents and Settings\UserXP\Рабочий стол\для истории\P410002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1268484">
            <a:off x="214282" y="1142984"/>
            <a:ext cx="2913603" cy="21812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198" name="Picture 6" descr="C:\Documents and Settings\UserXP\Рабочий стол\для истории\ST83085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57554" y="3857628"/>
            <a:ext cx="1982386" cy="26431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199" name="Picture 7" descr="C:\Documents and Settings\UserXP\Рабочий стол\для истории\P410002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5720" y="3929066"/>
            <a:ext cx="2914645" cy="21820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6" name="Picture 2" descr="C:\Documents and Settings\UserXP\Рабочий стол\для истории\P4100010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8"/>
          <a:srcRect/>
          <a:stretch>
            <a:fillRect/>
          </a:stretch>
        </p:blipFill>
        <p:spPr bwMode="auto">
          <a:xfrm>
            <a:off x="3357554" y="1071546"/>
            <a:ext cx="2019824" cy="27146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Tm="5312">
    <p:wheel spokes="8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7467600" cy="1143000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Районный конкурс чтецов  </a:t>
            </a:r>
            <a:b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«Недаром помнит вся Россия»</a:t>
            </a:r>
            <a:b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</a:br>
            <a:endParaRPr lang="ru-RU" sz="2800" dirty="0">
              <a:solidFill>
                <a:schemeClr val="accent1">
                  <a:lumMod val="75000"/>
                </a:schemeClr>
              </a:solidFill>
              <a:latin typeface="Verdana" pitchFamily="34" charset="0"/>
              <a:cs typeface="Times New Roman" pitchFamily="18" charset="0"/>
            </a:endParaRPr>
          </a:p>
        </p:txBody>
      </p:sp>
      <p:pic>
        <p:nvPicPr>
          <p:cNvPr id="3" name="Picture 2" descr="C:\Documents and Settings\UserXP\Рабочий стол\для истории\н8.JPG"/>
          <p:cNvPicPr>
            <a:picLocks noChangeAspect="1" noChangeArrowheads="1"/>
          </p:cNvPicPr>
          <p:nvPr/>
        </p:nvPicPr>
        <p:blipFill>
          <a:blip r:embed="rId2" cstate="print"/>
          <a:srcRect l="5479" t="8461" r="7191" b="15384"/>
          <a:stretch>
            <a:fillRect/>
          </a:stretch>
        </p:blipFill>
        <p:spPr bwMode="auto">
          <a:xfrm>
            <a:off x="214282" y="1142984"/>
            <a:ext cx="3643338" cy="24288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Picture 3" descr="C:\Documents and Settings\UserXP\Рабочий стол\для истории\р9.JPG"/>
          <p:cNvPicPr>
            <a:picLocks noChangeAspect="1" noChangeArrowheads="1"/>
          </p:cNvPicPr>
          <p:nvPr/>
        </p:nvPicPr>
        <p:blipFill>
          <a:blip r:embed="rId3" cstate="print"/>
          <a:srcRect l="5479" t="7462" r="12329" b="11940"/>
          <a:stretch>
            <a:fillRect/>
          </a:stretch>
        </p:blipFill>
        <p:spPr bwMode="auto">
          <a:xfrm>
            <a:off x="5262567" y="1214422"/>
            <a:ext cx="3524275" cy="26432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220" name="Picture 4" descr="C:\Documents and Settings\UserXP\Рабочий стол\для истории\р7.JPG"/>
          <p:cNvPicPr>
            <a:picLocks noChangeAspect="1" noChangeArrowheads="1"/>
          </p:cNvPicPr>
          <p:nvPr/>
        </p:nvPicPr>
        <p:blipFill>
          <a:blip r:embed="rId4" cstate="print"/>
          <a:srcRect l="5814" t="2586"/>
          <a:stretch>
            <a:fillRect/>
          </a:stretch>
        </p:blipFill>
        <p:spPr bwMode="auto">
          <a:xfrm rot="302602">
            <a:off x="5500694" y="4214818"/>
            <a:ext cx="3186109" cy="24693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221" name="Picture 5" descr="C:\Documents and Settings\UserXP\Рабочий стол\для истории\р8.JPG"/>
          <p:cNvPicPr>
            <a:picLocks noChangeAspect="1" noChangeArrowheads="1"/>
          </p:cNvPicPr>
          <p:nvPr/>
        </p:nvPicPr>
        <p:blipFill>
          <a:blip r:embed="rId5" cstate="print"/>
          <a:srcRect l="3872" t="8695" r="8997" b="10869"/>
          <a:stretch>
            <a:fillRect/>
          </a:stretch>
        </p:blipFill>
        <p:spPr bwMode="auto">
          <a:xfrm rot="21428982">
            <a:off x="285720" y="4175596"/>
            <a:ext cx="3500462" cy="25395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222" name="Picture 6" descr="C:\Documents and Settings\UserXP\Рабочий стол\для истории\о7.JPG"/>
          <p:cNvPicPr>
            <a:picLocks noChangeAspect="1" noChangeArrowheads="1"/>
          </p:cNvPicPr>
          <p:nvPr/>
        </p:nvPicPr>
        <p:blipFill>
          <a:blip r:embed="rId6" cstate="print"/>
          <a:srcRect l="12328" t="6779" r="5479"/>
          <a:stretch>
            <a:fillRect/>
          </a:stretch>
        </p:blipFill>
        <p:spPr bwMode="auto">
          <a:xfrm>
            <a:off x="3571868" y="2214553"/>
            <a:ext cx="1928826" cy="294680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Tm="5312">
    <p:wheel spokes="8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285728"/>
            <a:ext cx="8102704" cy="1143000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Неделя детской книги</a:t>
            </a:r>
            <a:br>
              <a:rPr lang="ru-RU" sz="36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 «Здоровая нация - это мы» </a:t>
            </a:r>
            <a:endParaRPr lang="ru-RU" sz="3600" dirty="0">
              <a:solidFill>
                <a:schemeClr val="accent1">
                  <a:lumMod val="75000"/>
                </a:schemeClr>
              </a:solidFill>
              <a:latin typeface="Verdana" pitchFamily="34" charset="0"/>
              <a:cs typeface="Times New Roman" pitchFamily="18" charset="0"/>
            </a:endParaRPr>
          </a:p>
        </p:txBody>
      </p:sp>
      <p:pic>
        <p:nvPicPr>
          <p:cNvPr id="7170" name="Picture 2" descr="C:\Documents and Settings\UserXP\Рабочий стол\для истории\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571612"/>
            <a:ext cx="2638425" cy="20002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171" name="Picture 3" descr="C:\Documents and Settings\UserXP\Рабочий стол\для истории\н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00760" y="1643050"/>
            <a:ext cx="2779363" cy="20717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172" name="Picture 4" descr="C:\Documents and Settings\UserXP\Рабочий стол\для истории\н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00430" y="4071942"/>
            <a:ext cx="1943100" cy="25812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173" name="Picture 5" descr="C:\Documents and Settings\UserXP\Рабочий стол\для истории\н4.JPG"/>
          <p:cNvPicPr>
            <a:picLocks noChangeAspect="1" noChangeArrowheads="1"/>
          </p:cNvPicPr>
          <p:nvPr/>
        </p:nvPicPr>
        <p:blipFill>
          <a:blip r:embed="rId5" cstate="print"/>
          <a:srcRect b="6428"/>
          <a:stretch>
            <a:fillRect/>
          </a:stretch>
        </p:blipFill>
        <p:spPr bwMode="auto">
          <a:xfrm rot="21399550">
            <a:off x="348936" y="4158501"/>
            <a:ext cx="3036542" cy="225809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174" name="Picture 6" descr="C:\Documents and Settings\UserXP\Рабочий стол\для истории\н5.JPG"/>
          <p:cNvPicPr>
            <a:picLocks noChangeAspect="1" noChangeArrowheads="1"/>
          </p:cNvPicPr>
          <p:nvPr/>
        </p:nvPicPr>
        <p:blipFill>
          <a:blip r:embed="rId6" cstate="print"/>
          <a:srcRect b="8302"/>
          <a:stretch>
            <a:fillRect/>
          </a:stretch>
        </p:blipFill>
        <p:spPr bwMode="auto">
          <a:xfrm rot="225885">
            <a:off x="5502414" y="4174554"/>
            <a:ext cx="3202274" cy="23336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176" name="Picture 8" descr="C:\Documents and Settings\UserXP\Рабочий стол\для истории\н6.JPG"/>
          <p:cNvPicPr>
            <a:picLocks noChangeAspect="1" noChangeArrowheads="1"/>
          </p:cNvPicPr>
          <p:nvPr/>
        </p:nvPicPr>
        <p:blipFill>
          <a:blip r:embed="rId7" cstate="print"/>
          <a:srcRect r="72945" b="73855"/>
          <a:stretch>
            <a:fillRect/>
          </a:stretch>
        </p:blipFill>
        <p:spPr bwMode="auto">
          <a:xfrm>
            <a:off x="2928926" y="1643050"/>
            <a:ext cx="2892318" cy="21002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Tm="5312">
    <p:wheel spokes="8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0"/>
            <a:ext cx="7467600" cy="1143000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Семейный праздник</a:t>
            </a:r>
            <a:br>
              <a:rPr lang="ru-RU" sz="36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 «Моя семья- моя радость» </a:t>
            </a:r>
            <a:endParaRPr lang="ru-RU" sz="3600" dirty="0">
              <a:solidFill>
                <a:schemeClr val="accent1">
                  <a:lumMod val="75000"/>
                </a:schemeClr>
              </a:solidFill>
              <a:latin typeface="Verdana" pitchFamily="34" charset="0"/>
              <a:cs typeface="Times New Roman" pitchFamily="18" charset="0"/>
            </a:endParaRPr>
          </a:p>
        </p:txBody>
      </p:sp>
      <p:pic>
        <p:nvPicPr>
          <p:cNvPr id="6146" name="Picture 2" descr="C:\Documents and Settings\UserXP\Рабочий стол\для истории\с1.JPG"/>
          <p:cNvPicPr>
            <a:picLocks noChangeAspect="1" noChangeArrowheads="1"/>
          </p:cNvPicPr>
          <p:nvPr/>
        </p:nvPicPr>
        <p:blipFill>
          <a:blip r:embed="rId2" cstate="print"/>
          <a:srcRect r="11140" b="39819"/>
          <a:stretch>
            <a:fillRect/>
          </a:stretch>
        </p:blipFill>
        <p:spPr bwMode="auto">
          <a:xfrm>
            <a:off x="285720" y="1071546"/>
            <a:ext cx="3267085" cy="253365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147" name="Picture 3" descr="C:\Documents and Settings\UserXP\Рабочий стол\для истории\с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51283">
            <a:off x="5700965" y="1261013"/>
            <a:ext cx="2971800" cy="2286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148" name="Picture 4" descr="C:\Documents and Settings\UserXP\Рабочий стол\для истории\с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3789040"/>
            <a:ext cx="3562350" cy="27908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149" name="Picture 5" descr="C:\Documents and Settings\UserXP\Рабочий стол\для истории\с4.JPG"/>
          <p:cNvPicPr>
            <a:picLocks noChangeAspect="1" noChangeArrowheads="1"/>
          </p:cNvPicPr>
          <p:nvPr/>
        </p:nvPicPr>
        <p:blipFill>
          <a:blip r:embed="rId5" cstate="print"/>
          <a:srcRect r="5748" b="10409"/>
          <a:stretch>
            <a:fillRect/>
          </a:stretch>
        </p:blipFill>
        <p:spPr bwMode="auto">
          <a:xfrm rot="272104">
            <a:off x="5313665" y="3989874"/>
            <a:ext cx="3357586" cy="25003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Picture 2" descr="http://eng-new.kafanews.com/upload/kafa_news_foto/30346_4212_400_0.jpe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810522" y="5857892"/>
            <a:ext cx="1333478" cy="10001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50" name="Picture 6" descr="C:\Documents and Settings\UserXP\Рабочий стол\для истории\с5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928926" y="2857496"/>
            <a:ext cx="3067050" cy="22479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Tm="5312">
    <p:wheel spokes="8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4282" y="0"/>
            <a:ext cx="8501122" cy="3786214"/>
          </a:xfrm>
        </p:spPr>
        <p:txBody>
          <a:bodyPr>
            <a:norm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Спасская 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детская библиотека  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была создана  в 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1962 году. </a:t>
            </a:r>
            <a:endParaRPr lang="ru-RU" sz="2800" dirty="0" smtClean="0">
              <a:solidFill>
                <a:schemeClr val="accent1">
                  <a:lumMod val="75000"/>
                </a:schemeClr>
              </a:solidFill>
              <a:latin typeface="Verdana" pitchFamily="34" charset="0"/>
              <a:cs typeface="Times New Roman" pitchFamily="18" charset="0"/>
            </a:endParaRPr>
          </a:p>
          <a:p>
            <a:pPr algn="ctr">
              <a:spcBef>
                <a:spcPts val="0"/>
              </a:spcBef>
              <a:buNone/>
            </a:pP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Библиотека 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была открыта  по </a:t>
            </a:r>
            <a:endParaRPr lang="ru-RU" sz="2800" dirty="0" smtClean="0">
              <a:solidFill>
                <a:schemeClr val="accent1">
                  <a:lumMod val="75000"/>
                </a:schemeClr>
              </a:solidFill>
              <a:latin typeface="Verdana" pitchFamily="34" charset="0"/>
              <a:cs typeface="Times New Roman" pitchFamily="18" charset="0"/>
            </a:endParaRPr>
          </a:p>
          <a:p>
            <a:pPr algn="ctr">
              <a:spcBef>
                <a:spcPts val="0"/>
              </a:spcBef>
              <a:buNone/>
            </a:pP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решению 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Спасского исполкома  райсовета   </a:t>
            </a:r>
            <a:endParaRPr lang="ru-RU" sz="2800" dirty="0" smtClean="0">
              <a:solidFill>
                <a:schemeClr val="accent1">
                  <a:lumMod val="75000"/>
                </a:schemeClr>
              </a:solidFill>
              <a:latin typeface="Verdana" pitchFamily="34" charset="0"/>
              <a:cs typeface="Times New Roman" pitchFamily="18" charset="0"/>
            </a:endParaRPr>
          </a:p>
          <a:p>
            <a:pPr algn="ctr">
              <a:spcBef>
                <a:spcPts val="0"/>
              </a:spcBef>
              <a:buNone/>
            </a:pP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31 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июля 1962 года.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В 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год образования библиотеки 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её книжный 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фонд составлял 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8000 экземпляров 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книг.</a:t>
            </a:r>
            <a:endParaRPr lang="ru-RU" sz="2800" dirty="0">
              <a:solidFill>
                <a:schemeClr val="accent1">
                  <a:lumMod val="75000"/>
                </a:schemeClr>
              </a:solidFill>
              <a:latin typeface="Verdana" pitchFamily="34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lum bright="-30000"/>
          </a:blip>
          <a:srcRect l="22878" b="10031"/>
          <a:stretch>
            <a:fillRect/>
          </a:stretch>
        </p:blipFill>
        <p:spPr bwMode="auto">
          <a:xfrm rot="16200000">
            <a:off x="3202937" y="2226296"/>
            <a:ext cx="2821884" cy="451291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2500298" y="5929330"/>
            <a:ext cx="413446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</a:rPr>
              <a:t>В этом здании до 1992 года </a:t>
            </a:r>
          </a:p>
          <a:p>
            <a:pPr algn="ctr"/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</a:rPr>
              <a:t>находилась детская  библиотека</a:t>
            </a:r>
            <a:endParaRPr lang="ru-RU" dirty="0">
              <a:latin typeface="Verdana" pitchFamily="34" charset="0"/>
            </a:endParaRPr>
          </a:p>
        </p:txBody>
      </p:sp>
      <p:pic>
        <p:nvPicPr>
          <p:cNvPr id="7" name="Picture 2" descr="http://eng-new.kafanews.com/upload/kafa_news_foto/30346_4212_400_0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58082" y="5500702"/>
            <a:ext cx="1523979" cy="1142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Tm="5312">
    <p:wheel spokes="8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285728"/>
            <a:ext cx="7467600" cy="560406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Наши издания</a:t>
            </a:r>
            <a:endParaRPr lang="ru-RU" sz="3600" dirty="0">
              <a:solidFill>
                <a:schemeClr val="accent1">
                  <a:lumMod val="75000"/>
                </a:schemeClr>
              </a:solidFill>
              <a:latin typeface="Verdana" pitchFamily="34" charset="0"/>
              <a:cs typeface="Times New Roman" pitchFamily="18" charset="0"/>
            </a:endParaRPr>
          </a:p>
        </p:txBody>
      </p:sp>
      <p:pic>
        <p:nvPicPr>
          <p:cNvPr id="4" name="Picture 2" descr="к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 l="47656" t="20209" r="22343" b="16875"/>
          <a:stretch>
            <a:fillRect/>
          </a:stretch>
        </p:blipFill>
        <p:spPr bwMode="auto">
          <a:xfrm rot="21372951">
            <a:off x="357465" y="3979212"/>
            <a:ext cx="1223207" cy="221455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Picture 5" descr="к"/>
          <p:cNvPicPr>
            <a:picLocks noChangeAspect="1" noChangeArrowheads="1"/>
          </p:cNvPicPr>
          <p:nvPr/>
        </p:nvPicPr>
        <p:blipFill>
          <a:blip r:embed="rId3" cstate="print"/>
          <a:srcRect l="50468" t="28333" r="16875" b="10208"/>
          <a:stretch>
            <a:fillRect/>
          </a:stretch>
        </p:blipFill>
        <p:spPr bwMode="auto">
          <a:xfrm>
            <a:off x="3857620" y="3786190"/>
            <a:ext cx="1428760" cy="235745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6" name="Picture 4" descr="к"/>
          <p:cNvPicPr>
            <a:picLocks noChangeAspect="1" noChangeArrowheads="1"/>
          </p:cNvPicPr>
          <p:nvPr/>
        </p:nvPicPr>
        <p:blipFill>
          <a:blip r:embed="rId4" cstate="print"/>
          <a:srcRect l="49844" t="40625" r="22812" b="8958"/>
          <a:stretch>
            <a:fillRect/>
          </a:stretch>
        </p:blipFill>
        <p:spPr bwMode="auto">
          <a:xfrm>
            <a:off x="2000232" y="3786190"/>
            <a:ext cx="1538803" cy="235745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print"/>
          <a:srcRect l="54199" t="26367" r="16504" b="11133"/>
          <a:stretch>
            <a:fillRect/>
          </a:stretch>
        </p:blipFill>
        <p:spPr bwMode="auto">
          <a:xfrm>
            <a:off x="5643570" y="3786190"/>
            <a:ext cx="1488657" cy="240152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 cstate="print"/>
          <a:srcRect l="69727" t="18750" r="11523" b="11458"/>
          <a:stretch>
            <a:fillRect/>
          </a:stretch>
        </p:blipFill>
        <p:spPr bwMode="auto">
          <a:xfrm rot="439963">
            <a:off x="7352149" y="1202311"/>
            <a:ext cx="1071570" cy="221457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7" cstate="print"/>
          <a:srcRect l="50586" t="28125" r="24219" b="9375"/>
          <a:stretch>
            <a:fillRect/>
          </a:stretch>
        </p:blipFill>
        <p:spPr bwMode="auto">
          <a:xfrm>
            <a:off x="5357818" y="1071546"/>
            <a:ext cx="1527541" cy="221457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8" cstate="print"/>
          <a:srcRect l="69336" t="18750" r="10742" b="11458"/>
          <a:stretch>
            <a:fillRect/>
          </a:stretch>
        </p:blipFill>
        <p:spPr bwMode="auto">
          <a:xfrm rot="21244193">
            <a:off x="473662" y="1126066"/>
            <a:ext cx="1175379" cy="231618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9" cstate="print"/>
          <a:srcRect l="66992" t="18750" r="12500" b="10416"/>
          <a:stretch>
            <a:fillRect/>
          </a:stretch>
        </p:blipFill>
        <p:spPr bwMode="auto">
          <a:xfrm>
            <a:off x="3786182" y="1071546"/>
            <a:ext cx="1262469" cy="219463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10" cstate="print"/>
          <a:srcRect l="69922" t="19791" r="12500" b="11458"/>
          <a:stretch>
            <a:fillRect/>
          </a:stretch>
        </p:blipFill>
        <p:spPr bwMode="auto">
          <a:xfrm rot="390351">
            <a:off x="7555698" y="3916464"/>
            <a:ext cx="1168903" cy="229364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11" cstate="print"/>
          <a:srcRect l="50586" t="28125" r="24804" b="8333"/>
          <a:stretch>
            <a:fillRect/>
          </a:stretch>
        </p:blipFill>
        <p:spPr bwMode="auto">
          <a:xfrm>
            <a:off x="2000232" y="1071546"/>
            <a:ext cx="1463893" cy="221457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 advTm="5312">
    <p:wheel spokes="8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7467600" cy="631844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rgbClr val="0070C0"/>
                </a:solidFill>
                <a:latin typeface="Verdana" pitchFamily="34" charset="0"/>
                <a:cs typeface="Times New Roman" pitchFamily="18" charset="0"/>
              </a:rPr>
              <a:t>Наши достижения</a:t>
            </a:r>
            <a:endParaRPr lang="ru-RU" sz="3600" dirty="0">
              <a:solidFill>
                <a:srgbClr val="0070C0"/>
              </a:solidFill>
              <a:latin typeface="Verdana" pitchFamily="34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lum bright="-20000"/>
          </a:blip>
          <a:srcRect l="3139" t="3258" r="6964" b="2512"/>
          <a:stretch>
            <a:fillRect/>
          </a:stretch>
        </p:blipFill>
        <p:spPr bwMode="auto">
          <a:xfrm>
            <a:off x="2428860" y="4000504"/>
            <a:ext cx="1817366" cy="2571744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 r="2313"/>
          <a:stretch>
            <a:fillRect/>
          </a:stretch>
        </p:blipFill>
        <p:spPr bwMode="auto">
          <a:xfrm>
            <a:off x="4714876" y="3929066"/>
            <a:ext cx="1918888" cy="2711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16" y="3857628"/>
            <a:ext cx="1910209" cy="27796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4000504"/>
            <a:ext cx="1900979" cy="26607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15008" y="1043217"/>
            <a:ext cx="1891900" cy="2772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55576" y="980728"/>
            <a:ext cx="2046742" cy="2804322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03848" y="956360"/>
            <a:ext cx="2021511" cy="283037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</p:spTree>
  </p:cSld>
  <p:clrMapOvr>
    <a:masterClrMapping/>
  </p:clrMapOvr>
  <p:transition advTm="5312">
    <p:wheel spokes="8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71472" y="-357214"/>
            <a:ext cx="7681914" cy="2071702"/>
          </a:xfrm>
        </p:spPr>
        <p:txBody>
          <a:bodyPr>
            <a:noAutofit/>
          </a:bodyPr>
          <a:lstStyle/>
          <a:p>
            <a:pPr algn="ctr"/>
            <a:endParaRPr lang="ru-RU" sz="28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>
              <a:buNone/>
            </a:pP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Читатели ЦДБ принимают участие</a:t>
            </a:r>
          </a:p>
          <a:p>
            <a:pPr algn="ctr">
              <a:buNone/>
            </a:pP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 в областных конкурсах  праздниках, и нередко становятся их призерами.</a:t>
            </a:r>
            <a:endParaRPr lang="ru-RU" sz="2800" dirty="0">
              <a:solidFill>
                <a:schemeClr val="accent1">
                  <a:lumMod val="75000"/>
                </a:schemeClr>
              </a:solidFill>
              <a:latin typeface="Verdana" pitchFamily="34" charset="0"/>
              <a:cs typeface="Times New Roman" pitchFamily="18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4143380"/>
            <a:ext cx="1720711" cy="23934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 l="3310" r="2341"/>
          <a:stretch>
            <a:fillRect/>
          </a:stretch>
        </p:blipFill>
        <p:spPr bwMode="auto">
          <a:xfrm>
            <a:off x="3714744" y="4143380"/>
            <a:ext cx="1571636" cy="23578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6" y="1643050"/>
            <a:ext cx="1668636" cy="22040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57884" y="4143380"/>
            <a:ext cx="1643156" cy="2330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print">
            <a:lum bright="-10000"/>
          </a:blip>
          <a:srcRect l="1712" t="1474" r="6108"/>
          <a:stretch>
            <a:fillRect/>
          </a:stretch>
        </p:blipFill>
        <p:spPr bwMode="auto">
          <a:xfrm rot="21408892">
            <a:off x="488023" y="1754117"/>
            <a:ext cx="1487061" cy="218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 cstate="print">
            <a:lum bright="-10000"/>
          </a:blip>
          <a:srcRect/>
          <a:stretch>
            <a:fillRect/>
          </a:stretch>
        </p:blipFill>
        <p:spPr bwMode="auto">
          <a:xfrm rot="324078">
            <a:off x="6890798" y="1716854"/>
            <a:ext cx="1676295" cy="22934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8" cstate="print"/>
          <a:srcRect r="2354" b="2040"/>
          <a:stretch>
            <a:fillRect/>
          </a:stretch>
        </p:blipFill>
        <p:spPr bwMode="auto">
          <a:xfrm>
            <a:off x="2500298" y="1714488"/>
            <a:ext cx="1571636" cy="2071702"/>
          </a:xfrm>
          <a:prstGeom prst="rect">
            <a:avLst/>
          </a:prstGeom>
          <a:noFill/>
          <a:ln w="12700">
            <a:solidFill>
              <a:srgbClr val="365F91"/>
            </a:solidFill>
            <a:miter lim="800000"/>
            <a:headEnd/>
            <a:tailEnd/>
          </a:ln>
        </p:spPr>
      </p:pic>
      <p:pic>
        <p:nvPicPr>
          <p:cNvPr id="10" name="Picture 2" descr="http://eng-new.kafanews.com/upload/kafa_news_foto/30346_4212_400_0.jpe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810522" y="5572140"/>
            <a:ext cx="1333478" cy="10001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Tm="5312">
    <p:wheel spokes="8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42844" y="142852"/>
            <a:ext cx="8572560" cy="2857520"/>
          </a:xfrm>
        </p:spPr>
        <p:txBody>
          <a:bodyPr>
            <a:norm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ru-RU" dirty="0" smtClean="0"/>
              <a:t>		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В 2011году семья </a:t>
            </a:r>
            <a:r>
              <a:rPr lang="ru-RU" dirty="0" err="1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Кудисовых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 приняла участие </a:t>
            </a:r>
          </a:p>
          <a:p>
            <a:pPr algn="ctr">
              <a:spcBef>
                <a:spcPts val="0"/>
              </a:spcBef>
              <a:buNone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в областном празднике  «Все дети талантливы», </a:t>
            </a:r>
          </a:p>
          <a:p>
            <a:pPr algn="ctr">
              <a:spcBef>
                <a:spcPts val="0"/>
              </a:spcBef>
              <a:buNone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в 2012 году  стала победителем конкурса </a:t>
            </a:r>
            <a:endParaRPr lang="ru-RU" dirty="0" smtClean="0">
              <a:solidFill>
                <a:schemeClr val="accent1">
                  <a:lumMod val="75000"/>
                </a:schemeClr>
              </a:solidFill>
              <a:latin typeface="Verdana" pitchFamily="34" charset="0"/>
              <a:cs typeface="Times New Roman" pitchFamily="18" charset="0"/>
            </a:endParaRPr>
          </a:p>
          <a:p>
            <a:pPr algn="ctr">
              <a:spcBef>
                <a:spcPts val="0"/>
              </a:spcBef>
              <a:buNone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«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Ты, я и всё вокруг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»</a:t>
            </a:r>
          </a:p>
          <a:p>
            <a:pPr algn="ctr">
              <a:spcBef>
                <a:spcPts val="0"/>
              </a:spcBef>
              <a:buNone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в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номинации  «Экология в сети».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Verdana" pitchFamily="34" charset="0"/>
              <a:cs typeface="Times New Roman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359899">
            <a:off x="280305" y="2416762"/>
            <a:ext cx="2710721" cy="37937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4088">
            <a:off x="6185442" y="2506525"/>
            <a:ext cx="2611498" cy="3720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2143108" y="593467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Семья </a:t>
            </a:r>
            <a:r>
              <a:rPr lang="ru-RU" dirty="0" err="1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Кудисовых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 :</a:t>
            </a:r>
          </a:p>
          <a:p>
            <a:pPr algn="ctr"/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 Татьяна Юрьевна, Александр Николаевич , Иван, Мария.</a:t>
            </a:r>
            <a:endParaRPr lang="ru-RU" dirty="0">
              <a:latin typeface="Verdana" pitchFamily="34" charset="0"/>
              <a:cs typeface="Times New Roman" pitchFamily="18" charset="0"/>
            </a:endParaRPr>
          </a:p>
        </p:txBody>
      </p:sp>
      <p:pic>
        <p:nvPicPr>
          <p:cNvPr id="2050" name="Picture 2" descr="C:\Documents and Settings\UserXP\Рабочий стол\для истории\7.JPG"/>
          <p:cNvPicPr>
            <a:picLocks noChangeAspect="1" noChangeArrowheads="1"/>
          </p:cNvPicPr>
          <p:nvPr/>
        </p:nvPicPr>
        <p:blipFill>
          <a:blip r:embed="rId4" cstate="print"/>
          <a:srcRect l="1313" r="51314" b="7384"/>
          <a:stretch>
            <a:fillRect/>
          </a:stretch>
        </p:blipFill>
        <p:spPr bwMode="auto">
          <a:xfrm>
            <a:off x="3357554" y="2357430"/>
            <a:ext cx="2576511" cy="3643338"/>
          </a:xfrm>
          <a:prstGeom prst="rect">
            <a:avLst/>
          </a:prstGeom>
          <a:noFill/>
        </p:spPr>
      </p:pic>
    </p:spTree>
  </p:cSld>
  <p:clrMapOvr>
    <a:masterClrMapping/>
  </p:clrMapOvr>
  <p:transition advTm="5312">
    <p:wheel spokes="8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214290"/>
            <a:ext cx="8358214" cy="1143000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Областной  интеллект - конкурс </a:t>
            </a:r>
            <a:br>
              <a:rPr lang="ru-RU" sz="36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«Родной язык. Точка. Русский»</a:t>
            </a:r>
            <a:endParaRPr lang="ru-RU" sz="3600" dirty="0">
              <a:solidFill>
                <a:schemeClr val="accent1">
                  <a:lumMod val="75000"/>
                </a:schemeClr>
              </a:solidFill>
              <a:latin typeface="Verdana" pitchFamily="34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0" y="3357562"/>
            <a:ext cx="871540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Участники конкурса: Синягина Ксения, Жукова Анна, Горская Виктория, </a:t>
            </a:r>
            <a:r>
              <a:rPr lang="ru-RU" sz="2000" dirty="0" err="1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Безделев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  Александр, Яльцева  Елена.</a:t>
            </a:r>
            <a:endParaRPr lang="ru-RU" sz="2000" dirty="0">
              <a:solidFill>
                <a:schemeClr val="accent1">
                  <a:lumMod val="75000"/>
                </a:schemeClr>
              </a:solidFill>
              <a:latin typeface="Verdana" pitchFamily="34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786182" y="5286388"/>
            <a:ext cx="371477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Участница конкурса </a:t>
            </a:r>
            <a:b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Елена </a:t>
            </a:r>
            <a:r>
              <a:rPr lang="ru-RU" sz="2000" dirty="0" err="1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Яльцева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,</a:t>
            </a:r>
            <a:b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занявшая второе место </a:t>
            </a:r>
          </a:p>
          <a:p>
            <a:pPr algn="ctr"/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в личном зачете.</a:t>
            </a:r>
            <a:endParaRPr lang="ru-RU" sz="2000" dirty="0">
              <a:solidFill>
                <a:schemeClr val="accent1">
                  <a:lumMod val="75000"/>
                </a:schemeClr>
              </a:solidFill>
              <a:latin typeface="Verdana" pitchFamily="34" charset="0"/>
              <a:cs typeface="Times New Roman" pitchFamily="18" charset="0"/>
            </a:endParaRPr>
          </a:p>
        </p:txBody>
      </p:sp>
      <p:pic>
        <p:nvPicPr>
          <p:cNvPr id="8" name="Picture 2" descr="http://eng-new.kafanews.com/upload/kafa_news_foto/30346_4212_400_0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29520" y="5500702"/>
            <a:ext cx="1523979" cy="1142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290" name="Picture 2" descr="C:\Documents and Settings\UserXP\Рабочий стол\для истории\ST835605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1321579"/>
            <a:ext cx="2702445" cy="20268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291" name="Picture 3" descr="C:\Documents and Settings\UserXP\Рабочий стол\для истории\ST83563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6380" y="1285860"/>
            <a:ext cx="2805098" cy="21038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292" name="Picture 4" descr="C:\Documents and Settings\UserXP\Рабочий стол\для истории\ST83563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1437509">
            <a:off x="861729" y="4389905"/>
            <a:ext cx="2781285" cy="20859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Tm="5312">
    <p:wheel spokes="8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214554"/>
            <a:ext cx="8572560" cy="2428892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Центральная детская библиотека находится по адресу: </a:t>
            </a:r>
            <a:b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Нижегородская область,</a:t>
            </a:r>
            <a:b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 Спасский район, с.Спасское,</a:t>
            </a:r>
            <a:b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 пл.Революции, д.71</a:t>
            </a:r>
            <a:b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тел. 883125025</a:t>
            </a:r>
            <a:b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 адрес электронной почты:</a:t>
            </a:r>
            <a:b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</a:br>
            <a:r>
              <a:rPr lang="en-US" sz="28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Spas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-</a:t>
            </a:r>
            <a:r>
              <a:rPr lang="en-US" sz="28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bibl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-</a:t>
            </a:r>
            <a:r>
              <a:rPr lang="en-US" sz="28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d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@</a:t>
            </a:r>
            <a:r>
              <a:rPr lang="en-US" sz="28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mail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.</a:t>
            </a:r>
            <a:r>
              <a:rPr lang="en-US" sz="2800" dirty="0" err="1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ru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</a:br>
            <a:endParaRPr lang="ru-RU" sz="2800" dirty="0">
              <a:solidFill>
                <a:schemeClr val="accent1">
                  <a:lumMod val="75000"/>
                </a:schemeClr>
              </a:solidFill>
              <a:latin typeface="Verdana" pitchFamily="34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4286256"/>
            <a:ext cx="8358246" cy="2330572"/>
          </a:xfrm>
        </p:spPr>
        <p:txBody>
          <a:bodyPr>
            <a:normAutofit/>
          </a:bodyPr>
          <a:lstStyle/>
          <a:p>
            <a:pPr>
              <a:buNone/>
            </a:pPr>
            <a:endParaRPr lang="ru-RU" dirty="0" smtClean="0"/>
          </a:p>
          <a:p>
            <a:pPr algn="ctr">
              <a:buNone/>
            </a:pP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Библиотека ждет  читателей каждый день, </a:t>
            </a:r>
          </a:p>
          <a:p>
            <a:pPr algn="ctr">
              <a:buNone/>
            </a:pP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кроме  субботы,  </a:t>
            </a:r>
          </a:p>
          <a:p>
            <a:pPr algn="ctr">
              <a:buNone/>
            </a:pP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с 9.00 до 17.00 часов</a:t>
            </a:r>
            <a:endParaRPr lang="ru-RU" sz="2800" dirty="0">
              <a:solidFill>
                <a:schemeClr val="accent1">
                  <a:lumMod val="75000"/>
                </a:schemeClr>
              </a:solidFill>
              <a:latin typeface="Verdana" pitchFamily="34" charset="0"/>
              <a:cs typeface="Times New Roman" pitchFamily="18" charset="0"/>
            </a:endParaRPr>
          </a:p>
        </p:txBody>
      </p:sp>
      <p:pic>
        <p:nvPicPr>
          <p:cNvPr id="6" name="Picture 2" descr="http://eng-new.kafanews.com/upload/kafa_news_foto/30346_4212_400_0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0522" y="5572140"/>
            <a:ext cx="1333478" cy="10001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Tm="5312">
    <p:wheel spokes="8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142852"/>
            <a:ext cx="8572560" cy="585791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Первая  заведующая </a:t>
            </a:r>
          </a:p>
          <a:p>
            <a:pPr algn="ctr">
              <a:buNone/>
            </a:pP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детской районной библиотекой   </a:t>
            </a:r>
          </a:p>
          <a:p>
            <a:pPr algn="ctr">
              <a:buNone/>
            </a:pP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Елена Ивановна </a:t>
            </a:r>
            <a:r>
              <a:rPr lang="ru-RU" sz="2800" b="1" dirty="0" err="1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Пырикова</a:t>
            </a: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. </a:t>
            </a:r>
            <a:endParaRPr lang="ru-RU" sz="2800" b="1" dirty="0" smtClean="0">
              <a:solidFill>
                <a:schemeClr val="accent1">
                  <a:lumMod val="75000"/>
                </a:schemeClr>
              </a:solidFill>
              <a:latin typeface="Verdana" pitchFamily="34" charset="0"/>
              <a:cs typeface="Times New Roman" pitchFamily="18" charset="0"/>
            </a:endParaRPr>
          </a:p>
          <a:p>
            <a:pPr>
              <a:buNone/>
            </a:pPr>
            <a:endParaRPr lang="ru-RU" sz="2800" dirty="0" smtClean="0"/>
          </a:p>
          <a:p>
            <a:pPr>
              <a:buNone/>
            </a:pPr>
            <a:endParaRPr lang="ru-RU" sz="2800" dirty="0" smtClean="0"/>
          </a:p>
          <a:p>
            <a:pPr>
              <a:buNone/>
            </a:pPr>
            <a:endParaRPr lang="ru-RU" sz="2800" dirty="0" smtClean="0"/>
          </a:p>
          <a:p>
            <a:pPr>
              <a:buNone/>
            </a:pPr>
            <a:endParaRPr lang="ru-RU" sz="2800" dirty="0" smtClean="0"/>
          </a:p>
          <a:p>
            <a:pPr>
              <a:buNone/>
            </a:pPr>
            <a:endParaRPr lang="ru-RU" sz="2800" dirty="0" smtClean="0"/>
          </a:p>
          <a:p>
            <a:pPr>
              <a:buNone/>
            </a:pPr>
            <a:endParaRPr lang="ru-RU" sz="2800" dirty="0" smtClean="0"/>
          </a:p>
          <a:p>
            <a:pPr algn="ctr">
              <a:buNone/>
            </a:pP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В должности заведующей </a:t>
            </a:r>
          </a:p>
          <a:p>
            <a:pPr algn="ctr">
              <a:buNone/>
            </a:pP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Елена Ивановна проработала до 1977 года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</a:rPr>
              <a:t>.</a:t>
            </a:r>
            <a:endParaRPr lang="ru-RU" sz="2800" dirty="0">
              <a:solidFill>
                <a:schemeClr val="accent1">
                  <a:lumMod val="75000"/>
                </a:schemeClr>
              </a:solidFill>
              <a:latin typeface="Verdana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lum bright="-10000"/>
          </a:blip>
          <a:srcRect l="2879" t="2481" r="3329"/>
          <a:stretch>
            <a:fillRect/>
          </a:stretch>
        </p:blipFill>
        <p:spPr bwMode="auto">
          <a:xfrm>
            <a:off x="3357554" y="1928802"/>
            <a:ext cx="1906111" cy="26138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2" descr="http://eng-new.kafanews.com/upload/kafa_news_foto/30346_4212_400_0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00958" y="5607858"/>
            <a:ext cx="1381103" cy="10358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Tm="5312">
    <p:wheel spokes="8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2"/>
          <p:cNvSpPr txBox="1">
            <a:spLocks/>
          </p:cNvSpPr>
          <p:nvPr/>
        </p:nvSpPr>
        <p:spPr>
          <a:xfrm>
            <a:off x="500034" y="285728"/>
            <a:ext cx="8001056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В 1964 году  штат детской библиотеки увеличился 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до 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2 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сотрудников.</a:t>
            </a:r>
          </a:p>
          <a:p>
            <a:pPr algn="ctr">
              <a:spcBef>
                <a:spcPts val="0"/>
              </a:spcBef>
              <a:buNone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Verdana" pitchFamily="34" charset="0"/>
                <a:cs typeface="Times New Roman" pitchFamily="18" charset="0"/>
              </a:rPr>
              <a:t>В 1967 году появляется третий сотрудник – библиотекарь </a:t>
            </a:r>
            <a:r>
              <a:rPr kumimoji="0" lang="ru-RU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Verdana" pitchFamily="34" charset="0"/>
                <a:cs typeface="Times New Roman" pitchFamily="18" charset="0"/>
              </a:rPr>
              <a:t>внестационарного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Verdana" pitchFamily="34" charset="0"/>
                <a:cs typeface="Times New Roman" pitchFamily="18" charset="0"/>
              </a:rPr>
              <a:t> обслуживания </a:t>
            </a:r>
          </a:p>
          <a:p>
            <a:pPr algn="ctr">
              <a:spcBef>
                <a:spcPts val="0"/>
              </a:spcBef>
              <a:buNone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Verdana" pitchFamily="34" charset="0"/>
                <a:cs typeface="Times New Roman" pitchFamily="18" charset="0"/>
              </a:rPr>
              <a:t>Галина Анатольевна Прокудина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.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12674" t="19780" r="4936" b="11066"/>
          <a:stretch>
            <a:fillRect/>
          </a:stretch>
        </p:blipFill>
        <p:spPr bwMode="auto">
          <a:xfrm>
            <a:off x="2428860" y="3071810"/>
            <a:ext cx="3868375" cy="28499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1142976" y="5929330"/>
            <a:ext cx="614366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Галина Анатольевна Прокудина знакомит </a:t>
            </a:r>
          </a:p>
          <a:p>
            <a:pPr algn="ctr"/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юных читателей с журналом «</a:t>
            </a:r>
            <a:r>
              <a:rPr lang="ru-RU" sz="2000" dirty="0" err="1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Мурзилка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» .</a:t>
            </a:r>
            <a:endParaRPr lang="ru-RU" sz="2400" dirty="0">
              <a:solidFill>
                <a:schemeClr val="accent1">
                  <a:lumMod val="75000"/>
                </a:schemeClr>
              </a:solidFill>
              <a:latin typeface="Verdana" pitchFamily="34" charset="0"/>
              <a:cs typeface="Times New Roman" pitchFamily="18" charset="0"/>
            </a:endParaRPr>
          </a:p>
        </p:txBody>
      </p:sp>
      <p:pic>
        <p:nvPicPr>
          <p:cNvPr id="8" name="Picture 2" descr="http://eng-new.kafanews.com/upload/kafa_news_foto/30346_4212_400_0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29520" y="5500702"/>
            <a:ext cx="1523979" cy="1142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Tm="5312">
    <p:wheel spokes="8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142852"/>
            <a:ext cx="8643966" cy="178595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 В 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1977 году  Галина Анатольевна Прокудина стала заведующей детской библиотекой и  проработала  в этой должности до 1984 года.</a:t>
            </a:r>
            <a:endParaRPr lang="ru-RU" sz="2800" dirty="0">
              <a:solidFill>
                <a:schemeClr val="accent1">
                  <a:lumMod val="75000"/>
                </a:schemeClr>
              </a:solidFill>
              <a:latin typeface="Verdana" pitchFamily="34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357422" y="5357826"/>
            <a:ext cx="445666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</a:rPr>
              <a:t>Галина Анатольевна Прокудина</a:t>
            </a:r>
            <a:endParaRPr lang="ru-RU" sz="2000" dirty="0">
              <a:latin typeface="Verdana" pitchFamily="34" charset="0"/>
            </a:endParaRPr>
          </a:p>
        </p:txBody>
      </p:sp>
      <p:pic>
        <p:nvPicPr>
          <p:cNvPr id="8" name="Picture 2" descr="http://eng-new.kafanews.com/upload/kafa_news_foto/30346_4212_400_0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86644" y="5572140"/>
            <a:ext cx="1523979" cy="1142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C:\Documents and Settings\UserXP\Мои документы\галина.JPG"/>
          <p:cNvPicPr>
            <a:picLocks noChangeAspect="1" noChangeArrowheads="1"/>
          </p:cNvPicPr>
          <p:nvPr/>
        </p:nvPicPr>
        <p:blipFill>
          <a:blip r:embed="rId3" cstate="print"/>
          <a:srcRect l="14903" t="20488" r="23296" b="15400"/>
          <a:stretch>
            <a:fillRect/>
          </a:stretch>
        </p:blipFill>
        <p:spPr bwMode="auto">
          <a:xfrm>
            <a:off x="2428860" y="2143116"/>
            <a:ext cx="4000528" cy="31115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Tm="5312">
    <p:wheel spokes="8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285728"/>
            <a:ext cx="8858280" cy="4873752"/>
          </a:xfrm>
        </p:spPr>
        <p:txBody>
          <a:bodyPr>
            <a:norm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В 60-80 годы работники детской библиотеки планировали свою работу руководствуясь постановлениями  коммунистической партии и советского правительства . 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Библиотекари старались воспитывать в детях лучшие человеческие качества на примерах героизма советских людей.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l="3545" t="14362" r="4280" b="5850"/>
          <a:stretch>
            <a:fillRect/>
          </a:stretch>
        </p:blipFill>
        <p:spPr bwMode="auto">
          <a:xfrm>
            <a:off x="611560" y="3645024"/>
            <a:ext cx="3643338" cy="26053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3717032"/>
            <a:ext cx="3638778" cy="25606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202129" y="6457890"/>
            <a:ext cx="80730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Литературно-краеведческий час «По страницам книг А.Гайдара»</a:t>
            </a:r>
            <a:endParaRPr lang="ru-RU" dirty="0">
              <a:latin typeface="Verdana" pitchFamily="34" charset="0"/>
            </a:endParaRPr>
          </a:p>
        </p:txBody>
      </p:sp>
    </p:spTree>
  </p:cSld>
  <p:clrMapOvr>
    <a:masterClrMapping/>
  </p:clrMapOvr>
  <p:transition advTm="5312">
    <p:wheel spokes="8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57158" y="285728"/>
            <a:ext cx="8143932" cy="487375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С  1984 года детской библиотекой  руководит Лариса Михайловна </a:t>
            </a:r>
            <a:r>
              <a:rPr lang="ru-RU" sz="2800" dirty="0" err="1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Хламова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4357694"/>
            <a:ext cx="828680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В это время   библиотека состоит из  абонемента и читального зала.  </a:t>
            </a:r>
          </a:p>
          <a:p>
            <a:pPr algn="ctr"/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Библиотекарем читального зала работает Ю.Г.Телегина, библиотекарем </a:t>
            </a:r>
          </a:p>
          <a:p>
            <a:pPr algn="ctr"/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абонемента Г.Г. Галкина.  </a:t>
            </a:r>
            <a:endParaRPr lang="ru-RU" sz="2800" dirty="0">
              <a:solidFill>
                <a:schemeClr val="accent1">
                  <a:lumMod val="75000"/>
                </a:schemeClr>
              </a:solidFill>
              <a:latin typeface="Verdana" pitchFamily="34" charset="0"/>
              <a:cs typeface="Times New Roman" pitchFamily="18" charset="0"/>
            </a:endParaRPr>
          </a:p>
        </p:txBody>
      </p:sp>
      <p:pic>
        <p:nvPicPr>
          <p:cNvPr id="7" name="Picture 2" descr="http://eng-new.kafanews.com/upload/kafa_news_foto/30346_4212_400_0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21" y="5500702"/>
            <a:ext cx="1523979" cy="1142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/>
          <p:nvPr/>
        </p:nvPicPr>
        <p:blipFill>
          <a:blip r:embed="rId3"/>
          <a:srcRect l="13228" t="33966" r="44682"/>
          <a:stretch>
            <a:fillRect/>
          </a:stretch>
        </p:blipFill>
        <p:spPr bwMode="auto">
          <a:xfrm>
            <a:off x="3143240" y="1428736"/>
            <a:ext cx="2500330" cy="294203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Tm="5312">
    <p:wheel spokes="8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57158" y="214290"/>
            <a:ext cx="8429684" cy="4873752"/>
          </a:xfrm>
        </p:spPr>
        <p:txBody>
          <a:bodyPr>
            <a:norm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В 80-е годы библиотекари  ведут большую работу по организации  и использованию свободного времени школьников. </a:t>
            </a:r>
          </a:p>
          <a:p>
            <a:pPr algn="ctr">
              <a:spcBef>
                <a:spcPts val="0"/>
              </a:spcBef>
              <a:buNone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В ЦДБ работает клуб по интересам «Будь готов» и  кино-клуб «В гостях у сказки». </a:t>
            </a:r>
          </a:p>
          <a:p>
            <a:pPr algn="ctr">
              <a:spcBef>
                <a:spcPts val="0"/>
              </a:spcBef>
              <a:buNone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  <a:cs typeface="Times New Roman" pitchFamily="18" charset="0"/>
              </a:rPr>
              <a:t>Формы работы разнообразны: литературные викторины, библиотечные уроки, библиографические обзоры, встречи с интересными людьми, беседы</a:t>
            </a:r>
            <a:r>
              <a:rPr lang="ru-RU" dirty="0" smtClean="0">
                <a:latin typeface="Verdana" pitchFamily="34" charset="0"/>
                <a:cs typeface="Times New Roman" pitchFamily="18" charset="0"/>
              </a:rPr>
              <a:t>.</a:t>
            </a:r>
            <a:endParaRPr lang="ru-RU" dirty="0">
              <a:latin typeface="Verdana" pitchFamily="34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l="4818" t="4380" r="3639" b="3608"/>
          <a:stretch>
            <a:fillRect/>
          </a:stretch>
        </p:blipFill>
        <p:spPr bwMode="auto">
          <a:xfrm rot="5400000">
            <a:off x="3089145" y="3242462"/>
            <a:ext cx="2343449" cy="31451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1142976" y="6150114"/>
            <a:ext cx="717536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</a:rPr>
              <a:t>Библиотекарь абонемента Ю.Г.Телегина </a:t>
            </a:r>
          </a:p>
          <a:p>
            <a:pPr algn="ctr"/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Verdana" pitchFamily="34" charset="0"/>
              </a:rPr>
              <a:t>знакомит юных читателей с правилами библиотеки.</a:t>
            </a:r>
            <a:endParaRPr lang="ru-RU" sz="2000" dirty="0">
              <a:latin typeface="Verdana" pitchFamily="34" charset="0"/>
            </a:endParaRPr>
          </a:p>
        </p:txBody>
      </p:sp>
      <p:pic>
        <p:nvPicPr>
          <p:cNvPr id="7" name="Picture 2" descr="http://eng-new.kafanews.com/upload/kafa_news_foto/30346_4212_400_0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58082" y="5500702"/>
            <a:ext cx="1523979" cy="1142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Tm="5312">
    <p:wheel spokes="8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8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2733</TotalTime>
  <Words>878</Words>
  <Application>Microsoft Office PowerPoint</Application>
  <PresentationFormat>Экран (4:3)</PresentationFormat>
  <Paragraphs>148</Paragraphs>
  <Slides>35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Эркер</vt:lpstr>
      <vt:lpstr> Муниципальное бюджетное  учреждение культуры  «Межпоселенческая  централизованная   библиотечная система» Спасского  муниципального района  Нижегородской области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В 1978 году в детскую библиотеку пришла работать Юлия Георгиевна Телегина</vt:lpstr>
      <vt:lpstr>В разное время в ЦДБ работали: Зоя Ежова, Татьяна Коровина, Надежда Логинова, Марина  Алатырцева, Галина Галкина, Ирина  Секамова, Елена   Русскова, Анна   Бурунова,  Наталья Ерофеева</vt:lpstr>
      <vt:lpstr>Слайд 12</vt:lpstr>
      <vt:lpstr>С 1997 года ЦДБ руководит  Лариса Владимировна Хламова </vt:lpstr>
      <vt:lpstr>Слайд 14</vt:lpstr>
      <vt:lpstr>Слайд 15</vt:lpstr>
      <vt:lpstr>Слайд 16</vt:lpstr>
      <vt:lpstr>Слайд 17</vt:lpstr>
      <vt:lpstr>Слайд 18</vt:lpstr>
      <vt:lpstr>Слайд 19</vt:lpstr>
      <vt:lpstr>Структура библиотеки:   младший абонемент,  старший абонемент,   читальный зал,  информационно-компьютерный центр «Бригантина»</vt:lpstr>
      <vt:lpstr>Слайд 21</vt:lpstr>
      <vt:lpstr>В марте 2010 года при ЦДБ был  открыт Информационно-компьютерный центр «Бригантина»</vt:lpstr>
      <vt:lpstr>Слайд 23</vt:lpstr>
      <vt:lpstr>Областной праздник  «Читаем Пушкина»</vt:lpstr>
      <vt:lpstr>Общероссийский День библиотек</vt:lpstr>
      <vt:lpstr>Районный конкурс чтецов   «Да здравствует классика» </vt:lpstr>
      <vt:lpstr>Районный конкурс чтецов   «Недаром помнит вся Россия» </vt:lpstr>
      <vt:lpstr>Неделя детской книги  «Здоровая нация - это мы» </vt:lpstr>
      <vt:lpstr>Семейный праздник  «Моя семья- моя радость» </vt:lpstr>
      <vt:lpstr>Наши издания</vt:lpstr>
      <vt:lpstr>Наши достижения</vt:lpstr>
      <vt:lpstr>Слайд 32</vt:lpstr>
      <vt:lpstr>Слайд 33</vt:lpstr>
      <vt:lpstr>Областной  интеллект - конкурс  «Родной язык. Точка. Русский»</vt:lpstr>
      <vt:lpstr>Центральная детская библиотека находится по адресу:  Нижегородская область,  Спасский район, с.Спасское,  пл.Революции, д.71 тел. 883125025  адрес электронной почты: Spas-bibl-d@mail.ru 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Муниципальное бюджетное  учреждение культуры «Межпоселенческая  централизованная  библиотечная система»Спасского  муниципального района Нижегородской области</dc:title>
  <dc:creator>UserXP</dc:creator>
  <cp:lastModifiedBy>UserXP</cp:lastModifiedBy>
  <cp:revision>212</cp:revision>
  <dcterms:created xsi:type="dcterms:W3CDTF">2013-09-17T06:23:15Z</dcterms:created>
  <dcterms:modified xsi:type="dcterms:W3CDTF">2013-09-30T06:38:46Z</dcterms:modified>
</cp:coreProperties>
</file>