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7"/>
  </p:notesMasterIdLst>
  <p:sldIdLst>
    <p:sldId id="256" r:id="rId2"/>
    <p:sldId id="261" r:id="rId3"/>
    <p:sldId id="271" r:id="rId4"/>
    <p:sldId id="273" r:id="rId5"/>
    <p:sldId id="272" r:id="rId6"/>
    <p:sldId id="270" r:id="rId7"/>
    <p:sldId id="267" r:id="rId8"/>
    <p:sldId id="262" r:id="rId9"/>
    <p:sldId id="269" r:id="rId10"/>
    <p:sldId id="263" r:id="rId11"/>
    <p:sldId id="264" r:id="rId12"/>
    <p:sldId id="265" r:id="rId13"/>
    <p:sldId id="266" r:id="rId14"/>
    <p:sldId id="258" r:id="rId15"/>
    <p:sldId id="327" r:id="rId16"/>
    <p:sldId id="277" r:id="rId17"/>
    <p:sldId id="278" r:id="rId18"/>
    <p:sldId id="285" r:id="rId19"/>
    <p:sldId id="289" r:id="rId20"/>
    <p:sldId id="291" r:id="rId21"/>
    <p:sldId id="279" r:id="rId22"/>
    <p:sldId id="281" r:id="rId23"/>
    <p:sldId id="282" r:id="rId24"/>
    <p:sldId id="284" r:id="rId25"/>
    <p:sldId id="292" r:id="rId26"/>
    <p:sldId id="287" r:id="rId27"/>
    <p:sldId id="319" r:id="rId28"/>
    <p:sldId id="312" r:id="rId29"/>
    <p:sldId id="302" r:id="rId30"/>
    <p:sldId id="297" r:id="rId31"/>
    <p:sldId id="304" r:id="rId32"/>
    <p:sldId id="305" r:id="rId33"/>
    <p:sldId id="300" r:id="rId34"/>
    <p:sldId id="294" r:id="rId35"/>
    <p:sldId id="295" r:id="rId36"/>
    <p:sldId id="303" r:id="rId37"/>
    <p:sldId id="311" r:id="rId38"/>
    <p:sldId id="296" r:id="rId39"/>
    <p:sldId id="306" r:id="rId40"/>
    <p:sldId id="307" r:id="rId41"/>
    <p:sldId id="308" r:id="rId42"/>
    <p:sldId id="309" r:id="rId43"/>
    <p:sldId id="310" r:id="rId44"/>
    <p:sldId id="313" r:id="rId45"/>
    <p:sldId id="318" r:id="rId46"/>
    <p:sldId id="314" r:id="rId47"/>
    <p:sldId id="315" r:id="rId48"/>
    <p:sldId id="320" r:id="rId49"/>
    <p:sldId id="316" r:id="rId50"/>
    <p:sldId id="317" r:id="rId51"/>
    <p:sldId id="321" r:id="rId52"/>
    <p:sldId id="322" r:id="rId53"/>
    <p:sldId id="323" r:id="rId54"/>
    <p:sldId id="324" r:id="rId55"/>
    <p:sldId id="325" r:id="rId5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80" autoAdjust="0"/>
  </p:normalViewPr>
  <p:slideViewPr>
    <p:cSldViewPr>
      <p:cViewPr varScale="1">
        <p:scale>
          <a:sx n="63" d="100"/>
          <a:sy n="63" d="100"/>
        </p:scale>
        <p:origin x="-159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684A91-0936-40DD-B3B3-3CB57C7430AF}" type="datetimeFigureOut">
              <a:rPr lang="ru-RU" smtClean="0"/>
              <a:pPr/>
              <a:t>08.10.2013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6E055-6F16-4C49-8C6C-8FB777AF73E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06E055-6F16-4C49-8C6C-8FB777AF73EC}"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2B1CB9-F982-41C5-986F-494FD93AA086}" type="datetimeFigureOut">
              <a:rPr lang="ru-RU" smtClean="0"/>
              <a:pPr/>
              <a:t>08.10.2013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6D85AA-8E14-4E35-91C0-6F26EC4CA50E}" type="slidenum">
              <a:rPr lang="ru-RU" smtClean="0"/>
              <a:pPr/>
              <a:t>‹#›</a:t>
            </a:fld>
            <a:endParaRPr lang="ru-RU"/>
          </a:p>
        </p:txBody>
      </p:sp>
    </p:spTree>
  </p:cSld>
  <p:clrMapOvr>
    <a:masterClrMapping/>
  </p:clrMapOvr>
  <p:transition spd="slow">
    <p:strips dir="rd"/>
    <p:sndAc>
      <p:end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2B1CB9-F982-41C5-986F-494FD93AA086}" type="datetimeFigureOut">
              <a:rPr lang="ru-RU" smtClean="0"/>
              <a:pPr/>
              <a:t>08.10.2013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6D85AA-8E14-4E35-91C0-6F26EC4CA50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strips dir="rd"/>
    <p:sndAc>
      <p:end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file:///C:\yandsearch" TargetMode="External"/><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81.jpeg"/></Relationships>
</file>

<file path=ppt/slides/_rels/slide5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5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5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90.jpeg"/><Relationship Id="rId4" Type="http://schemas.openxmlformats.org/officeDocument/2006/relationships/image" Target="../media/image89.jpeg"/></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old_parchment_parchment.jpg"/>
          <p:cNvPicPr>
            <a:picLocks noChangeAspect="1"/>
          </p:cNvPicPr>
          <p:nvPr/>
        </p:nvPicPr>
        <p:blipFill>
          <a:blip r:embed="rId2" cstate="print"/>
          <a:stretch>
            <a:fillRect/>
          </a:stretch>
        </p:blipFill>
        <p:spPr>
          <a:xfrm>
            <a:off x="0" y="0"/>
            <a:ext cx="9144000" cy="7358090"/>
          </a:xfrm>
          <a:prstGeom prst="rect">
            <a:avLst/>
          </a:prstGeom>
        </p:spPr>
      </p:pic>
      <p:sp>
        <p:nvSpPr>
          <p:cNvPr id="2" name="Заголовок 1"/>
          <p:cNvSpPr>
            <a:spLocks noGrp="1"/>
          </p:cNvSpPr>
          <p:nvPr>
            <p:ph type="ctrTitle"/>
          </p:nvPr>
        </p:nvSpPr>
        <p:spPr>
          <a:xfrm>
            <a:off x="1285852" y="1428736"/>
            <a:ext cx="6572296" cy="2428892"/>
          </a:xfrm>
        </p:spPr>
        <p:txBody>
          <a:bodyPr>
            <a:noAutofit/>
          </a:bodyPr>
          <a:lstStyle/>
          <a:p>
            <a:r>
              <a:rPr lang="ru-RU" sz="1400" b="1" dirty="0" smtClean="0">
                <a:solidFill>
                  <a:srgbClr val="002060"/>
                </a:solidFill>
                <a:latin typeface="Georgia" pitchFamily="18" charset="0"/>
              </a:rPr>
              <a:t>Муниципальное бюджетное учреждение культуры «Межпоселенческая  централизованная библиотечная система».</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Тонкинского муниципального района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Нижегородской области.</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b="1" dirty="0" smtClean="0">
                <a:solidFill>
                  <a:srgbClr val="002060"/>
                </a:solidFill>
                <a:latin typeface="Georgia" pitchFamily="18" charset="0"/>
              </a:rPr>
              <a:t> </a:t>
            </a:r>
            <a:r>
              <a:rPr lang="ru-RU" b="1" dirty="0" smtClean="0">
                <a:solidFill>
                  <a:srgbClr val="FF0000"/>
                </a:solidFill>
                <a:latin typeface="Georgia" pitchFamily="18" charset="0"/>
              </a:rPr>
              <a:t>Центральная </a:t>
            </a:r>
            <a:br>
              <a:rPr lang="ru-RU" b="1" dirty="0" smtClean="0">
                <a:solidFill>
                  <a:srgbClr val="FF0000"/>
                </a:solidFill>
                <a:latin typeface="Georgia" pitchFamily="18" charset="0"/>
              </a:rPr>
            </a:br>
            <a:r>
              <a:rPr lang="ru-RU" b="1" dirty="0" smtClean="0">
                <a:solidFill>
                  <a:srgbClr val="FF0000"/>
                </a:solidFill>
                <a:latin typeface="Georgia" pitchFamily="18" charset="0"/>
              </a:rPr>
              <a:t>детская библиотека.</a:t>
            </a:r>
            <a:endParaRPr lang="ru-RU" b="1" dirty="0">
              <a:solidFill>
                <a:srgbClr val="FF0000"/>
              </a:solidFill>
              <a:latin typeface="Georgia" pitchFamily="18" charset="0"/>
            </a:endParaRPr>
          </a:p>
        </p:txBody>
      </p:sp>
      <p:sp>
        <p:nvSpPr>
          <p:cNvPr id="3" name="Подзаголовок 2"/>
          <p:cNvSpPr>
            <a:spLocks noGrp="1"/>
          </p:cNvSpPr>
          <p:nvPr>
            <p:ph type="subTitle" idx="1"/>
          </p:nvPr>
        </p:nvSpPr>
        <p:spPr>
          <a:xfrm>
            <a:off x="1142976" y="3857628"/>
            <a:ext cx="3857652" cy="1781172"/>
          </a:xfrm>
        </p:spPr>
        <p:txBody>
          <a:bodyPr/>
          <a:lstStyle/>
          <a:p>
            <a:r>
              <a:rPr lang="ru-RU" dirty="0" smtClean="0"/>
              <a:t> </a:t>
            </a:r>
          </a:p>
          <a:p>
            <a:endParaRPr lang="ru-RU" dirty="0"/>
          </a:p>
        </p:txBody>
      </p:sp>
      <p:sp>
        <p:nvSpPr>
          <p:cNvPr id="7" name="Прямоугольник 6"/>
          <p:cNvSpPr/>
          <p:nvPr/>
        </p:nvSpPr>
        <p:spPr>
          <a:xfrm>
            <a:off x="2714612" y="4357694"/>
            <a:ext cx="3929090" cy="1508105"/>
          </a:xfrm>
          <a:prstGeom prst="rect">
            <a:avLst/>
          </a:prstGeom>
        </p:spPr>
        <p:txBody>
          <a:bodyPr wrap="square">
            <a:spAutoFit/>
          </a:bodyPr>
          <a:lstStyle/>
          <a:p>
            <a:r>
              <a:rPr lang="ru-RU" sz="1600" b="1" u="sng" dirty="0">
                <a:solidFill>
                  <a:srgbClr val="002060"/>
                </a:solidFill>
                <a:latin typeface="Georgia" pitchFamily="18" charset="0"/>
              </a:rPr>
              <a:t>Наш адрес</a:t>
            </a:r>
            <a:r>
              <a:rPr lang="ru-RU" sz="1600" b="1" u="sng" dirty="0" smtClean="0">
                <a:solidFill>
                  <a:srgbClr val="002060"/>
                </a:solidFill>
                <a:latin typeface="Georgia" pitchFamily="18" charset="0"/>
              </a:rPr>
              <a:t>:</a:t>
            </a:r>
            <a:endParaRPr lang="ru-RU" sz="1600" u="sng" dirty="0" smtClean="0">
              <a:solidFill>
                <a:srgbClr val="002060"/>
              </a:solidFill>
              <a:latin typeface="Georgia" pitchFamily="18" charset="0"/>
            </a:endParaRPr>
          </a:p>
          <a:p>
            <a:r>
              <a:rPr lang="ru-RU" sz="1400" b="1" dirty="0">
                <a:solidFill>
                  <a:srgbClr val="002060"/>
                </a:solidFill>
                <a:latin typeface="Georgia" pitchFamily="18" charset="0"/>
              </a:rPr>
              <a:t> 606970 Нижегородская </a:t>
            </a:r>
            <a:r>
              <a:rPr lang="ru-RU" sz="1400" b="1" dirty="0" smtClean="0">
                <a:solidFill>
                  <a:srgbClr val="002060"/>
                </a:solidFill>
                <a:latin typeface="Georgia" pitchFamily="18" charset="0"/>
              </a:rPr>
              <a:t>область.</a:t>
            </a:r>
            <a:endParaRPr lang="ru-RU" sz="1400" dirty="0" smtClean="0">
              <a:solidFill>
                <a:srgbClr val="002060"/>
              </a:solidFill>
              <a:latin typeface="Georgia" pitchFamily="18" charset="0"/>
            </a:endParaRPr>
          </a:p>
          <a:p>
            <a:r>
              <a:rPr lang="ru-RU" sz="1400" b="1" dirty="0">
                <a:solidFill>
                  <a:srgbClr val="002060"/>
                </a:solidFill>
                <a:latin typeface="Georgia" pitchFamily="18" charset="0"/>
              </a:rPr>
              <a:t>пгт</a:t>
            </a:r>
            <a:r>
              <a:rPr lang="ru-RU" sz="1400" b="1" dirty="0" smtClean="0">
                <a:solidFill>
                  <a:srgbClr val="002060"/>
                </a:solidFill>
                <a:latin typeface="Georgia" pitchFamily="18" charset="0"/>
              </a:rPr>
              <a:t>. Тонкино</a:t>
            </a:r>
            <a:r>
              <a:rPr lang="ru-RU" sz="1400" b="1" dirty="0">
                <a:solidFill>
                  <a:srgbClr val="002060"/>
                </a:solidFill>
                <a:latin typeface="Georgia" pitchFamily="18" charset="0"/>
              </a:rPr>
              <a:t>, улица Советская, дом 4.</a:t>
            </a:r>
            <a:endParaRPr lang="ru-RU" sz="1400" dirty="0" smtClean="0">
              <a:solidFill>
                <a:srgbClr val="002060"/>
              </a:solidFill>
              <a:latin typeface="Georgia" pitchFamily="18" charset="0"/>
            </a:endParaRPr>
          </a:p>
          <a:p>
            <a:r>
              <a:rPr lang="ru-RU" sz="1600" b="1" dirty="0">
                <a:solidFill>
                  <a:srgbClr val="002060"/>
                </a:solidFill>
                <a:latin typeface="Georgia" pitchFamily="18" charset="0"/>
              </a:rPr>
              <a:t> </a:t>
            </a:r>
            <a:endParaRPr lang="ru-RU" sz="1600" dirty="0" smtClean="0">
              <a:solidFill>
                <a:srgbClr val="002060"/>
              </a:solidFill>
              <a:latin typeface="Georgia" pitchFamily="18" charset="0"/>
            </a:endParaRPr>
          </a:p>
          <a:p>
            <a:r>
              <a:rPr lang="ru-RU" sz="1400" b="1" dirty="0">
                <a:solidFill>
                  <a:srgbClr val="002060"/>
                </a:solidFill>
                <a:latin typeface="Georgia" pitchFamily="18" charset="0"/>
              </a:rPr>
              <a:t>Телефон: 8 831 53 47-8-02</a:t>
            </a:r>
            <a:endParaRPr lang="ru-RU" sz="1400" dirty="0" smtClean="0">
              <a:solidFill>
                <a:srgbClr val="002060"/>
              </a:solidFill>
              <a:latin typeface="Georgia" pitchFamily="18" charset="0"/>
            </a:endParaRPr>
          </a:p>
          <a:p>
            <a:r>
              <a:rPr lang="ru-RU" b="1" dirty="0"/>
              <a:t> </a:t>
            </a:r>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компьютер\Pictures\old_parchment_parchment.jpg"/>
          <p:cNvPicPr>
            <a:picLocks noChangeAspect="1" noChangeArrowheads="1"/>
          </p:cNvPicPr>
          <p:nvPr/>
        </p:nvPicPr>
        <p:blipFill>
          <a:blip r:embed="rId2" cstate="print"/>
          <a:srcRect/>
          <a:stretch>
            <a:fillRect/>
          </a:stretch>
        </p:blipFill>
        <p:spPr bwMode="auto">
          <a:xfrm>
            <a:off x="0" y="-582716"/>
            <a:ext cx="9429784" cy="7440716"/>
          </a:xfrm>
          <a:prstGeom prst="rect">
            <a:avLst/>
          </a:prstGeom>
          <a:noFill/>
        </p:spPr>
      </p:pic>
      <p:pic>
        <p:nvPicPr>
          <p:cNvPr id="102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214282" y="0"/>
            <a:ext cx="9144064" cy="7072338"/>
          </a:xfrm>
          <a:prstGeom prst="rect">
            <a:avLst/>
          </a:prstGeom>
          <a:noFill/>
        </p:spPr>
      </p:pic>
      <p:sp>
        <p:nvSpPr>
          <p:cNvPr id="2" name="Заголовок 1"/>
          <p:cNvSpPr>
            <a:spLocks noGrp="1"/>
          </p:cNvSpPr>
          <p:nvPr>
            <p:ph type="title"/>
          </p:nvPr>
        </p:nvSpPr>
        <p:spPr>
          <a:xfrm>
            <a:off x="4572000" y="1785926"/>
            <a:ext cx="3643338" cy="3500462"/>
          </a:xfrm>
        </p:spPr>
        <p:txBody>
          <a:bodyPr>
            <a:normAutofit/>
          </a:bodyPr>
          <a:lstStyle/>
          <a:p>
            <a:r>
              <a:rPr lang="ru-RU" sz="2400" b="1" dirty="0" smtClean="0">
                <a:solidFill>
                  <a:srgbClr val="002060"/>
                </a:solidFill>
                <a:latin typeface="Georgia" pitchFamily="18" charset="0"/>
              </a:rPr>
              <a:t>Библиотекарь абонемента  Круглова Евдокия Ефимовна.</a:t>
            </a:r>
            <a:endParaRPr lang="ru-RU" sz="2400" b="1" dirty="0">
              <a:solidFill>
                <a:srgbClr val="002060"/>
              </a:solidFill>
              <a:latin typeface="Georgia" pitchFamily="18" charset="0"/>
            </a:endParaRPr>
          </a:p>
        </p:txBody>
      </p:sp>
      <p:pic>
        <p:nvPicPr>
          <p:cNvPr id="3" name="Picture 2" descr="C:\Users\компьютер\Pictures\2013-09-19\005.jpg"/>
          <p:cNvPicPr>
            <a:picLocks noChangeAspect="1" noChangeArrowheads="1"/>
          </p:cNvPicPr>
          <p:nvPr/>
        </p:nvPicPr>
        <p:blipFill>
          <a:blip r:embed="rId3" cstate="print"/>
          <a:srcRect/>
          <a:stretch>
            <a:fillRect/>
          </a:stretch>
        </p:blipFill>
        <p:spPr bwMode="auto">
          <a:xfrm>
            <a:off x="1714480" y="1571612"/>
            <a:ext cx="2714644" cy="3714776"/>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000628" y="2143116"/>
            <a:ext cx="3071834" cy="2071702"/>
          </a:xfrm>
        </p:spPr>
        <p:txBody>
          <a:bodyPr>
            <a:noAutofit/>
          </a:bodyPr>
          <a:lstStyle/>
          <a:p>
            <a:pPr algn="l"/>
            <a:r>
              <a:rPr lang="ru-RU" sz="1600" b="1" dirty="0" smtClean="0">
                <a:solidFill>
                  <a:srgbClr val="FF0000"/>
                </a:solidFill>
                <a:latin typeface="Georgia" pitchFamily="18" charset="0"/>
              </a:rPr>
              <a:t>В 1976 году  </a:t>
            </a:r>
            <a:r>
              <a:rPr lang="ru-RU" sz="1600" b="1" dirty="0" smtClean="0">
                <a:solidFill>
                  <a:srgbClr val="002060"/>
                </a:solidFill>
                <a:latin typeface="Georgia" pitchFamily="18" charset="0"/>
              </a:rPr>
              <a:t>в культурной жизни Тонкинского района появилась новая организационная структура – Централизованная библиотечная система. Она объединила центральную, детскую библиотеку и 12 филиалов, расположенных в разных уголках района. Библиотека получает новое здание, в котором находится и сейчас.</a:t>
            </a:r>
            <a:endParaRPr lang="ru-RU" sz="1600" dirty="0">
              <a:solidFill>
                <a:srgbClr val="002060"/>
              </a:solidFill>
              <a:latin typeface="Georgia" pitchFamily="18" charset="0"/>
            </a:endParaRPr>
          </a:p>
        </p:txBody>
      </p:sp>
      <p:pic>
        <p:nvPicPr>
          <p:cNvPr id="2050" name="Picture 2" descr="C:\Users\компьютер\Pictures\2013-09-20\007.jpg"/>
          <p:cNvPicPr>
            <a:picLocks noChangeAspect="1" noChangeArrowheads="1"/>
          </p:cNvPicPr>
          <p:nvPr/>
        </p:nvPicPr>
        <p:blipFill>
          <a:blip r:embed="rId3" cstate="print"/>
          <a:srcRect/>
          <a:stretch>
            <a:fillRect/>
          </a:stretch>
        </p:blipFill>
        <p:spPr bwMode="auto">
          <a:xfrm>
            <a:off x="1428728" y="2071678"/>
            <a:ext cx="3429023" cy="2500330"/>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929058" y="1357298"/>
            <a:ext cx="4357718" cy="4214842"/>
          </a:xfrm>
        </p:spPr>
        <p:txBody>
          <a:bodyPr>
            <a:noAutofit/>
          </a:bodyPr>
          <a:lstStyle/>
          <a:p>
            <a:pPr algn="l"/>
            <a:r>
              <a:rPr lang="ru-RU" sz="1400" b="1" dirty="0" smtClean="0">
                <a:solidFill>
                  <a:srgbClr val="002060"/>
                </a:solidFill>
                <a:latin typeface="Georgia" pitchFamily="18" charset="0"/>
              </a:rPr>
              <a:t>В этом же  году  уже в Центральную детскую библиотеку приходит Мария Васильевна Комииссарова, учитель по образованию и по призванию,  проработавшая в школе 15 лет. Мария Васильевна была принята на работу библиотекарем  читального зала. По воспоминаниям Галины Петровны и учителей Тонкинской школы, ее беседы, обзоры завораживали сердца юных читателей. После проводимых ею мероприятий,  ребята надолго оставались в библиотеке  и это уже точно были потенциальные читатели, даже если они были «трудными  подростками». Да и сейчас,  уже спустя многие годы,  бывшие читатели, а некоторые уже убеленные сединой, говорят «спасибо» любимому библиотекарю за радость общения с книгой. </a:t>
            </a:r>
            <a:endParaRPr lang="ru-RU" sz="1400" dirty="0">
              <a:solidFill>
                <a:srgbClr val="002060"/>
              </a:solidFill>
              <a:latin typeface="Georgia" pitchFamily="18" charset="0"/>
            </a:endParaRPr>
          </a:p>
        </p:txBody>
      </p:sp>
      <p:pic>
        <p:nvPicPr>
          <p:cNvPr id="3074" name="Picture 2" descr="C:\Users\компьютер\Pictures\2013-09-19\003.jpg"/>
          <p:cNvPicPr>
            <a:picLocks noChangeAspect="1" noChangeArrowheads="1"/>
          </p:cNvPicPr>
          <p:nvPr/>
        </p:nvPicPr>
        <p:blipFill>
          <a:blip r:embed="rId3" cstate="print"/>
          <a:srcRect/>
          <a:stretch>
            <a:fillRect/>
          </a:stretch>
        </p:blipFill>
        <p:spPr bwMode="auto">
          <a:xfrm>
            <a:off x="1714480" y="1426571"/>
            <a:ext cx="1928826" cy="4100976"/>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1"/>
            <a:ext cx="9143999" cy="6858000"/>
          </a:xfrm>
          <a:prstGeom prst="rect">
            <a:avLst/>
          </a:prstGeom>
          <a:noFill/>
        </p:spPr>
      </p:pic>
      <p:sp>
        <p:nvSpPr>
          <p:cNvPr id="2" name="Заголовок 1"/>
          <p:cNvSpPr>
            <a:spLocks noGrp="1"/>
          </p:cNvSpPr>
          <p:nvPr>
            <p:ph type="title"/>
          </p:nvPr>
        </p:nvSpPr>
        <p:spPr>
          <a:xfrm>
            <a:off x="1285852" y="1142984"/>
            <a:ext cx="4000528" cy="4714908"/>
          </a:xfrm>
        </p:spPr>
        <p:txBody>
          <a:bodyPr>
            <a:noAutofit/>
          </a:bodyPr>
          <a:lstStyle/>
          <a:p>
            <a:pPr algn="l"/>
            <a:r>
              <a:rPr lang="ru-RU" sz="1400" b="1" dirty="0" smtClean="0">
                <a:solidFill>
                  <a:srgbClr val="002060"/>
                </a:solidFill>
                <a:latin typeface="Georgia" pitchFamily="18" charset="0"/>
              </a:rPr>
              <a:t>Мария Васильевна вспоминает о работе в детской библиотеке тоже с любовью: «Я задержалась в библиотеке потому, что эта профессия «родная сестра» учительской. Много общего: дети, книги, знания. Всё это близко и дорого. Нравилось общаться с детьми, открывать им книжные богатства. Любила проводить обзоры и массовые мероприятия. Всегда было много помощников среди читателей. Состав  книжного фонда в те годы был скромным. Выполняя запросы читателей, часто приходилось обращаться в Горьковскую областную детскую библиотеку. Любимой, самой читаемой книгой мальчишек и девчонок была – «Президент каменного острова» В.Козлова. Пользовались успехом книги Акимушкина, Рыжакова, Дюма, Твена».</a:t>
            </a:r>
            <a:endParaRPr lang="ru-RU" sz="1400" dirty="0">
              <a:solidFill>
                <a:srgbClr val="002060"/>
              </a:solidFill>
            </a:endParaRPr>
          </a:p>
        </p:txBody>
      </p:sp>
      <p:pic>
        <p:nvPicPr>
          <p:cNvPr id="1026" name="Picture 2" descr="C:\Users\компьютер\Pictures\2013-09-25\002.jpg"/>
          <p:cNvPicPr>
            <a:picLocks noChangeAspect="1" noChangeArrowheads="1"/>
          </p:cNvPicPr>
          <p:nvPr/>
        </p:nvPicPr>
        <p:blipFill>
          <a:blip r:embed="rId3" cstate="print"/>
          <a:srcRect/>
          <a:stretch>
            <a:fillRect/>
          </a:stretch>
        </p:blipFill>
        <p:spPr bwMode="auto">
          <a:xfrm>
            <a:off x="5500694" y="1500174"/>
            <a:ext cx="2714644" cy="3714776"/>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0"/>
            <a:ext cx="9144000" cy="6858000"/>
          </a:xfrm>
          <a:prstGeom prst="rect">
            <a:avLst/>
          </a:prstGeom>
          <a:noFill/>
        </p:spPr>
      </p:pic>
      <p:sp>
        <p:nvSpPr>
          <p:cNvPr id="2" name="Заголовок 1"/>
          <p:cNvSpPr>
            <a:spLocks noGrp="1"/>
          </p:cNvSpPr>
          <p:nvPr>
            <p:ph type="title"/>
          </p:nvPr>
        </p:nvSpPr>
        <p:spPr>
          <a:xfrm>
            <a:off x="1428728" y="1214422"/>
            <a:ext cx="6858048" cy="1428760"/>
          </a:xfrm>
        </p:spPr>
        <p:txBody>
          <a:bodyPr>
            <a:noAutofit/>
          </a:bodyPr>
          <a:lstStyle/>
          <a:p>
            <a:pPr algn="l"/>
            <a:r>
              <a:rPr lang="ru-RU" sz="1600" b="1" dirty="0" smtClean="0">
                <a:solidFill>
                  <a:srgbClr val="002060"/>
                </a:solidFill>
                <a:latin typeface="Georgia" pitchFamily="18" charset="0"/>
              </a:rPr>
              <a:t>После окончания Горьковского КПУ,  и проработав некоторое время заведующей Пакалевской сельской библиотекой,  в ЦДБ приходит Светлана Евгеньевна Смирнова.  </a:t>
            </a:r>
            <a:endParaRPr lang="ru-RU" sz="1600" dirty="0">
              <a:solidFill>
                <a:srgbClr val="002060"/>
              </a:solidFill>
              <a:latin typeface="Georgia" pitchFamily="18" charset="0"/>
            </a:endParaRPr>
          </a:p>
        </p:txBody>
      </p:sp>
      <p:pic>
        <p:nvPicPr>
          <p:cNvPr id="2053" name="Picture 5" descr="C:\Users\компьютер\Pictures\2013-09-30\003.jpg"/>
          <p:cNvPicPr>
            <a:picLocks noChangeAspect="1" noChangeArrowheads="1"/>
          </p:cNvPicPr>
          <p:nvPr/>
        </p:nvPicPr>
        <p:blipFill>
          <a:blip r:embed="rId3" cstate="print"/>
          <a:srcRect/>
          <a:stretch>
            <a:fillRect/>
          </a:stretch>
        </p:blipFill>
        <p:spPr bwMode="auto">
          <a:xfrm>
            <a:off x="1428728" y="2857496"/>
            <a:ext cx="3286148" cy="2428892"/>
          </a:xfrm>
          <a:prstGeom prst="rect">
            <a:avLst/>
          </a:prstGeom>
          <a:noFill/>
        </p:spPr>
      </p:pic>
      <p:sp>
        <p:nvSpPr>
          <p:cNvPr id="12" name="TextBox 11"/>
          <p:cNvSpPr txBox="1"/>
          <p:nvPr/>
        </p:nvSpPr>
        <p:spPr>
          <a:xfrm>
            <a:off x="6858016" y="3643314"/>
            <a:ext cx="184731" cy="369332"/>
          </a:xfrm>
          <a:prstGeom prst="rect">
            <a:avLst/>
          </a:prstGeom>
          <a:noFill/>
        </p:spPr>
        <p:txBody>
          <a:bodyPr wrap="none" rtlCol="0">
            <a:spAutoFit/>
          </a:bodyPr>
          <a:lstStyle/>
          <a:p>
            <a:endParaRPr lang="ru-RU" dirty="0"/>
          </a:p>
        </p:txBody>
      </p:sp>
      <p:sp>
        <p:nvSpPr>
          <p:cNvPr id="13" name="Прямоугольник 12"/>
          <p:cNvSpPr/>
          <p:nvPr/>
        </p:nvSpPr>
        <p:spPr>
          <a:xfrm>
            <a:off x="4929190" y="2714620"/>
            <a:ext cx="3429024" cy="2893100"/>
          </a:xfrm>
          <a:prstGeom prst="rect">
            <a:avLst/>
          </a:prstGeom>
        </p:spPr>
        <p:txBody>
          <a:bodyPr wrap="square">
            <a:spAutoFit/>
          </a:bodyPr>
          <a:lstStyle/>
          <a:p>
            <a:r>
              <a:rPr lang="ru-RU" sz="1400" b="1" dirty="0" smtClean="0">
                <a:solidFill>
                  <a:srgbClr val="002060"/>
                </a:solidFill>
                <a:latin typeface="Georgia" pitchFamily="18" charset="0"/>
              </a:rPr>
              <a:t>Она назначена старшим библиотекарем читального зала. Чтобы поднять качество чтения детей и привить им  потребность в чтении на всю жизнь, она создает в библиотеке клубы по интересам. В 1988 году в библиотеке работали несколько клубов по  для детей: «В мире прекрасного», «Клуб интересных встреч», «Подружка», «Юные друзья книги», «В гостях у сказки», «Наедине со всеми». </a:t>
            </a:r>
            <a:endParaRPr lang="ru-RU" sz="1400" dirty="0"/>
          </a:p>
        </p:txBody>
      </p:sp>
    </p:spTree>
  </p:cSld>
  <p:clrMapOvr>
    <a:masterClrMapping/>
  </p:clrMapOvr>
  <p:transition spd="slow">
    <p:strips dir="rd"/>
    <p:sndAc>
      <p:end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0"/>
            <a:ext cx="9144000" cy="6858000"/>
          </a:xfrm>
          <a:prstGeom prst="rect">
            <a:avLst/>
          </a:prstGeom>
          <a:noFill/>
        </p:spPr>
      </p:pic>
      <p:pic>
        <p:nvPicPr>
          <p:cNvPr id="4099" name="Picture 3" descr="C:\Users\компьютер\Pictures\2013-09-26\005.jpg"/>
          <p:cNvPicPr>
            <a:picLocks noChangeAspect="1" noChangeArrowheads="1"/>
          </p:cNvPicPr>
          <p:nvPr/>
        </p:nvPicPr>
        <p:blipFill>
          <a:blip r:embed="rId3" cstate="print"/>
          <a:srcRect/>
          <a:stretch>
            <a:fillRect/>
          </a:stretch>
        </p:blipFill>
        <p:spPr bwMode="auto">
          <a:xfrm>
            <a:off x="1428728" y="1214421"/>
            <a:ext cx="2857520" cy="1857389"/>
          </a:xfrm>
          <a:prstGeom prst="rect">
            <a:avLst/>
          </a:prstGeom>
          <a:noFill/>
        </p:spPr>
      </p:pic>
      <p:pic>
        <p:nvPicPr>
          <p:cNvPr id="4100" name="Picture 4" descr="C:\Users\компьютер\Pictures\2013-09-26\006.jpg"/>
          <p:cNvPicPr>
            <a:picLocks noChangeAspect="1" noChangeArrowheads="1"/>
          </p:cNvPicPr>
          <p:nvPr/>
        </p:nvPicPr>
        <p:blipFill>
          <a:blip r:embed="rId4" cstate="print"/>
          <a:srcRect/>
          <a:stretch>
            <a:fillRect/>
          </a:stretch>
        </p:blipFill>
        <p:spPr bwMode="auto">
          <a:xfrm>
            <a:off x="2571736" y="2643182"/>
            <a:ext cx="3143272" cy="1857388"/>
          </a:xfrm>
          <a:prstGeom prst="rect">
            <a:avLst/>
          </a:prstGeom>
          <a:noFill/>
        </p:spPr>
      </p:pic>
      <p:pic>
        <p:nvPicPr>
          <p:cNvPr id="4101" name="Picture 5" descr="C:\Users\компьютер\Pictures\2013-09-26\007.jpg"/>
          <p:cNvPicPr>
            <a:picLocks noChangeAspect="1" noChangeArrowheads="1"/>
          </p:cNvPicPr>
          <p:nvPr/>
        </p:nvPicPr>
        <p:blipFill>
          <a:blip r:embed="rId5" cstate="print"/>
          <a:srcRect/>
          <a:stretch>
            <a:fillRect/>
          </a:stretch>
        </p:blipFill>
        <p:spPr bwMode="auto">
          <a:xfrm>
            <a:off x="4572000" y="4000504"/>
            <a:ext cx="3071834" cy="1928826"/>
          </a:xfrm>
          <a:prstGeom prst="rect">
            <a:avLst/>
          </a:prstGeom>
          <a:noFill/>
        </p:spPr>
      </p:pic>
      <p:sp>
        <p:nvSpPr>
          <p:cNvPr id="9" name="TextBox 8"/>
          <p:cNvSpPr txBox="1"/>
          <p:nvPr/>
        </p:nvSpPr>
        <p:spPr>
          <a:xfrm flipH="1">
            <a:off x="4857750" y="1571612"/>
            <a:ext cx="3214711" cy="646331"/>
          </a:xfrm>
          <a:prstGeom prst="rect">
            <a:avLst/>
          </a:prstGeom>
          <a:noFill/>
        </p:spPr>
        <p:txBody>
          <a:bodyPr wrap="square" rtlCol="0">
            <a:spAutoFit/>
          </a:bodyPr>
          <a:lstStyle/>
          <a:p>
            <a:pPr algn="ctr"/>
            <a:r>
              <a:rPr lang="ru-RU" b="1" dirty="0" smtClean="0">
                <a:solidFill>
                  <a:srgbClr val="FF0000"/>
                </a:solidFill>
                <a:latin typeface="Georgia" pitchFamily="18" charset="0"/>
              </a:rPr>
              <a:t>1990 год.</a:t>
            </a:r>
          </a:p>
          <a:p>
            <a:pPr algn="ctr"/>
            <a:r>
              <a:rPr lang="ru-RU" b="1" dirty="0" smtClean="0">
                <a:solidFill>
                  <a:srgbClr val="002060"/>
                </a:solidFill>
                <a:latin typeface="Georgia" pitchFamily="18" charset="0"/>
              </a:rPr>
              <a:t>Слет юных книголюбов.</a:t>
            </a:r>
            <a:endParaRPr lang="ru-RU"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285784" y="0"/>
            <a:ext cx="9429784" cy="6858000"/>
          </a:xfrm>
          <a:prstGeom prst="rect">
            <a:avLst/>
          </a:prstGeom>
          <a:noFill/>
        </p:spPr>
      </p:pic>
      <p:sp>
        <p:nvSpPr>
          <p:cNvPr id="2" name="Заголовок 1"/>
          <p:cNvSpPr>
            <a:spLocks noGrp="1"/>
          </p:cNvSpPr>
          <p:nvPr>
            <p:ph type="title"/>
          </p:nvPr>
        </p:nvSpPr>
        <p:spPr>
          <a:xfrm>
            <a:off x="857224" y="785794"/>
            <a:ext cx="7072362" cy="1000132"/>
          </a:xfrm>
        </p:spPr>
        <p:txBody>
          <a:bodyPr>
            <a:normAutofit/>
          </a:bodyPr>
          <a:lstStyle/>
          <a:p>
            <a:r>
              <a:rPr lang="ru-RU" sz="1400" b="1" dirty="0" smtClean="0">
                <a:solidFill>
                  <a:srgbClr val="002060"/>
                </a:solidFill>
                <a:latin typeface="Georgia" pitchFamily="18" charset="0"/>
              </a:rPr>
              <a:t>В августе </a:t>
            </a:r>
            <a:r>
              <a:rPr lang="ru-RU" sz="1400" b="1" dirty="0" smtClean="0">
                <a:solidFill>
                  <a:srgbClr val="FF0000"/>
                </a:solidFill>
                <a:latin typeface="Georgia" pitchFamily="18" charset="0"/>
              </a:rPr>
              <a:t>1991 года  </a:t>
            </a:r>
            <a:r>
              <a:rPr lang="ru-RU" sz="1400" b="1" dirty="0" smtClean="0">
                <a:solidFill>
                  <a:srgbClr val="002060"/>
                </a:solidFill>
                <a:latin typeface="Georgia" pitchFamily="18" charset="0"/>
              </a:rPr>
              <a:t>после окончания Горьковского КПУ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в ЦДБ приходит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Татьяна Васильевна Рябкова.  </a:t>
            </a:r>
            <a:endParaRPr lang="ru-RU" sz="1400" dirty="0">
              <a:solidFill>
                <a:srgbClr val="002060"/>
              </a:solidFill>
              <a:latin typeface="Georgia" pitchFamily="18" charset="0"/>
            </a:endParaRPr>
          </a:p>
        </p:txBody>
      </p:sp>
      <p:sp>
        <p:nvSpPr>
          <p:cNvPr id="6" name="TextBox 5"/>
          <p:cNvSpPr txBox="1"/>
          <p:nvPr/>
        </p:nvSpPr>
        <p:spPr>
          <a:xfrm>
            <a:off x="2428860" y="3571876"/>
            <a:ext cx="184731" cy="369332"/>
          </a:xfrm>
          <a:prstGeom prst="rect">
            <a:avLst/>
          </a:prstGeom>
          <a:noFill/>
        </p:spPr>
        <p:txBody>
          <a:bodyPr wrap="none" rtlCol="0">
            <a:spAutoFit/>
          </a:bodyPr>
          <a:lstStyle/>
          <a:p>
            <a:endParaRPr lang="ru-RU" dirty="0"/>
          </a:p>
        </p:txBody>
      </p:sp>
      <p:pic>
        <p:nvPicPr>
          <p:cNvPr id="5123" name="Picture 3" descr="C:\Users\компьютер\Pictures\2013-09-19\004.jpg"/>
          <p:cNvPicPr>
            <a:picLocks noChangeAspect="1" noChangeArrowheads="1"/>
          </p:cNvPicPr>
          <p:nvPr/>
        </p:nvPicPr>
        <p:blipFill>
          <a:blip r:embed="rId3" cstate="print"/>
          <a:srcRect/>
          <a:stretch>
            <a:fillRect/>
          </a:stretch>
        </p:blipFill>
        <p:spPr bwMode="auto">
          <a:xfrm>
            <a:off x="2285984" y="1714489"/>
            <a:ext cx="4357718" cy="3000396"/>
          </a:xfrm>
          <a:prstGeom prst="rect">
            <a:avLst/>
          </a:prstGeom>
          <a:noFill/>
        </p:spPr>
      </p:pic>
      <p:sp>
        <p:nvSpPr>
          <p:cNvPr id="11" name="TextBox 10"/>
          <p:cNvSpPr txBox="1"/>
          <p:nvPr/>
        </p:nvSpPr>
        <p:spPr>
          <a:xfrm>
            <a:off x="2500298" y="4786323"/>
            <a:ext cx="4000528" cy="1169551"/>
          </a:xfrm>
          <a:prstGeom prst="rect">
            <a:avLst/>
          </a:prstGeom>
          <a:noFill/>
        </p:spPr>
        <p:txBody>
          <a:bodyPr wrap="square" rtlCol="0">
            <a:spAutoFit/>
          </a:bodyPr>
          <a:lstStyle/>
          <a:p>
            <a:pPr algn="ctr"/>
            <a:r>
              <a:rPr lang="ru-RU" sz="1400" b="1" dirty="0" smtClean="0">
                <a:solidFill>
                  <a:srgbClr val="002060"/>
                </a:solidFill>
                <a:latin typeface="Georgia" pitchFamily="18" charset="0"/>
              </a:rPr>
              <a:t>Коллектив </a:t>
            </a:r>
          </a:p>
          <a:p>
            <a:pPr algn="ctr"/>
            <a:r>
              <a:rPr lang="ru-RU" sz="1400" b="1" dirty="0" smtClean="0">
                <a:solidFill>
                  <a:srgbClr val="002060"/>
                </a:solidFill>
                <a:latin typeface="Georgia" pitchFamily="18" charset="0"/>
              </a:rPr>
              <a:t>Центральной детской библиотеки : Комиссарова М.В., Рябкова Т.В., Шишкина Г.П., Круглова Е.Е. </a:t>
            </a:r>
          </a:p>
          <a:p>
            <a:pPr algn="ctr"/>
            <a:r>
              <a:rPr lang="ru-RU" sz="1400" b="1" dirty="0" smtClean="0">
                <a:solidFill>
                  <a:srgbClr val="002060"/>
                </a:solidFill>
                <a:latin typeface="Georgia" pitchFamily="18" charset="0"/>
              </a:rPr>
              <a:t>1991 год.</a:t>
            </a:r>
            <a:endParaRPr lang="ru-RU" sz="14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омпьютер\Pictures\old_parchment_parchment.jpg"/>
          <p:cNvPicPr>
            <a:picLocks noChangeAspect="1" noChangeArrowheads="1"/>
          </p:cNvPicPr>
          <p:nvPr/>
        </p:nvPicPr>
        <p:blipFill>
          <a:blip r:embed="rId2" cstate="print"/>
          <a:srcRect/>
          <a:stretch>
            <a:fillRect/>
          </a:stretch>
        </p:blipFill>
        <p:spPr bwMode="auto">
          <a:xfrm>
            <a:off x="0" y="-124097"/>
            <a:ext cx="9144000" cy="6982097"/>
          </a:xfrm>
          <a:prstGeom prst="rect">
            <a:avLst/>
          </a:prstGeom>
          <a:noFill/>
        </p:spPr>
      </p:pic>
      <p:pic>
        <p:nvPicPr>
          <p:cNvPr id="1027" name="Picture 3" descr="C:\Users\компьютер\Pictures\2013-09-25\004.jpg"/>
          <p:cNvPicPr>
            <a:picLocks noChangeAspect="1" noChangeArrowheads="1"/>
          </p:cNvPicPr>
          <p:nvPr/>
        </p:nvPicPr>
        <p:blipFill>
          <a:blip r:embed="rId3" cstate="print"/>
          <a:srcRect/>
          <a:stretch>
            <a:fillRect/>
          </a:stretch>
        </p:blipFill>
        <p:spPr bwMode="auto">
          <a:xfrm>
            <a:off x="1142976" y="1857364"/>
            <a:ext cx="3286148" cy="2228851"/>
          </a:xfrm>
          <a:prstGeom prst="rect">
            <a:avLst/>
          </a:prstGeom>
          <a:noFill/>
        </p:spPr>
      </p:pic>
      <p:pic>
        <p:nvPicPr>
          <p:cNvPr id="1028" name="Picture 4" descr="C:\Users\компьютер\Pictures\2013-09-25\011.jpg"/>
          <p:cNvPicPr>
            <a:picLocks noGrp="1" noChangeAspect="1" noChangeArrowheads="1"/>
          </p:cNvPicPr>
          <p:nvPr>
            <p:ph idx="1"/>
          </p:nvPr>
        </p:nvPicPr>
        <p:blipFill>
          <a:blip r:embed="rId4" cstate="print"/>
          <a:srcRect/>
          <a:stretch>
            <a:fillRect/>
          </a:stretch>
        </p:blipFill>
        <p:spPr bwMode="auto">
          <a:xfrm>
            <a:off x="4714876" y="3286124"/>
            <a:ext cx="3357586" cy="2286016"/>
          </a:xfrm>
          <a:prstGeom prst="rect">
            <a:avLst/>
          </a:prstGeom>
          <a:noFill/>
        </p:spPr>
      </p:pic>
      <p:sp>
        <p:nvSpPr>
          <p:cNvPr id="8" name="TextBox 7"/>
          <p:cNvSpPr txBox="1"/>
          <p:nvPr/>
        </p:nvSpPr>
        <p:spPr>
          <a:xfrm>
            <a:off x="785786" y="4214819"/>
            <a:ext cx="3786214" cy="1600438"/>
          </a:xfrm>
          <a:prstGeom prst="rect">
            <a:avLst/>
          </a:prstGeom>
          <a:noFill/>
        </p:spPr>
        <p:txBody>
          <a:bodyPr wrap="square" rtlCol="0">
            <a:spAutoFit/>
          </a:bodyPr>
          <a:lstStyle/>
          <a:p>
            <a:r>
              <a:rPr lang="ru-RU" sz="1400" b="1" dirty="0" smtClean="0">
                <a:solidFill>
                  <a:srgbClr val="002060"/>
                </a:solidFill>
                <a:latin typeface="Georgia" pitchFamily="18" charset="0"/>
              </a:rPr>
              <a:t>Наши  любимые читатели  - члены кружка  «Юные друзья книги» </a:t>
            </a:r>
          </a:p>
          <a:p>
            <a:r>
              <a:rPr lang="ru-RU" sz="1400" b="1" dirty="0" smtClean="0">
                <a:solidFill>
                  <a:srgbClr val="002060"/>
                </a:solidFill>
                <a:latin typeface="Georgia" pitchFamily="18" charset="0"/>
              </a:rPr>
              <a:t>	      1991 год.</a:t>
            </a:r>
          </a:p>
          <a:p>
            <a:r>
              <a:rPr lang="ru-RU" sz="1400" b="1" dirty="0" smtClean="0">
                <a:solidFill>
                  <a:srgbClr val="002060"/>
                </a:solidFill>
                <a:latin typeface="Georgia" pitchFamily="18" charset="0"/>
              </a:rPr>
              <a:t>Смирнова Света, Груздева Ира, </a:t>
            </a:r>
            <a:r>
              <a:rPr lang="ru-RU" sz="1400" b="1" dirty="0" err="1" smtClean="0">
                <a:solidFill>
                  <a:srgbClr val="002060"/>
                </a:solidFill>
                <a:latin typeface="Georgia" pitchFamily="18" charset="0"/>
              </a:rPr>
              <a:t>Малинкина</a:t>
            </a:r>
            <a:r>
              <a:rPr lang="ru-RU" sz="1400" b="1" dirty="0" smtClean="0">
                <a:solidFill>
                  <a:srgbClr val="002060"/>
                </a:solidFill>
                <a:latin typeface="Georgia" pitchFamily="18" charset="0"/>
              </a:rPr>
              <a:t> Надя, </a:t>
            </a:r>
            <a:r>
              <a:rPr lang="ru-RU" sz="1400" b="1" dirty="0" err="1" smtClean="0">
                <a:solidFill>
                  <a:srgbClr val="002060"/>
                </a:solidFill>
                <a:latin typeface="Georgia" pitchFamily="18" charset="0"/>
              </a:rPr>
              <a:t>Малинкина</a:t>
            </a:r>
            <a:r>
              <a:rPr lang="ru-RU" sz="1400" b="1" dirty="0" smtClean="0">
                <a:solidFill>
                  <a:srgbClr val="002060"/>
                </a:solidFill>
                <a:latin typeface="Georgia" pitchFamily="18" charset="0"/>
              </a:rPr>
              <a:t> Света, Черезова Оля, </a:t>
            </a:r>
            <a:r>
              <a:rPr lang="ru-RU" sz="1400" b="1" dirty="0" err="1" smtClean="0">
                <a:solidFill>
                  <a:srgbClr val="002060"/>
                </a:solidFill>
                <a:latin typeface="Georgia" pitchFamily="18" charset="0"/>
              </a:rPr>
              <a:t>Кряжева</a:t>
            </a:r>
            <a:r>
              <a:rPr lang="ru-RU" sz="1400" b="1" dirty="0" smtClean="0">
                <a:solidFill>
                  <a:srgbClr val="002060"/>
                </a:solidFill>
                <a:latin typeface="Georgia" pitchFamily="18" charset="0"/>
              </a:rPr>
              <a:t> Таня, </a:t>
            </a:r>
            <a:r>
              <a:rPr lang="ru-RU" sz="1400" b="1" dirty="0" err="1" smtClean="0">
                <a:solidFill>
                  <a:srgbClr val="002060"/>
                </a:solidFill>
                <a:latin typeface="Georgia" pitchFamily="18" charset="0"/>
              </a:rPr>
              <a:t>Дербенева</a:t>
            </a:r>
            <a:r>
              <a:rPr lang="ru-RU" sz="1400" b="1" dirty="0" smtClean="0">
                <a:solidFill>
                  <a:srgbClr val="002060"/>
                </a:solidFill>
                <a:latin typeface="Georgia" pitchFamily="18" charset="0"/>
              </a:rPr>
              <a:t> Лена.</a:t>
            </a:r>
            <a:endParaRPr lang="ru-RU" sz="1400" b="1" dirty="0">
              <a:solidFill>
                <a:srgbClr val="002060"/>
              </a:solidFill>
              <a:latin typeface="Georgia" pitchFamily="18" charset="0"/>
            </a:endParaRPr>
          </a:p>
        </p:txBody>
      </p:sp>
      <p:sp>
        <p:nvSpPr>
          <p:cNvPr id="9" name="TextBox 8"/>
          <p:cNvSpPr txBox="1"/>
          <p:nvPr/>
        </p:nvSpPr>
        <p:spPr>
          <a:xfrm>
            <a:off x="4714876" y="2000241"/>
            <a:ext cx="3143272" cy="1200329"/>
          </a:xfrm>
          <a:prstGeom prst="rect">
            <a:avLst/>
          </a:prstGeom>
          <a:noFill/>
        </p:spPr>
        <p:txBody>
          <a:bodyPr wrap="square" rtlCol="0">
            <a:spAutoFit/>
          </a:bodyPr>
          <a:lstStyle/>
          <a:p>
            <a:pPr algn="ctr"/>
            <a:r>
              <a:rPr lang="ru-RU" sz="1400" b="1" dirty="0" smtClean="0">
                <a:solidFill>
                  <a:srgbClr val="002060"/>
                </a:solidFill>
                <a:latin typeface="Georgia" pitchFamily="18" charset="0"/>
              </a:rPr>
              <a:t>Участники </a:t>
            </a:r>
          </a:p>
          <a:p>
            <a:pPr algn="ctr"/>
            <a:r>
              <a:rPr lang="ru-RU" sz="1400" b="1" dirty="0" smtClean="0">
                <a:solidFill>
                  <a:srgbClr val="002060"/>
                </a:solidFill>
                <a:latin typeface="Georgia" pitchFamily="18" charset="0"/>
              </a:rPr>
              <a:t>литературного суда </a:t>
            </a:r>
          </a:p>
          <a:p>
            <a:pPr algn="ctr"/>
            <a:r>
              <a:rPr lang="ru-RU" sz="1400" b="1" dirty="0" smtClean="0">
                <a:solidFill>
                  <a:srgbClr val="002060"/>
                </a:solidFill>
                <a:latin typeface="Georgia" pitchFamily="18" charset="0"/>
              </a:rPr>
              <a:t>над героями повести</a:t>
            </a:r>
          </a:p>
          <a:p>
            <a:pPr algn="ctr"/>
            <a:r>
              <a:rPr lang="ru-RU" sz="1400" b="1" dirty="0" smtClean="0">
                <a:solidFill>
                  <a:srgbClr val="002060"/>
                </a:solidFill>
                <a:latin typeface="Georgia" pitchFamily="18" charset="0"/>
              </a:rPr>
              <a:t> Вадима Рыжакова</a:t>
            </a:r>
          </a:p>
          <a:p>
            <a:pPr algn="ctr"/>
            <a:r>
              <a:rPr lang="ru-RU" sz="1400" b="1" dirty="0" smtClean="0">
                <a:solidFill>
                  <a:srgbClr val="002060"/>
                </a:solidFill>
                <a:latin typeface="Georgia" pitchFamily="18" charset="0"/>
              </a:rPr>
              <a:t> «Чистые зеркала</a:t>
            </a:r>
            <a:r>
              <a:rPr lang="ru-RU" sz="1600" b="1" dirty="0" smtClean="0">
                <a:latin typeface="Georgia" pitchFamily="18" charset="0"/>
              </a:rPr>
              <a:t>».</a:t>
            </a:r>
            <a:endParaRPr lang="ru-RU" sz="1600" b="1" dirty="0">
              <a:latin typeface="Georgia" pitchFamily="18" charset="0"/>
            </a:endParaRPr>
          </a:p>
        </p:txBody>
      </p:sp>
      <p:sp>
        <p:nvSpPr>
          <p:cNvPr id="7" name="TextBox 6"/>
          <p:cNvSpPr txBox="1"/>
          <p:nvPr/>
        </p:nvSpPr>
        <p:spPr>
          <a:xfrm>
            <a:off x="1357289" y="785794"/>
            <a:ext cx="6715173" cy="954107"/>
          </a:xfrm>
          <a:prstGeom prst="rect">
            <a:avLst/>
          </a:prstGeom>
          <a:noFill/>
        </p:spPr>
        <p:txBody>
          <a:bodyPr wrap="square" rtlCol="0">
            <a:spAutoFit/>
          </a:bodyPr>
          <a:lstStyle/>
          <a:p>
            <a:r>
              <a:rPr lang="ru-RU" sz="1400" b="1" dirty="0" smtClean="0">
                <a:solidFill>
                  <a:srgbClr val="002060"/>
                </a:solidFill>
                <a:latin typeface="Georgia" pitchFamily="18" charset="0"/>
              </a:rPr>
              <a:t>           Т.В.Рябкова  внедряет в практику работы библиотеки новые        </a:t>
            </a:r>
          </a:p>
          <a:p>
            <a:r>
              <a:rPr lang="ru-RU" sz="1400" b="1" dirty="0" smtClean="0">
                <a:solidFill>
                  <a:srgbClr val="002060"/>
                </a:solidFill>
                <a:latin typeface="Georgia" pitchFamily="18" charset="0"/>
              </a:rPr>
              <a:t>           формы: литературный суд над героями книги, фольклорные    </a:t>
            </a:r>
          </a:p>
          <a:p>
            <a:r>
              <a:rPr lang="ru-RU" sz="1400" b="1" dirty="0" smtClean="0">
                <a:solidFill>
                  <a:srgbClr val="002060"/>
                </a:solidFill>
                <a:latin typeface="Georgia" pitchFamily="18" charset="0"/>
              </a:rPr>
              <a:t>           посиделки, вечера романса, тематические семейные вечера,    </a:t>
            </a:r>
          </a:p>
          <a:p>
            <a:r>
              <a:rPr lang="ru-RU" sz="1400" b="1" dirty="0" smtClean="0">
                <a:solidFill>
                  <a:srgbClr val="002060"/>
                </a:solidFill>
                <a:latin typeface="Georgia" pitchFamily="18" charset="0"/>
              </a:rPr>
              <a:t>           уроки мужества, устраивает конкурсы читающих семей.</a:t>
            </a:r>
            <a:endParaRPr lang="ru-RU" sz="14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sp>
        <p:nvSpPr>
          <p:cNvPr id="2" name="Заголовок 1"/>
          <p:cNvSpPr>
            <a:spLocks noGrp="1"/>
          </p:cNvSpPr>
          <p:nvPr>
            <p:ph type="title"/>
          </p:nvPr>
        </p:nvSpPr>
        <p:spPr>
          <a:xfrm>
            <a:off x="1643042" y="1000108"/>
            <a:ext cx="6357982" cy="4500594"/>
          </a:xfrm>
        </p:spPr>
        <p:txBody>
          <a:bodyPr>
            <a:noAutofit/>
          </a:bodyPr>
          <a:lstStyle/>
          <a:p>
            <a:r>
              <a:rPr lang="ru-RU" sz="2000" b="1" dirty="0" smtClean="0">
                <a:solidFill>
                  <a:srgbClr val="002060"/>
                </a:solidFill>
                <a:latin typeface="Georgia" pitchFamily="18" charset="0"/>
              </a:rPr>
              <a:t> В сентябре </a:t>
            </a:r>
            <a:r>
              <a:rPr lang="ru-RU" sz="2000" b="1" dirty="0" smtClean="0">
                <a:solidFill>
                  <a:srgbClr val="FF0000"/>
                </a:solidFill>
                <a:latin typeface="Georgia" pitchFamily="18" charset="0"/>
              </a:rPr>
              <a:t>1994 года </a:t>
            </a:r>
            <a:r>
              <a:rPr lang="ru-RU" sz="2000" b="1" dirty="0" smtClean="0">
                <a:solidFill>
                  <a:srgbClr val="002060"/>
                </a:solidFill>
                <a:latin typeface="Georgia" pitchFamily="18" charset="0"/>
              </a:rPr>
              <a:t>Галину Петровну Шишкину приказом отдела культуры назначают директором Тонкинской Централизованной библиотечной системы.  А на место заместителя директора по работе с детьми  переводят молодого специалиста Рябкову Татьяну Васильевну. </a:t>
            </a:r>
            <a:endParaRPr lang="ru-RU" sz="2000"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sp>
        <p:nvSpPr>
          <p:cNvPr id="2" name="Заголовок 1"/>
          <p:cNvSpPr>
            <a:spLocks noGrp="1"/>
          </p:cNvSpPr>
          <p:nvPr>
            <p:ph type="title"/>
          </p:nvPr>
        </p:nvSpPr>
        <p:spPr>
          <a:xfrm>
            <a:off x="1357290" y="928670"/>
            <a:ext cx="6715172" cy="1357322"/>
          </a:xfrm>
        </p:spPr>
        <p:txBody>
          <a:bodyPr>
            <a:normAutofit/>
          </a:bodyPr>
          <a:lstStyle/>
          <a:p>
            <a:pPr algn="l"/>
            <a:r>
              <a:rPr lang="ru-RU" sz="1600" b="1" dirty="0" smtClean="0">
                <a:solidFill>
                  <a:srgbClr val="002060"/>
                </a:solidFill>
                <a:latin typeface="Georgia" pitchFamily="18" charset="0"/>
              </a:rPr>
              <a:t>Шли годы, коллектив библиотеки постепенно менялся.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Мария Васильевна Комиссарова уходит на заслуженный отдых. </a:t>
            </a:r>
            <a:endParaRPr lang="ru-RU" sz="1600" dirty="0">
              <a:solidFill>
                <a:srgbClr val="002060"/>
              </a:solidFill>
              <a:latin typeface="Georgia" pitchFamily="18" charset="0"/>
            </a:endParaRPr>
          </a:p>
        </p:txBody>
      </p:sp>
      <p:sp>
        <p:nvSpPr>
          <p:cNvPr id="5" name="TextBox 4"/>
          <p:cNvSpPr txBox="1"/>
          <p:nvPr/>
        </p:nvSpPr>
        <p:spPr>
          <a:xfrm>
            <a:off x="1357291" y="2071678"/>
            <a:ext cx="6357982" cy="584775"/>
          </a:xfrm>
          <a:prstGeom prst="rect">
            <a:avLst/>
          </a:prstGeom>
          <a:noFill/>
        </p:spPr>
        <p:txBody>
          <a:bodyPr wrap="square" rtlCol="0">
            <a:spAutoFit/>
          </a:bodyPr>
          <a:lstStyle/>
          <a:p>
            <a:r>
              <a:rPr lang="ru-RU" sz="1600" b="1" dirty="0" smtClean="0">
                <a:solidFill>
                  <a:srgbClr val="002060"/>
                </a:solidFill>
                <a:latin typeface="Georgia" pitchFamily="18" charset="0"/>
              </a:rPr>
              <a:t>В </a:t>
            </a:r>
            <a:r>
              <a:rPr lang="ru-RU" sz="1600" b="1" dirty="0" smtClean="0">
                <a:solidFill>
                  <a:srgbClr val="FF0000"/>
                </a:solidFill>
                <a:latin typeface="Georgia" pitchFamily="18" charset="0"/>
              </a:rPr>
              <a:t>1994 году </a:t>
            </a:r>
            <a:r>
              <a:rPr lang="ru-RU" sz="1600" b="1" dirty="0" smtClean="0">
                <a:solidFill>
                  <a:srgbClr val="002060"/>
                </a:solidFill>
                <a:latin typeface="Georgia" pitchFamily="18" charset="0"/>
              </a:rPr>
              <a:t>приходит на работу в ЦДБ дочь Галины Петровны Шишкиной - Светлана Николаевна Паялова.  </a:t>
            </a:r>
            <a:endParaRPr lang="ru-RU" sz="1600" dirty="0">
              <a:solidFill>
                <a:srgbClr val="002060"/>
              </a:solidFill>
              <a:latin typeface="Georgia" pitchFamily="18" charset="0"/>
            </a:endParaRPr>
          </a:p>
        </p:txBody>
      </p:sp>
      <p:pic>
        <p:nvPicPr>
          <p:cNvPr id="1028" name="Picture 4" descr="C:\Users\компьютер\Pictures\2013-09-30\002.jpg"/>
          <p:cNvPicPr>
            <a:picLocks noChangeAspect="1" noChangeArrowheads="1"/>
          </p:cNvPicPr>
          <p:nvPr/>
        </p:nvPicPr>
        <p:blipFill>
          <a:blip r:embed="rId3" cstate="print"/>
          <a:srcRect/>
          <a:stretch>
            <a:fillRect/>
          </a:stretch>
        </p:blipFill>
        <p:spPr bwMode="auto">
          <a:xfrm>
            <a:off x="1357290" y="3143248"/>
            <a:ext cx="3643338" cy="2071702"/>
          </a:xfrm>
          <a:prstGeom prst="rect">
            <a:avLst/>
          </a:prstGeom>
          <a:noFill/>
        </p:spPr>
      </p:pic>
      <p:sp>
        <p:nvSpPr>
          <p:cNvPr id="11" name="Прямоугольник 10"/>
          <p:cNvSpPr/>
          <p:nvPr/>
        </p:nvSpPr>
        <p:spPr>
          <a:xfrm>
            <a:off x="5072066" y="2857496"/>
            <a:ext cx="3143272" cy="2554545"/>
          </a:xfrm>
          <a:prstGeom prst="rect">
            <a:avLst/>
          </a:prstGeom>
        </p:spPr>
        <p:txBody>
          <a:bodyPr wrap="square">
            <a:spAutoFit/>
          </a:bodyPr>
          <a:lstStyle/>
          <a:p>
            <a:r>
              <a:rPr lang="ru-RU" sz="1600" b="1" dirty="0" smtClean="0">
                <a:solidFill>
                  <a:srgbClr val="002060"/>
                </a:solidFill>
                <a:latin typeface="Georgia" pitchFamily="18" charset="0"/>
              </a:rPr>
              <a:t>Закончив библиотечное отделение Нижегородского колледжа культуры,  она работает библиотекарем  читального зала и ведет кружок «Белошвейка», на занятиях которого обучает девочек основам кройки и шитья.</a:t>
            </a:r>
            <a:endParaRPr lang="ru-RU" sz="1600" dirty="0"/>
          </a:p>
        </p:txBody>
      </p:sp>
    </p:spTree>
  </p:cSld>
  <p:clrMapOvr>
    <a:masterClrMapping/>
  </p:clrMapOvr>
  <p:transition spd="slow">
    <p:strips dir="rd"/>
    <p:sndAc>
      <p:end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ChangeAspect="1" noChangeArrowheads="1"/>
          </p:cNvPicPr>
          <p:nvPr/>
        </p:nvPicPr>
        <p:blipFill>
          <a:blip r:embed="rId2" cstate="print"/>
          <a:srcRect/>
          <a:stretch>
            <a:fillRect/>
          </a:stretch>
        </p:blipFill>
        <p:spPr bwMode="auto">
          <a:xfrm>
            <a:off x="0" y="-124097"/>
            <a:ext cx="9572660" cy="6982097"/>
          </a:xfrm>
          <a:prstGeom prst="rect">
            <a:avLst/>
          </a:prstGeom>
          <a:noFill/>
        </p:spPr>
      </p:pic>
      <p:pic>
        <p:nvPicPr>
          <p:cNvPr id="4" name="Picture 2" descr="http://im4-tub-ru.yandex.net/i?id=119010943-17-72&amp;n=21">
            <a:hlinkClick r:id="rId3"/>
          </p:cNvPr>
          <p:cNvPicPr>
            <a:picLocks noGrp="1" noChangeAspect="1" noChangeArrowheads="1"/>
          </p:cNvPicPr>
          <p:nvPr>
            <p:ph idx="1"/>
          </p:nvPr>
        </p:nvPicPr>
        <p:blipFill>
          <a:blip r:embed="rId4" cstate="print"/>
          <a:stretch>
            <a:fillRect/>
          </a:stretch>
        </p:blipFill>
        <p:spPr bwMode="auto">
          <a:xfrm>
            <a:off x="1357290" y="1638490"/>
            <a:ext cx="3143271" cy="3076393"/>
          </a:xfrm>
          <a:prstGeom prst="rect">
            <a:avLst/>
          </a:prstGeom>
          <a:solidFill>
            <a:srgbClr val="FFC000"/>
          </a:solidFill>
        </p:spPr>
      </p:pic>
      <p:sp>
        <p:nvSpPr>
          <p:cNvPr id="6" name="Текст 5"/>
          <p:cNvSpPr>
            <a:spLocks noGrp="1"/>
          </p:cNvSpPr>
          <p:nvPr>
            <p:ph type="body" sz="half" idx="2"/>
          </p:nvPr>
        </p:nvSpPr>
        <p:spPr>
          <a:xfrm flipH="1">
            <a:off x="4643438" y="1357298"/>
            <a:ext cx="4071966" cy="3000396"/>
          </a:xfrm>
        </p:spPr>
        <p:txBody>
          <a:bodyPr>
            <a:noAutofit/>
          </a:bodyPr>
          <a:lstStyle/>
          <a:p>
            <a:endParaRPr lang="ru-RU" sz="3200" b="1" dirty="0">
              <a:solidFill>
                <a:srgbClr val="002060"/>
              </a:solidFill>
              <a:latin typeface="Georgia" pitchFamily="18" charset="0"/>
              <a:cs typeface="Mongolian Baiti" pitchFamily="66" charset="0"/>
            </a:endParaRPr>
          </a:p>
          <a:p>
            <a:pPr algn="ctr"/>
            <a:r>
              <a:rPr lang="ru-RU" sz="3600" b="1" dirty="0" smtClean="0">
                <a:solidFill>
                  <a:srgbClr val="C00000"/>
                </a:solidFill>
                <a:latin typeface="Georgia" pitchFamily="18" charset="0"/>
                <a:cs typeface="Mongolian Baiti" pitchFamily="66" charset="0"/>
              </a:rPr>
              <a:t>«Мы служим книге, чтобы книга служила людям!»</a:t>
            </a:r>
            <a:endParaRPr lang="ru-RU" sz="3600" b="1" dirty="0">
              <a:solidFill>
                <a:srgbClr val="C00000"/>
              </a:solidFill>
              <a:latin typeface="Georgia" pitchFamily="18" charset="0"/>
              <a:cs typeface="Mongolian Baiti" pitchFamily="66"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0"/>
            <a:ext cx="9143999" cy="6858000"/>
          </a:xfrm>
          <a:prstGeom prst="rect">
            <a:avLst/>
          </a:prstGeom>
          <a:noFill/>
        </p:spPr>
      </p:pic>
      <p:sp>
        <p:nvSpPr>
          <p:cNvPr id="2" name="Заголовок 1"/>
          <p:cNvSpPr>
            <a:spLocks noGrp="1"/>
          </p:cNvSpPr>
          <p:nvPr>
            <p:ph type="title"/>
          </p:nvPr>
        </p:nvSpPr>
        <p:spPr>
          <a:xfrm>
            <a:off x="1142976" y="1214422"/>
            <a:ext cx="4786346" cy="2286016"/>
          </a:xfrm>
        </p:spPr>
        <p:txBody>
          <a:bodyPr>
            <a:noAutofit/>
          </a:bodyPr>
          <a:lstStyle/>
          <a:p>
            <a:pPr algn="l"/>
            <a:r>
              <a:rPr lang="ru-RU" sz="1400" b="1" dirty="0" smtClean="0">
                <a:solidFill>
                  <a:srgbClr val="002060"/>
                </a:solidFill>
                <a:latin typeface="Georgia" pitchFamily="18" charset="0"/>
              </a:rPr>
              <a:t>В этом же году  на должность библиотекаря  внестационарного обслуживания была переведена из Центральной библиотеки Ирина Васильевна Ярополова. Ирина Васильевна также закончила Нижегородский колледж культуры. Именно с её появлением в Центральной детской библиотеке стали более красочно оформлены книжные выставки, </a:t>
            </a: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а </a:t>
            </a:r>
            <a:r>
              <a:rPr lang="ru-RU" sz="1400" b="1" dirty="0" smtClean="0">
                <a:solidFill>
                  <a:srgbClr val="002060"/>
                </a:solidFill>
                <a:latin typeface="Georgia" pitchFamily="18" charset="0"/>
              </a:rPr>
              <a:t>стены библиотеки были украшены рисунками персонажей детских книг. </a:t>
            </a:r>
            <a:endParaRPr lang="ru-RU" sz="1400" dirty="0">
              <a:solidFill>
                <a:srgbClr val="002060"/>
              </a:solidFill>
              <a:latin typeface="Georgia" pitchFamily="18" charset="0"/>
            </a:endParaRPr>
          </a:p>
        </p:txBody>
      </p:sp>
      <p:pic>
        <p:nvPicPr>
          <p:cNvPr id="3076" name="Picture 4" descr="C:\Users\компьютер\Pictures\2013-09-26\004.jpg"/>
          <p:cNvPicPr>
            <a:picLocks noChangeAspect="1" noChangeArrowheads="1"/>
          </p:cNvPicPr>
          <p:nvPr/>
        </p:nvPicPr>
        <p:blipFill>
          <a:blip r:embed="rId3" cstate="print"/>
          <a:srcRect/>
          <a:stretch>
            <a:fillRect/>
          </a:stretch>
        </p:blipFill>
        <p:spPr bwMode="auto">
          <a:xfrm>
            <a:off x="6143636" y="1357298"/>
            <a:ext cx="2000264" cy="3929089"/>
          </a:xfrm>
          <a:prstGeom prst="rect">
            <a:avLst/>
          </a:prstGeom>
          <a:noFill/>
        </p:spPr>
      </p:pic>
      <p:sp>
        <p:nvSpPr>
          <p:cNvPr id="7" name="TextBox 6"/>
          <p:cNvSpPr txBox="1"/>
          <p:nvPr/>
        </p:nvSpPr>
        <p:spPr>
          <a:xfrm>
            <a:off x="2714612" y="4000504"/>
            <a:ext cx="184731" cy="369332"/>
          </a:xfrm>
          <a:prstGeom prst="rect">
            <a:avLst/>
          </a:prstGeom>
          <a:noFill/>
        </p:spPr>
        <p:txBody>
          <a:bodyPr wrap="none" rtlCol="0">
            <a:spAutoFit/>
          </a:bodyPr>
          <a:lstStyle/>
          <a:p>
            <a:endParaRPr lang="ru-RU" dirty="0"/>
          </a:p>
        </p:txBody>
      </p:sp>
      <p:pic>
        <p:nvPicPr>
          <p:cNvPr id="2051" name="Picture 3" descr="C:\Users\компьютер\Pictures\2013-09-30\001.jpg"/>
          <p:cNvPicPr>
            <a:picLocks noChangeAspect="1" noChangeArrowheads="1"/>
          </p:cNvPicPr>
          <p:nvPr/>
        </p:nvPicPr>
        <p:blipFill>
          <a:blip r:embed="rId4" cstate="print"/>
          <a:srcRect/>
          <a:stretch>
            <a:fillRect/>
          </a:stretch>
        </p:blipFill>
        <p:spPr bwMode="auto">
          <a:xfrm>
            <a:off x="1357290" y="3714752"/>
            <a:ext cx="3571900" cy="2214578"/>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pic>
        <p:nvPicPr>
          <p:cNvPr id="2052" name="Picture 4" descr="C:\Users\компьютер\Pictures\2013-09-25\005.jpg"/>
          <p:cNvPicPr>
            <a:picLocks noChangeAspect="1" noChangeArrowheads="1"/>
          </p:cNvPicPr>
          <p:nvPr/>
        </p:nvPicPr>
        <p:blipFill>
          <a:blip r:embed="rId3" cstate="print"/>
          <a:srcRect/>
          <a:stretch>
            <a:fillRect/>
          </a:stretch>
        </p:blipFill>
        <p:spPr bwMode="auto">
          <a:xfrm>
            <a:off x="1357290" y="1071546"/>
            <a:ext cx="2500330" cy="1571635"/>
          </a:xfrm>
          <a:prstGeom prst="rect">
            <a:avLst/>
          </a:prstGeom>
          <a:noFill/>
        </p:spPr>
      </p:pic>
      <p:pic>
        <p:nvPicPr>
          <p:cNvPr id="2054" name="Picture 6" descr="C:\Users\компьютер\Pictures\2013-09-25\006.jpg"/>
          <p:cNvPicPr>
            <a:picLocks noChangeAspect="1" noChangeArrowheads="1"/>
          </p:cNvPicPr>
          <p:nvPr/>
        </p:nvPicPr>
        <p:blipFill>
          <a:blip r:embed="rId4" cstate="print"/>
          <a:srcRect/>
          <a:stretch>
            <a:fillRect/>
          </a:stretch>
        </p:blipFill>
        <p:spPr bwMode="auto">
          <a:xfrm>
            <a:off x="1142976" y="2857496"/>
            <a:ext cx="2428892" cy="1500198"/>
          </a:xfrm>
          <a:prstGeom prst="rect">
            <a:avLst/>
          </a:prstGeom>
          <a:noFill/>
        </p:spPr>
      </p:pic>
      <p:pic>
        <p:nvPicPr>
          <p:cNvPr id="2055" name="Picture 7" descr="C:\Users\компьютер\Pictures\2013-09-25\007.jpg"/>
          <p:cNvPicPr>
            <a:picLocks noChangeAspect="1" noChangeArrowheads="1"/>
          </p:cNvPicPr>
          <p:nvPr/>
        </p:nvPicPr>
        <p:blipFill>
          <a:blip r:embed="rId5" cstate="print"/>
          <a:srcRect/>
          <a:stretch>
            <a:fillRect/>
          </a:stretch>
        </p:blipFill>
        <p:spPr bwMode="auto">
          <a:xfrm>
            <a:off x="5000628" y="1045902"/>
            <a:ext cx="2603201" cy="1668718"/>
          </a:xfrm>
          <a:prstGeom prst="rect">
            <a:avLst/>
          </a:prstGeom>
          <a:noFill/>
        </p:spPr>
      </p:pic>
      <p:pic>
        <p:nvPicPr>
          <p:cNvPr id="2056" name="Picture 8" descr="C:\Users\компьютер\Pictures\2013-09-25\008.jpg"/>
          <p:cNvPicPr>
            <a:picLocks noChangeAspect="1" noChangeArrowheads="1"/>
          </p:cNvPicPr>
          <p:nvPr/>
        </p:nvPicPr>
        <p:blipFill>
          <a:blip r:embed="rId6" cstate="print"/>
          <a:srcRect/>
          <a:stretch>
            <a:fillRect/>
          </a:stretch>
        </p:blipFill>
        <p:spPr bwMode="auto">
          <a:xfrm>
            <a:off x="2071671" y="4572009"/>
            <a:ext cx="2500330" cy="1428760"/>
          </a:xfrm>
          <a:prstGeom prst="rect">
            <a:avLst/>
          </a:prstGeom>
          <a:noFill/>
        </p:spPr>
      </p:pic>
      <p:pic>
        <p:nvPicPr>
          <p:cNvPr id="2057" name="Picture 9" descr="C:\Users\компьютер\Pictures\2013-09-25\009.jpg"/>
          <p:cNvPicPr>
            <a:picLocks noChangeAspect="1" noChangeArrowheads="1"/>
          </p:cNvPicPr>
          <p:nvPr/>
        </p:nvPicPr>
        <p:blipFill>
          <a:blip r:embed="rId7" cstate="print"/>
          <a:srcRect/>
          <a:stretch>
            <a:fillRect/>
          </a:stretch>
        </p:blipFill>
        <p:spPr bwMode="auto">
          <a:xfrm>
            <a:off x="4143372" y="2928934"/>
            <a:ext cx="2500330" cy="1571636"/>
          </a:xfrm>
          <a:prstGeom prst="rect">
            <a:avLst/>
          </a:prstGeom>
          <a:noFill/>
        </p:spPr>
      </p:pic>
      <p:sp>
        <p:nvSpPr>
          <p:cNvPr id="12" name="TextBox 11"/>
          <p:cNvSpPr txBox="1"/>
          <p:nvPr/>
        </p:nvSpPr>
        <p:spPr>
          <a:xfrm>
            <a:off x="5143504" y="4500570"/>
            <a:ext cx="2928958" cy="1169551"/>
          </a:xfrm>
          <a:prstGeom prst="rect">
            <a:avLst/>
          </a:prstGeom>
          <a:noFill/>
        </p:spPr>
        <p:txBody>
          <a:bodyPr wrap="square" rtlCol="0">
            <a:spAutoFit/>
          </a:bodyPr>
          <a:lstStyle/>
          <a:p>
            <a:pPr algn="ctr"/>
            <a:r>
              <a:rPr lang="ru-RU" sz="1400" b="1" dirty="0" smtClean="0">
                <a:solidFill>
                  <a:srgbClr val="FF0000"/>
                </a:solidFill>
                <a:latin typeface="Georgia" pitchFamily="18" charset="0"/>
                <a:cs typeface="Times New Roman" pitchFamily="18" charset="0"/>
              </a:rPr>
              <a:t>1995 год.</a:t>
            </a:r>
          </a:p>
          <a:p>
            <a:pPr algn="ctr"/>
            <a:r>
              <a:rPr lang="ru-RU" sz="1400" b="1" dirty="0" smtClean="0">
                <a:solidFill>
                  <a:srgbClr val="002060"/>
                </a:solidFill>
                <a:latin typeface="Georgia" pitchFamily="18" charset="0"/>
              </a:rPr>
              <a:t>Участники районного конкурса читающих семей </a:t>
            </a:r>
          </a:p>
          <a:p>
            <a:pPr algn="ctr"/>
            <a:r>
              <a:rPr lang="ru-RU" sz="1400" b="1" dirty="0" smtClean="0">
                <a:solidFill>
                  <a:srgbClr val="002060"/>
                </a:solidFill>
                <a:latin typeface="Georgia" pitchFamily="18" charset="0"/>
              </a:rPr>
              <a:t>«Судьба семьи в судьбе  Отечества».</a:t>
            </a:r>
            <a:endParaRPr lang="ru-RU" sz="14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000628" y="928670"/>
            <a:ext cx="3286148" cy="4572032"/>
          </a:xfrm>
        </p:spPr>
        <p:txBody>
          <a:bodyPr>
            <a:noAutofit/>
          </a:bodyPr>
          <a:lstStyle/>
          <a:p>
            <a:pPr algn="l"/>
            <a:r>
              <a:rPr lang="ru-RU" sz="1400" b="1" dirty="0" smtClean="0">
                <a:solidFill>
                  <a:srgbClr val="002060"/>
                </a:solidFill>
                <a:latin typeface="Georgia" pitchFamily="18" charset="0"/>
              </a:rPr>
              <a:t>Библиотечная работа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на вид простой и тихий труд.</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Вдали от пышного почета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библиотекари живут.</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Но их спокойные владенья</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Спокойной жизни не сулят.</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Читателя пытливый взгляд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Им передал свое волненье.</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Для разных вкусов, разных мнений</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Нужна особая струна,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Нужна и быстрота движений,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И быстрота ума нужна.</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И нужен </a:t>
            </a:r>
            <a:r>
              <a:rPr lang="ru-RU" sz="1400" b="1" dirty="0" smtClean="0">
                <a:solidFill>
                  <a:srgbClr val="002060"/>
                </a:solidFill>
                <a:latin typeface="Georgia" pitchFamily="18" charset="0"/>
              </a:rPr>
              <a:t>разговор подробный</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То в знак согласия кивок,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То людям ты советчик </a:t>
            </a:r>
            <a:r>
              <a:rPr lang="ru-RU" sz="1400" b="1" dirty="0" smtClean="0">
                <a:solidFill>
                  <a:srgbClr val="002060"/>
                </a:solidFill>
                <a:latin typeface="Georgia" pitchFamily="18" charset="0"/>
              </a:rPr>
              <a:t>скромный, </a:t>
            </a: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А </a:t>
            </a:r>
            <a:r>
              <a:rPr lang="ru-RU" sz="1400" b="1" dirty="0" smtClean="0">
                <a:solidFill>
                  <a:srgbClr val="002060"/>
                </a:solidFill>
                <a:latin typeface="Georgia" pitchFamily="18" charset="0"/>
              </a:rPr>
              <a:t>то </a:t>
            </a:r>
            <a:r>
              <a:rPr lang="ru-RU" sz="1400" b="1" dirty="0" smtClean="0">
                <a:solidFill>
                  <a:srgbClr val="002060"/>
                </a:solidFill>
                <a:latin typeface="Georgia" pitchFamily="18" charset="0"/>
              </a:rPr>
              <a:t>серьезный педагог.</a:t>
            </a:r>
            <a:br>
              <a:rPr lang="ru-RU" sz="1400" b="1" dirty="0" smtClean="0">
                <a:solidFill>
                  <a:srgbClr val="002060"/>
                </a:solidFill>
                <a:latin typeface="Georgia" pitchFamily="18" charset="0"/>
              </a:rPr>
            </a:br>
            <a:endParaRPr lang="ru-RU" sz="1400" b="1" dirty="0">
              <a:solidFill>
                <a:srgbClr val="002060"/>
              </a:solidFill>
              <a:latin typeface="Georgia" pitchFamily="18" charset="0"/>
            </a:endParaRPr>
          </a:p>
        </p:txBody>
      </p:sp>
      <p:sp>
        <p:nvSpPr>
          <p:cNvPr id="3" name="Содержимое 2"/>
          <p:cNvSpPr>
            <a:spLocks noGrp="1"/>
          </p:cNvSpPr>
          <p:nvPr>
            <p:ph idx="1"/>
          </p:nvPr>
        </p:nvSpPr>
        <p:spPr>
          <a:xfrm>
            <a:off x="8286776" y="5072074"/>
            <a:ext cx="400024" cy="1054089"/>
          </a:xfrm>
        </p:spPr>
        <p:txBody>
          <a:bodyPr/>
          <a:lstStyle/>
          <a:p>
            <a:pPr lvl="7"/>
            <a:r>
              <a:rPr lang="ru-RU" dirty="0" smtClean="0"/>
              <a:t> </a:t>
            </a:r>
            <a:endParaRPr lang="ru-RU" dirty="0"/>
          </a:p>
        </p:txBody>
      </p:sp>
      <p:pic>
        <p:nvPicPr>
          <p:cNvPr id="5123" name="Picture 3" descr="C:\Users\компьютер\Pictures\2013-09-26\008.jpg"/>
          <p:cNvPicPr>
            <a:picLocks noChangeAspect="1" noChangeArrowheads="1"/>
          </p:cNvPicPr>
          <p:nvPr/>
        </p:nvPicPr>
        <p:blipFill>
          <a:blip r:embed="rId3" cstate="print"/>
          <a:srcRect/>
          <a:stretch>
            <a:fillRect/>
          </a:stretch>
        </p:blipFill>
        <p:spPr bwMode="auto">
          <a:xfrm>
            <a:off x="1214414" y="2071678"/>
            <a:ext cx="3429024" cy="2714644"/>
          </a:xfrm>
          <a:prstGeom prst="rect">
            <a:avLst/>
          </a:prstGeom>
          <a:noFill/>
        </p:spPr>
      </p:pic>
      <p:sp>
        <p:nvSpPr>
          <p:cNvPr id="6" name="TextBox 5"/>
          <p:cNvSpPr txBox="1"/>
          <p:nvPr/>
        </p:nvSpPr>
        <p:spPr>
          <a:xfrm>
            <a:off x="1571604" y="1285860"/>
            <a:ext cx="2806619" cy="369332"/>
          </a:xfrm>
          <a:prstGeom prst="rect">
            <a:avLst/>
          </a:prstGeom>
          <a:noFill/>
        </p:spPr>
        <p:txBody>
          <a:bodyPr wrap="square" rtlCol="0">
            <a:spAutoFit/>
          </a:bodyPr>
          <a:lstStyle/>
          <a:p>
            <a:r>
              <a:rPr lang="ru-RU" b="1" dirty="0" smtClean="0">
                <a:solidFill>
                  <a:srgbClr val="FF0000"/>
                </a:solidFill>
                <a:latin typeface="Georgia" pitchFamily="18" charset="0"/>
              </a:rPr>
              <a:t>1997 год- 2000 годы</a:t>
            </a:r>
            <a:endParaRPr lang="ru-RU"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6148" name="Picture 4" descr="C:\Users\компьютер\Pictures\2013-09-26\009.jpg"/>
          <p:cNvPicPr>
            <a:picLocks noGrp="1" noChangeAspect="1" noChangeArrowheads="1"/>
          </p:cNvPicPr>
          <p:nvPr>
            <p:ph idx="1"/>
          </p:nvPr>
        </p:nvPicPr>
        <p:blipFill>
          <a:blip r:embed="rId3" cstate="print"/>
          <a:srcRect/>
          <a:stretch>
            <a:fillRect/>
          </a:stretch>
        </p:blipFill>
        <p:spPr bwMode="auto">
          <a:xfrm>
            <a:off x="4918366" y="1071546"/>
            <a:ext cx="3154096" cy="2214578"/>
          </a:xfrm>
          <a:prstGeom prst="rect">
            <a:avLst/>
          </a:prstGeom>
          <a:noFill/>
        </p:spPr>
      </p:pic>
      <p:sp>
        <p:nvSpPr>
          <p:cNvPr id="7" name="TextBox 6"/>
          <p:cNvSpPr txBox="1"/>
          <p:nvPr/>
        </p:nvSpPr>
        <p:spPr>
          <a:xfrm>
            <a:off x="1071538" y="1643050"/>
            <a:ext cx="4071966" cy="1323439"/>
          </a:xfrm>
          <a:prstGeom prst="rect">
            <a:avLst/>
          </a:prstGeom>
          <a:noFill/>
        </p:spPr>
        <p:txBody>
          <a:bodyPr wrap="square" rtlCol="0">
            <a:spAutoFit/>
          </a:bodyPr>
          <a:lstStyle/>
          <a:p>
            <a:r>
              <a:rPr lang="ru-RU" sz="1600" b="1" dirty="0" smtClean="0">
                <a:solidFill>
                  <a:srgbClr val="FF0000"/>
                </a:solidFill>
                <a:latin typeface="Georgia" pitchFamily="18" charset="0"/>
              </a:rPr>
              <a:t>Как приятно, что труд наш полезен, </a:t>
            </a:r>
          </a:p>
          <a:p>
            <a:r>
              <a:rPr lang="ru-RU" sz="1600" b="1" dirty="0" smtClean="0">
                <a:solidFill>
                  <a:srgbClr val="FF0000"/>
                </a:solidFill>
                <a:latin typeface="Georgia" pitchFamily="18" charset="0"/>
              </a:rPr>
              <a:t>Что вы просите часто у нас </a:t>
            </a:r>
          </a:p>
          <a:p>
            <a:r>
              <a:rPr lang="ru-RU" sz="1600" b="1" dirty="0" smtClean="0">
                <a:solidFill>
                  <a:srgbClr val="FF0000"/>
                </a:solidFill>
                <a:latin typeface="Georgia" pitchFamily="18" charset="0"/>
              </a:rPr>
              <a:t>Книг, журналов и сборники песен</a:t>
            </a:r>
          </a:p>
          <a:p>
            <a:r>
              <a:rPr lang="ru-RU" sz="1600" b="1" dirty="0" smtClean="0">
                <a:solidFill>
                  <a:srgbClr val="FF0000"/>
                </a:solidFill>
                <a:latin typeface="Georgia" pitchFamily="18" charset="0"/>
              </a:rPr>
              <a:t>Что умнеют глазенки у вас.</a:t>
            </a:r>
            <a:endParaRPr lang="ru-RU" sz="1600" b="1" dirty="0">
              <a:solidFill>
                <a:srgbClr val="FF0000"/>
              </a:solidFill>
              <a:latin typeface="Georgia" pitchFamily="18" charset="0"/>
            </a:endParaRPr>
          </a:p>
        </p:txBody>
      </p:sp>
      <p:pic>
        <p:nvPicPr>
          <p:cNvPr id="6150" name="Picture 6" descr="C:\Users\компьютер\Pictures\2013-09-26\010.jpg"/>
          <p:cNvPicPr>
            <a:picLocks noChangeAspect="1" noChangeArrowheads="1"/>
          </p:cNvPicPr>
          <p:nvPr/>
        </p:nvPicPr>
        <p:blipFill>
          <a:blip r:embed="rId4" cstate="print"/>
          <a:srcRect/>
          <a:stretch>
            <a:fillRect/>
          </a:stretch>
        </p:blipFill>
        <p:spPr bwMode="auto">
          <a:xfrm>
            <a:off x="1142976" y="3429000"/>
            <a:ext cx="3357586" cy="2214578"/>
          </a:xfrm>
          <a:prstGeom prst="rect">
            <a:avLst/>
          </a:prstGeom>
          <a:noFill/>
        </p:spPr>
      </p:pic>
      <p:sp>
        <p:nvSpPr>
          <p:cNvPr id="10" name="TextBox 9"/>
          <p:cNvSpPr txBox="1"/>
          <p:nvPr/>
        </p:nvSpPr>
        <p:spPr>
          <a:xfrm>
            <a:off x="4643438" y="3929066"/>
            <a:ext cx="3786214" cy="1077218"/>
          </a:xfrm>
          <a:prstGeom prst="rect">
            <a:avLst/>
          </a:prstGeom>
          <a:noFill/>
        </p:spPr>
        <p:txBody>
          <a:bodyPr wrap="square" rtlCol="0">
            <a:spAutoFit/>
          </a:bodyPr>
          <a:lstStyle/>
          <a:p>
            <a:r>
              <a:rPr lang="ru-RU" sz="1600" b="1" dirty="0" smtClean="0">
                <a:solidFill>
                  <a:srgbClr val="FF0000"/>
                </a:solidFill>
                <a:latin typeface="Georgia" pitchFamily="18" charset="0"/>
              </a:rPr>
              <a:t>Вот опять рефераты, доклады</a:t>
            </a:r>
          </a:p>
          <a:p>
            <a:r>
              <a:rPr lang="ru-RU" sz="1600" b="1" dirty="0" smtClean="0">
                <a:solidFill>
                  <a:srgbClr val="FF0000"/>
                </a:solidFill>
                <a:latin typeface="Georgia" pitchFamily="18" charset="0"/>
              </a:rPr>
              <a:t>Вы строчите за нашим столом</a:t>
            </a:r>
          </a:p>
          <a:p>
            <a:r>
              <a:rPr lang="ru-RU" sz="1600" b="1" dirty="0" smtClean="0">
                <a:solidFill>
                  <a:srgbClr val="FF0000"/>
                </a:solidFill>
                <a:latin typeface="Georgia" pitchFamily="18" charset="0"/>
              </a:rPr>
              <a:t>Ах, как много писать еще надо!</a:t>
            </a:r>
          </a:p>
          <a:p>
            <a:r>
              <a:rPr lang="ru-RU" sz="1600" b="1" dirty="0" smtClean="0">
                <a:solidFill>
                  <a:srgbClr val="FF0000"/>
                </a:solidFill>
                <a:latin typeface="Georgia" pitchFamily="18" charset="0"/>
              </a:rPr>
              <a:t>Приходите еще. Мы вас ждем!</a:t>
            </a:r>
            <a:endParaRPr lang="ru-RU" sz="16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pic>
        <p:nvPicPr>
          <p:cNvPr id="1026" name="Picture 2" descr="C:\Users\компьютер\Pictures\2013-09-26\011.jpg"/>
          <p:cNvPicPr>
            <a:picLocks noChangeAspect="1" noChangeArrowheads="1"/>
          </p:cNvPicPr>
          <p:nvPr/>
        </p:nvPicPr>
        <p:blipFill>
          <a:blip r:embed="rId3" cstate="print"/>
          <a:srcRect/>
          <a:stretch>
            <a:fillRect/>
          </a:stretch>
        </p:blipFill>
        <p:spPr bwMode="auto">
          <a:xfrm>
            <a:off x="1428728" y="1071547"/>
            <a:ext cx="2071702" cy="2428891"/>
          </a:xfrm>
          <a:prstGeom prst="rect">
            <a:avLst/>
          </a:prstGeom>
          <a:noFill/>
        </p:spPr>
      </p:pic>
      <p:sp>
        <p:nvSpPr>
          <p:cNvPr id="5" name="TextBox 4"/>
          <p:cNvSpPr txBox="1"/>
          <p:nvPr/>
        </p:nvSpPr>
        <p:spPr>
          <a:xfrm>
            <a:off x="3857620" y="1214423"/>
            <a:ext cx="3786214" cy="2339102"/>
          </a:xfrm>
          <a:prstGeom prst="rect">
            <a:avLst/>
          </a:prstGeom>
          <a:noFill/>
        </p:spPr>
        <p:txBody>
          <a:bodyPr wrap="square" rtlCol="0">
            <a:spAutoFit/>
          </a:bodyPr>
          <a:lstStyle/>
          <a:p>
            <a:r>
              <a:rPr lang="ru-RU" sz="1600" b="1" dirty="0" smtClean="0">
                <a:solidFill>
                  <a:srgbClr val="FF0000"/>
                </a:solidFill>
                <a:latin typeface="Georgia" pitchFamily="18" charset="0"/>
              </a:rPr>
              <a:t>Выставки нам помогают </a:t>
            </a:r>
          </a:p>
          <a:p>
            <a:r>
              <a:rPr lang="ru-RU" sz="1600" b="1" dirty="0" smtClean="0">
                <a:solidFill>
                  <a:srgbClr val="FF0000"/>
                </a:solidFill>
                <a:latin typeface="Georgia" pitchFamily="18" charset="0"/>
              </a:rPr>
              <a:t>наших ребят увлекать.</a:t>
            </a:r>
          </a:p>
          <a:p>
            <a:r>
              <a:rPr lang="ru-RU" sz="1600" b="1" dirty="0" smtClean="0">
                <a:solidFill>
                  <a:srgbClr val="FF0000"/>
                </a:solidFill>
                <a:latin typeface="Georgia" pitchFamily="18" charset="0"/>
              </a:rPr>
              <a:t>Зал наш большой украшают</a:t>
            </a:r>
          </a:p>
          <a:p>
            <a:r>
              <a:rPr lang="ru-RU" sz="1600" b="1" dirty="0" smtClean="0">
                <a:solidFill>
                  <a:srgbClr val="FF0000"/>
                </a:solidFill>
                <a:latin typeface="Georgia" pitchFamily="18" charset="0"/>
              </a:rPr>
              <a:t>Будем их чаще менять.</a:t>
            </a:r>
          </a:p>
          <a:p>
            <a:r>
              <a:rPr lang="ru-RU" sz="1600" b="1" dirty="0" smtClean="0">
                <a:solidFill>
                  <a:srgbClr val="FF0000"/>
                </a:solidFill>
                <a:latin typeface="Georgia" pitchFamily="18" charset="0"/>
              </a:rPr>
              <a:t>То уведут в мир природы, </a:t>
            </a:r>
          </a:p>
          <a:p>
            <a:r>
              <a:rPr lang="ru-RU" sz="1600" b="1" dirty="0" smtClean="0">
                <a:solidFill>
                  <a:srgbClr val="FF0000"/>
                </a:solidFill>
                <a:latin typeface="Georgia" pitchFamily="18" charset="0"/>
              </a:rPr>
              <a:t>То в поэтический мир, </a:t>
            </a:r>
          </a:p>
          <a:p>
            <a:r>
              <a:rPr lang="ru-RU" sz="1600" b="1" dirty="0" smtClean="0">
                <a:solidFill>
                  <a:srgbClr val="FF0000"/>
                </a:solidFill>
                <a:latin typeface="Georgia" pitchFamily="18" charset="0"/>
              </a:rPr>
              <a:t>В гости к чужому народу</a:t>
            </a:r>
          </a:p>
          <a:p>
            <a:r>
              <a:rPr lang="ru-RU" sz="1600" b="1" dirty="0" smtClean="0">
                <a:solidFill>
                  <a:srgbClr val="FF0000"/>
                </a:solidFill>
                <a:latin typeface="Georgia" pitchFamily="18" charset="0"/>
              </a:rPr>
              <a:t>Или на сказочный пир.</a:t>
            </a:r>
          </a:p>
          <a:p>
            <a:endParaRPr lang="ru-RU" dirty="0"/>
          </a:p>
        </p:txBody>
      </p:sp>
      <p:pic>
        <p:nvPicPr>
          <p:cNvPr id="1027" name="Picture 3" descr="C:\Users\компьютер\Pictures\2013-09-26\012.jpg"/>
          <p:cNvPicPr>
            <a:picLocks noChangeAspect="1" noChangeArrowheads="1"/>
          </p:cNvPicPr>
          <p:nvPr/>
        </p:nvPicPr>
        <p:blipFill>
          <a:blip r:embed="rId4" cstate="print"/>
          <a:srcRect/>
          <a:stretch>
            <a:fillRect/>
          </a:stretch>
        </p:blipFill>
        <p:spPr bwMode="auto">
          <a:xfrm>
            <a:off x="4857753" y="3286124"/>
            <a:ext cx="2000263" cy="2643206"/>
          </a:xfrm>
          <a:prstGeom prst="rect">
            <a:avLst/>
          </a:prstGeom>
          <a:noFill/>
        </p:spPr>
      </p:pic>
      <p:sp>
        <p:nvSpPr>
          <p:cNvPr id="7" name="TextBox 6"/>
          <p:cNvSpPr txBox="1"/>
          <p:nvPr/>
        </p:nvSpPr>
        <p:spPr>
          <a:xfrm>
            <a:off x="1000100" y="3929066"/>
            <a:ext cx="3643338" cy="1846659"/>
          </a:xfrm>
          <a:prstGeom prst="rect">
            <a:avLst/>
          </a:prstGeom>
          <a:noFill/>
        </p:spPr>
        <p:txBody>
          <a:bodyPr wrap="square" rtlCol="0">
            <a:spAutoFit/>
          </a:bodyPr>
          <a:lstStyle/>
          <a:p>
            <a:r>
              <a:rPr lang="ru-RU" sz="1600" b="1" dirty="0" smtClean="0">
                <a:solidFill>
                  <a:srgbClr val="FF0000"/>
                </a:solidFill>
                <a:latin typeface="Georgia" pitchFamily="18" charset="0"/>
              </a:rPr>
              <a:t>Инсценировать умеем, </a:t>
            </a:r>
          </a:p>
          <a:p>
            <a:r>
              <a:rPr lang="ru-RU" sz="1600" b="1" dirty="0" smtClean="0">
                <a:solidFill>
                  <a:srgbClr val="FF0000"/>
                </a:solidFill>
                <a:latin typeface="Georgia" pitchFamily="18" charset="0"/>
              </a:rPr>
              <a:t>Выступаем – не краснеем.</a:t>
            </a:r>
          </a:p>
          <a:p>
            <a:r>
              <a:rPr lang="ru-RU" sz="1600" b="1" dirty="0" smtClean="0">
                <a:solidFill>
                  <a:srgbClr val="FF0000"/>
                </a:solidFill>
                <a:latin typeface="Georgia" pitchFamily="18" charset="0"/>
              </a:rPr>
              <a:t>Мило улыбаемся, </a:t>
            </a:r>
          </a:p>
          <a:p>
            <a:r>
              <a:rPr lang="ru-RU" sz="1600" b="1" dirty="0" smtClean="0">
                <a:solidFill>
                  <a:srgbClr val="FF0000"/>
                </a:solidFill>
                <a:latin typeface="Georgia" pitchFamily="18" charset="0"/>
              </a:rPr>
              <a:t>дружим и общаемся.</a:t>
            </a:r>
          </a:p>
          <a:p>
            <a:r>
              <a:rPr lang="ru-RU" sz="1600" b="1" dirty="0" smtClean="0">
                <a:solidFill>
                  <a:srgbClr val="FF0000"/>
                </a:solidFill>
                <a:latin typeface="Georgia" pitchFamily="18" charset="0"/>
              </a:rPr>
              <a:t>Здесь  у нас в читальном зале</a:t>
            </a:r>
          </a:p>
          <a:p>
            <a:r>
              <a:rPr lang="ru-RU" sz="1600" b="1" dirty="0" smtClean="0">
                <a:solidFill>
                  <a:srgbClr val="FF0000"/>
                </a:solidFill>
                <a:latin typeface="Georgia" pitchFamily="18" charset="0"/>
              </a:rPr>
              <a:t>Кем мы только не бывали.</a:t>
            </a:r>
          </a:p>
          <a:p>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000628" y="1428736"/>
            <a:ext cx="3071834" cy="1500198"/>
          </a:xfrm>
        </p:spPr>
        <p:txBody>
          <a:bodyPr>
            <a:normAutofit/>
          </a:bodyPr>
          <a:lstStyle/>
          <a:p>
            <a:pPr algn="l"/>
            <a:r>
              <a:rPr lang="ru-RU" sz="1400" b="1" dirty="0" smtClean="0">
                <a:solidFill>
                  <a:srgbClr val="FF0000"/>
                </a:solidFill>
                <a:latin typeface="Georgia" pitchFamily="18" charset="0"/>
              </a:rPr>
              <a:t>В мир искусства вводим</a:t>
            </a:r>
            <a:br>
              <a:rPr lang="ru-RU" sz="1400" b="1" dirty="0" smtClean="0">
                <a:solidFill>
                  <a:srgbClr val="FF0000"/>
                </a:solidFill>
                <a:latin typeface="Georgia" pitchFamily="18" charset="0"/>
              </a:rPr>
            </a:br>
            <a:r>
              <a:rPr lang="ru-RU" sz="1400" b="1" dirty="0" smtClean="0">
                <a:solidFill>
                  <a:srgbClr val="FF0000"/>
                </a:solidFill>
                <a:latin typeface="Georgia" pitchFamily="18" charset="0"/>
              </a:rPr>
              <a:t>Читателей своих</a:t>
            </a:r>
            <a:br>
              <a:rPr lang="ru-RU" sz="1400" b="1" dirty="0" smtClean="0">
                <a:solidFill>
                  <a:srgbClr val="FF0000"/>
                </a:solidFill>
                <a:latin typeface="Georgia" pitchFamily="18" charset="0"/>
              </a:rPr>
            </a:br>
            <a:r>
              <a:rPr lang="ru-RU" sz="1400" b="1" dirty="0" smtClean="0">
                <a:solidFill>
                  <a:srgbClr val="FF0000"/>
                </a:solidFill>
                <a:latin typeface="Georgia" pitchFamily="18" charset="0"/>
              </a:rPr>
              <a:t>И радуемся очень, </a:t>
            </a:r>
            <a:br>
              <a:rPr lang="ru-RU" sz="1400" b="1" dirty="0" smtClean="0">
                <a:solidFill>
                  <a:srgbClr val="FF0000"/>
                </a:solidFill>
                <a:latin typeface="Georgia" pitchFamily="18" charset="0"/>
              </a:rPr>
            </a:br>
            <a:r>
              <a:rPr lang="ru-RU" sz="1400" b="1" dirty="0" smtClean="0">
                <a:solidFill>
                  <a:srgbClr val="FF0000"/>
                </a:solidFill>
                <a:latin typeface="Georgia" pitchFamily="18" charset="0"/>
              </a:rPr>
              <a:t>что увлекли мы их</a:t>
            </a:r>
            <a:endParaRPr lang="ru-RU" sz="1400" b="1" dirty="0">
              <a:solidFill>
                <a:srgbClr val="FF0000"/>
              </a:solidFill>
              <a:latin typeface="Georgia" pitchFamily="18" charset="0"/>
            </a:endParaRPr>
          </a:p>
        </p:txBody>
      </p:sp>
      <p:pic>
        <p:nvPicPr>
          <p:cNvPr id="3075" name="Picture 3" descr="C:\Users\компьютер\Pictures\2013-09-30\004.jpg"/>
          <p:cNvPicPr>
            <a:picLocks noChangeAspect="1" noChangeArrowheads="1"/>
          </p:cNvPicPr>
          <p:nvPr/>
        </p:nvPicPr>
        <p:blipFill>
          <a:blip r:embed="rId3" cstate="print"/>
          <a:srcRect/>
          <a:stretch>
            <a:fillRect/>
          </a:stretch>
        </p:blipFill>
        <p:spPr bwMode="auto">
          <a:xfrm>
            <a:off x="1071539" y="1571612"/>
            <a:ext cx="3214709" cy="1928826"/>
          </a:xfrm>
          <a:prstGeom prst="rect">
            <a:avLst/>
          </a:prstGeom>
          <a:noFill/>
        </p:spPr>
      </p:pic>
      <p:pic>
        <p:nvPicPr>
          <p:cNvPr id="3076" name="Picture 4" descr="C:\Users\компьютер\Pictures\2013-09-30\005.jpg"/>
          <p:cNvPicPr>
            <a:picLocks noGrp="1" noChangeAspect="1" noChangeArrowheads="1"/>
          </p:cNvPicPr>
          <p:nvPr>
            <p:ph idx="1"/>
          </p:nvPr>
        </p:nvPicPr>
        <p:blipFill>
          <a:blip r:embed="rId4" cstate="print"/>
          <a:srcRect/>
          <a:stretch>
            <a:fillRect/>
          </a:stretch>
        </p:blipFill>
        <p:spPr bwMode="auto">
          <a:xfrm>
            <a:off x="4572000" y="3429000"/>
            <a:ext cx="3500462" cy="2071701"/>
          </a:xfrm>
          <a:prstGeom prst="rect">
            <a:avLst/>
          </a:prstGeom>
          <a:noFill/>
        </p:spPr>
      </p:pic>
      <p:sp>
        <p:nvSpPr>
          <p:cNvPr id="7" name="TextBox 6"/>
          <p:cNvSpPr txBox="1"/>
          <p:nvPr/>
        </p:nvSpPr>
        <p:spPr>
          <a:xfrm>
            <a:off x="1214414" y="4143380"/>
            <a:ext cx="2928958" cy="954107"/>
          </a:xfrm>
          <a:prstGeom prst="rect">
            <a:avLst/>
          </a:prstGeom>
          <a:noFill/>
        </p:spPr>
        <p:txBody>
          <a:bodyPr wrap="square" rtlCol="0">
            <a:spAutoFit/>
          </a:bodyPr>
          <a:lstStyle/>
          <a:p>
            <a:r>
              <a:rPr lang="ru-RU" sz="1400" b="1" dirty="0" smtClean="0">
                <a:solidFill>
                  <a:srgbClr val="FF0000"/>
                </a:solidFill>
                <a:latin typeface="Georgia" pitchFamily="18" charset="0"/>
              </a:rPr>
              <a:t>Ах, пушкинские сказки!</a:t>
            </a:r>
          </a:p>
          <a:p>
            <a:r>
              <a:rPr lang="ru-RU" sz="1400" b="1" dirty="0" smtClean="0">
                <a:solidFill>
                  <a:srgbClr val="FF0000"/>
                </a:solidFill>
                <a:latin typeface="Georgia" pitchFamily="18" charset="0"/>
              </a:rPr>
              <a:t>Блестят восторгом глазки!</a:t>
            </a:r>
          </a:p>
          <a:p>
            <a:r>
              <a:rPr lang="ru-RU" sz="1400" b="1" dirty="0" smtClean="0">
                <a:solidFill>
                  <a:srgbClr val="FF0000"/>
                </a:solidFill>
                <a:latin typeface="Georgia" pitchFamily="18" charset="0"/>
              </a:rPr>
              <a:t>Волнение  на лицах!</a:t>
            </a:r>
          </a:p>
          <a:p>
            <a:r>
              <a:rPr lang="ru-RU" sz="1400" b="1" dirty="0" smtClean="0">
                <a:solidFill>
                  <a:srgbClr val="FF0000"/>
                </a:solidFill>
                <a:latin typeface="Georgia" pitchFamily="18" charset="0"/>
              </a:rPr>
              <a:t>Ну как не умилиться!</a:t>
            </a:r>
            <a:endParaRPr lang="ru-RU" sz="14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pic>
        <p:nvPicPr>
          <p:cNvPr id="2052" name="Picture 4" descr="C:\Users\компьютер\Pictures\2013-09-26\014.jpg"/>
          <p:cNvPicPr>
            <a:picLocks noChangeAspect="1" noChangeArrowheads="1"/>
          </p:cNvPicPr>
          <p:nvPr/>
        </p:nvPicPr>
        <p:blipFill>
          <a:blip r:embed="rId3" cstate="print"/>
          <a:srcRect/>
          <a:stretch>
            <a:fillRect/>
          </a:stretch>
        </p:blipFill>
        <p:spPr bwMode="auto">
          <a:xfrm>
            <a:off x="2143108" y="1214422"/>
            <a:ext cx="4929222" cy="2857520"/>
          </a:xfrm>
          <a:prstGeom prst="rect">
            <a:avLst/>
          </a:prstGeom>
          <a:noFill/>
        </p:spPr>
      </p:pic>
      <p:sp>
        <p:nvSpPr>
          <p:cNvPr id="8" name="TextBox 7"/>
          <p:cNvSpPr txBox="1"/>
          <p:nvPr/>
        </p:nvSpPr>
        <p:spPr>
          <a:xfrm>
            <a:off x="2714612" y="4500570"/>
            <a:ext cx="4286281" cy="1200329"/>
          </a:xfrm>
          <a:prstGeom prst="rect">
            <a:avLst/>
          </a:prstGeom>
          <a:noFill/>
        </p:spPr>
        <p:txBody>
          <a:bodyPr wrap="square" rtlCol="0">
            <a:spAutoFit/>
          </a:bodyPr>
          <a:lstStyle/>
          <a:p>
            <a:r>
              <a:rPr lang="ru-RU" b="1" dirty="0" smtClean="0">
                <a:solidFill>
                  <a:srgbClr val="FF0000"/>
                </a:solidFill>
                <a:latin typeface="Georgia" pitchFamily="18" charset="0"/>
              </a:rPr>
              <a:t>Посмотрите, этот класс</a:t>
            </a:r>
          </a:p>
          <a:p>
            <a:r>
              <a:rPr lang="ru-RU" b="1" dirty="0" smtClean="0">
                <a:solidFill>
                  <a:srgbClr val="FF0000"/>
                </a:solidFill>
                <a:latin typeface="Georgia" pitchFamily="18" charset="0"/>
              </a:rPr>
              <a:t>Посещает часто </a:t>
            </a:r>
            <a:r>
              <a:rPr lang="ru-RU" b="1" dirty="0" smtClean="0">
                <a:solidFill>
                  <a:srgbClr val="FF0000"/>
                </a:solidFill>
                <a:latin typeface="Georgia" pitchFamily="18" charset="0"/>
              </a:rPr>
              <a:t>нас.</a:t>
            </a:r>
            <a:endParaRPr lang="ru-RU" b="1" dirty="0" smtClean="0">
              <a:solidFill>
                <a:srgbClr val="FF0000"/>
              </a:solidFill>
              <a:latin typeface="Georgia" pitchFamily="18" charset="0"/>
            </a:endParaRPr>
          </a:p>
          <a:p>
            <a:r>
              <a:rPr lang="ru-RU" b="1" dirty="0" smtClean="0">
                <a:solidFill>
                  <a:srgbClr val="FF0000"/>
                </a:solidFill>
                <a:latin typeface="Georgia" pitchFamily="18" charset="0"/>
              </a:rPr>
              <a:t>Видно книг большой любитель</a:t>
            </a:r>
          </a:p>
          <a:p>
            <a:r>
              <a:rPr lang="ru-RU" b="1" dirty="0" smtClean="0">
                <a:solidFill>
                  <a:srgbClr val="FF0000"/>
                </a:solidFill>
                <a:latin typeface="Georgia" pitchFamily="18" charset="0"/>
              </a:rPr>
              <a:t>Классный их руководитель.</a:t>
            </a:r>
            <a:endParaRPr lang="ru-RU"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500834"/>
          </a:xfrm>
          <a:prstGeom prst="rect">
            <a:avLst/>
          </a:prstGeom>
          <a:noFill/>
        </p:spPr>
      </p:pic>
      <p:sp>
        <p:nvSpPr>
          <p:cNvPr id="2" name="Заголовок 1"/>
          <p:cNvSpPr>
            <a:spLocks noGrp="1"/>
          </p:cNvSpPr>
          <p:nvPr>
            <p:ph type="title"/>
          </p:nvPr>
        </p:nvSpPr>
        <p:spPr>
          <a:xfrm>
            <a:off x="1357290" y="1142984"/>
            <a:ext cx="6429420" cy="4357718"/>
          </a:xfrm>
        </p:spPr>
        <p:txBody>
          <a:bodyPr>
            <a:noAutofit/>
          </a:bodyPr>
          <a:lstStyle/>
          <a:p>
            <a:r>
              <a:rPr lang="ru-RU" sz="2000" b="1" dirty="0" smtClean="0">
                <a:solidFill>
                  <a:srgbClr val="002060"/>
                </a:solidFill>
                <a:latin typeface="Georgia" pitchFamily="18" charset="0"/>
              </a:rPr>
              <a:t>В разное время в ЦДБ библиотекарями внестационарного обслуживания  работали Голубева Валентина Николаевна, </a:t>
            </a:r>
            <a:r>
              <a:rPr lang="ru-RU" sz="2000" b="1" dirty="0" err="1" smtClean="0">
                <a:solidFill>
                  <a:srgbClr val="002060"/>
                </a:solidFill>
                <a:latin typeface="Georgia" pitchFamily="18" charset="0"/>
              </a:rPr>
              <a:t>Кряжева</a:t>
            </a:r>
            <a:r>
              <a:rPr lang="ru-RU" sz="2000" b="1" dirty="0" smtClean="0">
                <a:solidFill>
                  <a:srgbClr val="002060"/>
                </a:solidFill>
                <a:latin typeface="Georgia" pitchFamily="18" charset="0"/>
              </a:rPr>
              <a:t> Елена Николаевна, Малоземова Евдокия Павловна, Кузьмина Наталия Алексеевна, </a:t>
            </a:r>
            <a:r>
              <a:rPr lang="ru-RU" sz="2000" b="1" dirty="0" err="1" smtClean="0">
                <a:solidFill>
                  <a:srgbClr val="002060"/>
                </a:solidFill>
                <a:latin typeface="Georgia" pitchFamily="18" charset="0"/>
              </a:rPr>
              <a:t>Казарова</a:t>
            </a:r>
            <a:r>
              <a:rPr lang="ru-RU" sz="2000" b="1" dirty="0" smtClean="0">
                <a:solidFill>
                  <a:srgbClr val="002060"/>
                </a:solidFill>
                <a:latin typeface="Georgia" pitchFamily="18" charset="0"/>
              </a:rPr>
              <a:t> Ирина Васильевна, Гурина Ирина Викторовна.  Большинство из них остались верными библиотечной профессии и работают в библиотечной системе района.</a:t>
            </a:r>
            <a:endParaRPr lang="ru-RU" sz="2000"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901133"/>
          </a:xfrm>
          <a:prstGeom prst="rect">
            <a:avLst/>
          </a:prstGeom>
          <a:noFill/>
        </p:spPr>
      </p:pic>
      <p:sp>
        <p:nvSpPr>
          <p:cNvPr id="2" name="Заголовок 1"/>
          <p:cNvSpPr>
            <a:spLocks noGrp="1"/>
          </p:cNvSpPr>
          <p:nvPr>
            <p:ph type="title"/>
          </p:nvPr>
        </p:nvSpPr>
        <p:spPr>
          <a:xfrm>
            <a:off x="1500166" y="1285860"/>
            <a:ext cx="5857916" cy="928694"/>
          </a:xfrm>
        </p:spPr>
        <p:txBody>
          <a:bodyPr>
            <a:normAutofit/>
          </a:bodyPr>
          <a:lstStyle/>
          <a:p>
            <a:r>
              <a:rPr lang="ru-RU" sz="1800" b="1" dirty="0" smtClean="0">
                <a:solidFill>
                  <a:srgbClr val="002060"/>
                </a:solidFill>
                <a:latin typeface="Georgia" pitchFamily="18" charset="0"/>
              </a:rPr>
              <a:t>С</a:t>
            </a:r>
            <a:r>
              <a:rPr lang="ru-RU" sz="1800" b="1" dirty="0" smtClean="0">
                <a:latin typeface="Georgia" pitchFamily="18" charset="0"/>
              </a:rPr>
              <a:t> </a:t>
            </a:r>
            <a:r>
              <a:rPr lang="ru-RU" sz="1800" b="1" dirty="0" smtClean="0">
                <a:solidFill>
                  <a:srgbClr val="FF0000"/>
                </a:solidFill>
                <a:latin typeface="Georgia" pitchFamily="18" charset="0"/>
              </a:rPr>
              <a:t>2006 года </a:t>
            </a:r>
            <a:r>
              <a:rPr lang="ru-RU" sz="1800" b="1" dirty="0" smtClean="0">
                <a:solidFill>
                  <a:srgbClr val="002060"/>
                </a:solidFill>
                <a:latin typeface="Georgia" pitchFamily="18" charset="0"/>
              </a:rPr>
              <a:t>библиотекарем внестационарного обслуживания работает Веселова Зоя Александровна.</a:t>
            </a:r>
            <a:endParaRPr lang="ru-RU" sz="1800" b="1" dirty="0">
              <a:solidFill>
                <a:srgbClr val="002060"/>
              </a:solidFill>
              <a:latin typeface="Georgia" pitchFamily="18" charset="0"/>
            </a:endParaRPr>
          </a:p>
        </p:txBody>
      </p:sp>
      <p:pic>
        <p:nvPicPr>
          <p:cNvPr id="6148" name="Picture 4" descr="C:\Users\компьютер\Documents\ФОТОГРАФИИ\2010 год\Работники ЦДБ\Веселова Зоя Александровна.jpg"/>
          <p:cNvPicPr>
            <a:picLocks noChangeAspect="1" noChangeArrowheads="1"/>
          </p:cNvPicPr>
          <p:nvPr/>
        </p:nvPicPr>
        <p:blipFill>
          <a:blip r:embed="rId3" cstate="print"/>
          <a:srcRect/>
          <a:stretch>
            <a:fillRect/>
          </a:stretch>
        </p:blipFill>
        <p:spPr bwMode="auto">
          <a:xfrm>
            <a:off x="2268125" y="2428868"/>
            <a:ext cx="4477631" cy="3143272"/>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57222" y="-274520"/>
            <a:ext cx="9929882" cy="7132520"/>
          </a:xfrm>
          <a:prstGeom prst="rect">
            <a:avLst/>
          </a:prstGeom>
          <a:noFill/>
        </p:spPr>
      </p:pic>
      <p:sp>
        <p:nvSpPr>
          <p:cNvPr id="2" name="Заголовок 1"/>
          <p:cNvSpPr>
            <a:spLocks noGrp="1"/>
          </p:cNvSpPr>
          <p:nvPr>
            <p:ph type="title"/>
          </p:nvPr>
        </p:nvSpPr>
        <p:spPr>
          <a:xfrm>
            <a:off x="1214414" y="1571612"/>
            <a:ext cx="7143800" cy="1000132"/>
          </a:xfrm>
        </p:spPr>
        <p:txBody>
          <a:bodyPr>
            <a:noAutofit/>
          </a:bodyPr>
          <a:lstStyle/>
          <a:p>
            <a:pPr algn="l"/>
            <a:r>
              <a:rPr lang="ru-RU" sz="1600" b="1" dirty="0" smtClean="0">
                <a:solidFill>
                  <a:srgbClr val="002060"/>
                </a:solidFill>
                <a:latin typeface="Georgia" pitchFamily="18" charset="0"/>
              </a:rPr>
              <a:t>В течении многих десятилетий Центральной детской библиотекой проводятся Недели детской и юношеской книги. Праздники книги собирают лучших читателей нашего района. Проводятся конкурсы, викторины, звучат стихи, музыка. Ребята показывают свое творчество, умение в театрализованных представлениях, проверяют свои знания в литературе.</a:t>
            </a:r>
            <a:br>
              <a:rPr lang="ru-RU" sz="1600" b="1" dirty="0" smtClean="0">
                <a:solidFill>
                  <a:srgbClr val="002060"/>
                </a:solidFill>
                <a:latin typeface="Georgia" pitchFamily="18" charset="0"/>
              </a:rPr>
            </a:br>
            <a:r>
              <a:rPr lang="ru-RU" sz="1600" b="1" dirty="0" smtClean="0">
                <a:latin typeface="Georgia" pitchFamily="18" charset="0"/>
              </a:rPr>
              <a:t/>
            </a:r>
            <a:br>
              <a:rPr lang="ru-RU" sz="1600" b="1" dirty="0" smtClean="0">
                <a:latin typeface="Georgia" pitchFamily="18" charset="0"/>
              </a:rPr>
            </a:br>
            <a:r>
              <a:rPr lang="ru-RU" sz="1600" b="1" dirty="0" smtClean="0">
                <a:latin typeface="Georgia" pitchFamily="18" charset="0"/>
              </a:rPr>
              <a:t> </a:t>
            </a:r>
            <a:r>
              <a:rPr lang="ru-RU" sz="1800" dirty="0" smtClean="0"/>
              <a:t/>
            </a:r>
            <a:br>
              <a:rPr lang="ru-RU" sz="1800" dirty="0" smtClean="0"/>
            </a:br>
            <a:endParaRPr lang="ru-RU" sz="1800" dirty="0"/>
          </a:p>
        </p:txBody>
      </p:sp>
      <p:pic>
        <p:nvPicPr>
          <p:cNvPr id="1026" name="Picture 2" descr="C:\Users\компьютер\Documents\ФОТОГРАФИИ\2008 год\ЦДБ, НДК, 08\IMG_0452.JPG"/>
          <p:cNvPicPr>
            <a:picLocks noChangeAspect="1" noChangeArrowheads="1"/>
          </p:cNvPicPr>
          <p:nvPr/>
        </p:nvPicPr>
        <p:blipFill>
          <a:blip r:embed="rId3" cstate="print"/>
          <a:srcRect/>
          <a:stretch>
            <a:fillRect/>
          </a:stretch>
        </p:blipFill>
        <p:spPr bwMode="auto">
          <a:xfrm>
            <a:off x="4429124" y="2571744"/>
            <a:ext cx="4286280" cy="3214710"/>
          </a:xfrm>
          <a:prstGeom prst="rect">
            <a:avLst/>
          </a:prstGeom>
          <a:noFill/>
        </p:spPr>
      </p:pic>
      <p:sp>
        <p:nvSpPr>
          <p:cNvPr id="8" name="TextBox 7"/>
          <p:cNvSpPr txBox="1"/>
          <p:nvPr/>
        </p:nvSpPr>
        <p:spPr>
          <a:xfrm>
            <a:off x="642910" y="3357562"/>
            <a:ext cx="3571900" cy="1477328"/>
          </a:xfrm>
          <a:prstGeom prst="rect">
            <a:avLst/>
          </a:prstGeom>
          <a:noFill/>
        </p:spPr>
        <p:txBody>
          <a:bodyPr wrap="square" rtlCol="0">
            <a:spAutoFit/>
          </a:bodyPr>
          <a:lstStyle/>
          <a:p>
            <a:r>
              <a:rPr lang="ru-RU" b="1" dirty="0" smtClean="0">
                <a:solidFill>
                  <a:srgbClr val="FF0000"/>
                </a:solidFill>
                <a:latin typeface="Georgia" pitchFamily="18" charset="0"/>
              </a:rPr>
              <a:t>Собрались из разных школ</a:t>
            </a:r>
            <a:br>
              <a:rPr lang="ru-RU" b="1" dirty="0" smtClean="0">
                <a:solidFill>
                  <a:srgbClr val="FF0000"/>
                </a:solidFill>
                <a:latin typeface="Georgia" pitchFamily="18" charset="0"/>
              </a:rPr>
            </a:br>
            <a:r>
              <a:rPr lang="ru-RU" b="1" dirty="0" smtClean="0">
                <a:solidFill>
                  <a:srgbClr val="FF0000"/>
                </a:solidFill>
                <a:latin typeface="Georgia" pitchFamily="18" charset="0"/>
              </a:rPr>
              <a:t>Деревень, поселков, сел.</a:t>
            </a:r>
            <a:br>
              <a:rPr lang="ru-RU" b="1" dirty="0" smtClean="0">
                <a:solidFill>
                  <a:srgbClr val="FF0000"/>
                </a:solidFill>
                <a:latin typeface="Georgia" pitchFamily="18" charset="0"/>
              </a:rPr>
            </a:br>
            <a:r>
              <a:rPr lang="ru-RU" b="1" dirty="0" smtClean="0">
                <a:solidFill>
                  <a:srgbClr val="FF0000"/>
                </a:solidFill>
                <a:latin typeface="Georgia" pitchFamily="18" charset="0"/>
              </a:rPr>
              <a:t>Лучшие читатели –</a:t>
            </a:r>
            <a:br>
              <a:rPr lang="ru-RU" b="1" dirty="0" smtClean="0">
                <a:solidFill>
                  <a:srgbClr val="FF0000"/>
                </a:solidFill>
                <a:latin typeface="Georgia" pitchFamily="18" charset="0"/>
              </a:rPr>
            </a:br>
            <a:r>
              <a:rPr lang="ru-RU" b="1" dirty="0" smtClean="0">
                <a:solidFill>
                  <a:srgbClr val="FF0000"/>
                </a:solidFill>
                <a:latin typeface="Georgia" pitchFamily="18" charset="0"/>
              </a:rPr>
              <a:t>Книжек почитатели.</a:t>
            </a:r>
            <a:r>
              <a:rPr lang="ru-RU" dirty="0" smtClean="0">
                <a:solidFill>
                  <a:srgbClr val="FF0000"/>
                </a:solidFill>
              </a:rPr>
              <a:t/>
            </a:r>
            <a:br>
              <a:rPr lang="ru-RU" dirty="0" smtClean="0">
                <a:solidFill>
                  <a:srgbClr val="FF0000"/>
                </a:solidFill>
              </a:rPr>
            </a:br>
            <a:endParaRPr lang="ru-RU" dirty="0">
              <a:solidFill>
                <a:srgbClr val="FF0000"/>
              </a:solidFill>
            </a:endParaRPr>
          </a:p>
        </p:txBody>
      </p:sp>
    </p:spTree>
  </p:cSld>
  <p:clrMapOvr>
    <a:masterClrMapping/>
  </p:clrMapOvr>
  <p:transition spd="slow">
    <p:strips dir="rd"/>
    <p:sndAc>
      <p:end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214346" y="0"/>
            <a:ext cx="9358346" cy="6858000"/>
          </a:xfrm>
          <a:prstGeom prst="rect">
            <a:avLst/>
          </a:prstGeom>
          <a:noFill/>
        </p:spPr>
      </p:pic>
      <p:sp>
        <p:nvSpPr>
          <p:cNvPr id="2" name="Заголовок 1"/>
          <p:cNvSpPr>
            <a:spLocks noGrp="1"/>
          </p:cNvSpPr>
          <p:nvPr>
            <p:ph type="title"/>
          </p:nvPr>
        </p:nvSpPr>
        <p:spPr>
          <a:xfrm>
            <a:off x="4572000" y="1000108"/>
            <a:ext cx="3571900" cy="4286280"/>
          </a:xfrm>
        </p:spPr>
        <p:txBody>
          <a:bodyPr>
            <a:noAutofit/>
          </a:bodyPr>
          <a:lstStyle/>
          <a:p>
            <a:pPr algn="l"/>
            <a:r>
              <a:rPr lang="ru-RU" sz="1600" b="1" dirty="0">
                <a:solidFill>
                  <a:srgbClr val="002060"/>
                </a:solidFill>
                <a:latin typeface="Georgia" pitchFamily="18" charset="0"/>
              </a:rPr>
              <a:t>В </a:t>
            </a:r>
            <a:r>
              <a:rPr lang="ru-RU" sz="1600" b="1" dirty="0" smtClean="0">
                <a:solidFill>
                  <a:srgbClr val="002060"/>
                </a:solidFill>
                <a:latin typeface="Georgia" pitchFamily="18" charset="0"/>
              </a:rPr>
              <a:t> </a:t>
            </a:r>
            <a:r>
              <a:rPr lang="ru-RU" sz="1600" b="1" dirty="0" smtClean="0">
                <a:solidFill>
                  <a:srgbClr val="FF0000"/>
                </a:solidFill>
                <a:latin typeface="Georgia" pitchFamily="18" charset="0"/>
              </a:rPr>
              <a:t>40-е</a:t>
            </a:r>
            <a:r>
              <a:rPr lang="ru-RU" sz="1600" b="1" dirty="0" smtClean="0">
                <a:solidFill>
                  <a:srgbClr val="002060"/>
                </a:solidFill>
                <a:latin typeface="Georgia" pitchFamily="18" charset="0"/>
              </a:rPr>
              <a:t> </a:t>
            </a:r>
            <a:r>
              <a:rPr lang="ru-RU" sz="1600" b="1" dirty="0">
                <a:solidFill>
                  <a:srgbClr val="FF0000"/>
                </a:solidFill>
                <a:latin typeface="Georgia" pitchFamily="18" charset="0"/>
              </a:rPr>
              <a:t>годы</a:t>
            </a:r>
            <a:r>
              <a:rPr lang="ru-RU" sz="1600" b="1" dirty="0">
                <a:solidFill>
                  <a:srgbClr val="002060"/>
                </a:solidFill>
                <a:latin typeface="Georgia" pitchFamily="18" charset="0"/>
              </a:rPr>
              <a:t> при районной библиотеке был организован детский отдел. Здание библиотеки располагалось на площади поселка, но оно сгорело.  И библиотека была  переведена   в  деревянное  здание  по  улице Советской.  В то время в этом же здании находились  РОНО, земельный отдел, клуб. Библиотекарем детского отдела работала Кузнецова Павла Михайловна</a:t>
            </a:r>
            <a:r>
              <a:rPr lang="ru-RU" sz="2000" b="1" dirty="0">
                <a:latin typeface="Georgia" pitchFamily="18" charset="0"/>
              </a:rPr>
              <a:t>.</a:t>
            </a:r>
            <a:endParaRPr lang="ru-RU" sz="2000" dirty="0">
              <a:latin typeface="Georgia" pitchFamily="18" charset="0"/>
            </a:endParaRPr>
          </a:p>
        </p:txBody>
      </p:sp>
      <p:pic>
        <p:nvPicPr>
          <p:cNvPr id="1028" name="Picture 4" descr="C:\Users\компьютер\Pictures\2013-10-07\011.jpg"/>
          <p:cNvPicPr>
            <a:picLocks noChangeAspect="1" noChangeArrowheads="1"/>
          </p:cNvPicPr>
          <p:nvPr/>
        </p:nvPicPr>
        <p:blipFill>
          <a:blip r:embed="rId3" cstate="print"/>
          <a:srcRect/>
          <a:stretch>
            <a:fillRect/>
          </a:stretch>
        </p:blipFill>
        <p:spPr bwMode="auto">
          <a:xfrm>
            <a:off x="1285852" y="1357298"/>
            <a:ext cx="3143272" cy="3929090"/>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4" name="Picture 2" descr="C:\Users\компьютер\Pictures\old_parchment_parchment.jpg"/>
          <p:cNvPicPr>
            <a:picLocks noChangeAspect="1" noChangeArrowheads="1"/>
          </p:cNvPicPr>
          <p:nvPr/>
        </p:nvPicPr>
        <p:blipFill>
          <a:blip r:embed="rId2" cstate="print"/>
          <a:srcRect/>
          <a:stretch>
            <a:fillRect/>
          </a:stretch>
        </p:blipFill>
        <p:spPr bwMode="auto">
          <a:xfrm>
            <a:off x="-1" y="0"/>
            <a:ext cx="9320459" cy="6857999"/>
          </a:xfrm>
          <a:prstGeom prst="rect">
            <a:avLst/>
          </a:prstGeom>
          <a:noFill/>
        </p:spPr>
      </p:pic>
      <p:pic>
        <p:nvPicPr>
          <p:cNvPr id="1026" name="Picture 2" descr="C:\Users\компьютер\Pictures\2013-10-02\001.jpg"/>
          <p:cNvPicPr>
            <a:picLocks noChangeAspect="1" noChangeArrowheads="1"/>
          </p:cNvPicPr>
          <p:nvPr/>
        </p:nvPicPr>
        <p:blipFill>
          <a:blip r:embed="rId3" cstate="print"/>
          <a:srcRect/>
          <a:stretch>
            <a:fillRect/>
          </a:stretch>
        </p:blipFill>
        <p:spPr bwMode="auto">
          <a:xfrm>
            <a:off x="2500298" y="3214686"/>
            <a:ext cx="4217719" cy="2651144"/>
          </a:xfrm>
          <a:prstGeom prst="rect">
            <a:avLst/>
          </a:prstGeom>
          <a:noFill/>
        </p:spPr>
      </p:pic>
      <p:sp>
        <p:nvSpPr>
          <p:cNvPr id="6" name="TextBox 5"/>
          <p:cNvSpPr txBox="1"/>
          <p:nvPr/>
        </p:nvSpPr>
        <p:spPr>
          <a:xfrm>
            <a:off x="1785918" y="928670"/>
            <a:ext cx="5357850" cy="2031325"/>
          </a:xfrm>
          <a:prstGeom prst="rect">
            <a:avLst/>
          </a:prstGeom>
          <a:noFill/>
        </p:spPr>
        <p:txBody>
          <a:bodyPr wrap="square" rtlCol="0">
            <a:spAutoFit/>
          </a:bodyPr>
          <a:lstStyle/>
          <a:p>
            <a:pPr algn="ctr"/>
            <a:r>
              <a:rPr lang="ru-RU" b="1" dirty="0" smtClean="0">
                <a:solidFill>
                  <a:srgbClr val="FF0000"/>
                </a:solidFill>
                <a:latin typeface="Georgia" pitchFamily="18" charset="0"/>
              </a:rPr>
              <a:t>2006 год.</a:t>
            </a:r>
          </a:p>
          <a:p>
            <a:pPr algn="ctr"/>
            <a:r>
              <a:rPr lang="ru-RU" b="1" dirty="0" smtClean="0">
                <a:solidFill>
                  <a:srgbClr val="002060"/>
                </a:solidFill>
                <a:latin typeface="Georgia" pitchFamily="18" charset="0"/>
              </a:rPr>
              <a:t>Наши лучшие читатели на областном заключительном празднике </a:t>
            </a:r>
          </a:p>
          <a:p>
            <a:pPr algn="ctr"/>
            <a:r>
              <a:rPr lang="ru-RU" b="1" dirty="0" smtClean="0">
                <a:solidFill>
                  <a:srgbClr val="002060"/>
                </a:solidFill>
                <a:latin typeface="Georgia" pitchFamily="18" charset="0"/>
              </a:rPr>
              <a:t>Недели детской и юношеской книги </a:t>
            </a:r>
          </a:p>
          <a:p>
            <a:pPr algn="ctr"/>
            <a:r>
              <a:rPr lang="ru-RU" b="1" dirty="0" smtClean="0">
                <a:solidFill>
                  <a:srgbClr val="002060"/>
                </a:solidFill>
                <a:latin typeface="Georgia" pitchFamily="18" charset="0"/>
              </a:rPr>
              <a:t>« Открытая книга – открытый мир». </a:t>
            </a:r>
          </a:p>
          <a:p>
            <a:pPr algn="ctr"/>
            <a:r>
              <a:rPr lang="ru-RU" b="1" dirty="0" smtClean="0">
                <a:solidFill>
                  <a:srgbClr val="002060"/>
                </a:solidFill>
                <a:latin typeface="Georgia" pitchFamily="18" charset="0"/>
              </a:rPr>
              <a:t>(ТЮЗ встреча с писателями</a:t>
            </a:r>
          </a:p>
          <a:p>
            <a:pPr algn="ctr"/>
            <a:r>
              <a:rPr lang="ru-RU" b="1" dirty="0" smtClean="0">
                <a:solidFill>
                  <a:srgbClr val="002060"/>
                </a:solidFill>
                <a:latin typeface="Georgia" pitchFamily="18" charset="0"/>
              </a:rPr>
              <a:t> </a:t>
            </a:r>
            <a:r>
              <a:rPr lang="ru-RU" b="1" dirty="0" err="1" smtClean="0">
                <a:solidFill>
                  <a:srgbClr val="002060"/>
                </a:solidFill>
                <a:latin typeface="Georgia" pitchFamily="18" charset="0"/>
              </a:rPr>
              <a:t>И.Дружаевой</a:t>
            </a:r>
            <a:r>
              <a:rPr lang="ru-RU" b="1" dirty="0" smtClean="0">
                <a:solidFill>
                  <a:srgbClr val="002060"/>
                </a:solidFill>
                <a:latin typeface="Georgia" pitchFamily="18" charset="0"/>
              </a:rPr>
              <a:t> и </a:t>
            </a:r>
            <a:r>
              <a:rPr lang="ru-RU" b="1" dirty="0" err="1" smtClean="0">
                <a:solidFill>
                  <a:srgbClr val="002060"/>
                </a:solidFill>
                <a:latin typeface="Georgia" pitchFamily="18" charset="0"/>
              </a:rPr>
              <a:t>М.Улуповым</a:t>
            </a:r>
            <a:r>
              <a:rPr lang="ru-RU" b="1" dirty="0" smtClean="0">
                <a:solidFill>
                  <a:srgbClr val="002060"/>
                </a:solidFill>
                <a:latin typeface="Georgia" pitchFamily="18" charset="0"/>
              </a:rPr>
              <a:t>. )</a:t>
            </a:r>
            <a:endParaRPr lang="ru-RU"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142976" y="928670"/>
            <a:ext cx="6929486" cy="1643074"/>
          </a:xfrm>
        </p:spPr>
        <p:txBody>
          <a:bodyPr>
            <a:normAutofit/>
          </a:bodyPr>
          <a:lstStyle/>
          <a:p>
            <a:r>
              <a:rPr lang="ru-RU" sz="1800" b="1" dirty="0" smtClean="0">
                <a:solidFill>
                  <a:srgbClr val="FF0000"/>
                </a:solidFill>
                <a:latin typeface="Georgia" pitchFamily="18" charset="0"/>
              </a:rPr>
              <a:t>2007 год.</a:t>
            </a:r>
            <a:br>
              <a:rPr lang="ru-RU" sz="1800" b="1" dirty="0" smtClean="0">
                <a:solidFill>
                  <a:srgbClr val="FF0000"/>
                </a:solidFill>
                <a:latin typeface="Georgia" pitchFamily="18" charset="0"/>
              </a:rPr>
            </a:br>
            <a:r>
              <a:rPr lang="ru-RU" sz="1800" b="1" dirty="0" smtClean="0">
                <a:solidFill>
                  <a:srgbClr val="FF0000"/>
                </a:solidFill>
                <a:latin typeface="Georgia" pitchFamily="18" charset="0"/>
              </a:rPr>
              <a:t> </a:t>
            </a:r>
            <a:r>
              <a:rPr lang="ru-RU" sz="1800" b="1" dirty="0" smtClean="0">
                <a:solidFill>
                  <a:srgbClr val="002060"/>
                </a:solidFill>
                <a:latin typeface="Georgia" pitchFamily="18" charset="0"/>
              </a:rPr>
              <a:t>Районный праздник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«Семью сплотить сумеет мудрость книг».</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Семья Казаковых стала победителем</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среди лучших читающих семей.</a:t>
            </a:r>
            <a:endParaRPr lang="ru-RU" sz="1800" b="1" dirty="0">
              <a:solidFill>
                <a:srgbClr val="002060"/>
              </a:solidFill>
              <a:latin typeface="Georgia" pitchFamily="18" charset="0"/>
            </a:endParaRPr>
          </a:p>
        </p:txBody>
      </p:sp>
      <p:pic>
        <p:nvPicPr>
          <p:cNvPr id="3075" name="Picture 3" descr="C:\Users\компьютер\Pictures\2013-10-02\004.jpg"/>
          <p:cNvPicPr>
            <a:picLocks noGrp="1" noChangeAspect="1" noChangeArrowheads="1"/>
          </p:cNvPicPr>
          <p:nvPr>
            <p:ph idx="1"/>
          </p:nvPr>
        </p:nvPicPr>
        <p:blipFill>
          <a:blip r:embed="rId3" cstate="print"/>
          <a:srcRect/>
          <a:stretch>
            <a:fillRect/>
          </a:stretch>
        </p:blipFill>
        <p:spPr bwMode="auto">
          <a:xfrm>
            <a:off x="2571736" y="2697621"/>
            <a:ext cx="4429156" cy="2994359"/>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3999" cy="6643710"/>
          </a:xfrm>
          <a:prstGeom prst="rect">
            <a:avLst/>
          </a:prstGeom>
          <a:noFill/>
        </p:spPr>
      </p:pic>
      <p:sp>
        <p:nvSpPr>
          <p:cNvPr id="2" name="Заголовок 1"/>
          <p:cNvSpPr>
            <a:spLocks noGrp="1"/>
          </p:cNvSpPr>
          <p:nvPr>
            <p:ph type="title"/>
          </p:nvPr>
        </p:nvSpPr>
        <p:spPr>
          <a:xfrm>
            <a:off x="928662" y="1071546"/>
            <a:ext cx="2643206" cy="4714908"/>
          </a:xfrm>
        </p:spPr>
        <p:txBody>
          <a:bodyPr>
            <a:normAutofit/>
          </a:bodyPr>
          <a:lstStyle/>
          <a:p>
            <a:pPr algn="l"/>
            <a:r>
              <a:rPr lang="ru-RU" sz="1800" b="1" dirty="0" smtClean="0">
                <a:solidFill>
                  <a:srgbClr val="FF0000"/>
                </a:solidFill>
                <a:latin typeface="Georgia" pitchFamily="18" charset="0"/>
              </a:rPr>
              <a:t>        2008 год.</a:t>
            </a:r>
            <a:r>
              <a:rPr lang="ru-RU" sz="1800" b="1" dirty="0" smtClean="0">
                <a:latin typeface="Georgia" pitchFamily="18" charset="0"/>
              </a:rPr>
              <a:t/>
            </a:r>
            <a:br>
              <a:rPr lang="ru-RU" sz="1800" b="1" dirty="0" smtClean="0">
                <a:latin typeface="Georgia" pitchFamily="18" charset="0"/>
              </a:rPr>
            </a:br>
            <a:r>
              <a:rPr lang="ru-RU" sz="1800" b="1" dirty="0" smtClean="0">
                <a:solidFill>
                  <a:srgbClr val="002060"/>
                </a:solidFill>
                <a:latin typeface="Georgia" pitchFamily="18" charset="0"/>
              </a:rPr>
              <a:t>  Наградой для наших читателей стала поездка на</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областной праздник открытия</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Недели детской книги, посвященный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100 – летию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со дня рождения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С. В. Афоньшина, который состоялся в г. Семенове.</a:t>
            </a:r>
            <a:endParaRPr lang="ru-RU" sz="1800" b="1" dirty="0">
              <a:solidFill>
                <a:srgbClr val="002060"/>
              </a:solidFill>
              <a:latin typeface="Georgia" pitchFamily="18" charset="0"/>
            </a:endParaRPr>
          </a:p>
        </p:txBody>
      </p:sp>
      <p:pic>
        <p:nvPicPr>
          <p:cNvPr id="4099" name="Picture 3" descr="C:\Users\компьютер\Pictures\2013-10-02\005.jpg"/>
          <p:cNvPicPr>
            <a:picLocks noChangeAspect="1" noChangeArrowheads="1"/>
          </p:cNvPicPr>
          <p:nvPr/>
        </p:nvPicPr>
        <p:blipFill>
          <a:blip r:embed="rId3" cstate="print"/>
          <a:srcRect/>
          <a:stretch>
            <a:fillRect/>
          </a:stretch>
        </p:blipFill>
        <p:spPr bwMode="auto">
          <a:xfrm>
            <a:off x="3714744" y="1857364"/>
            <a:ext cx="4429156" cy="2928958"/>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285852" y="1214422"/>
            <a:ext cx="7000924" cy="1571636"/>
          </a:xfrm>
        </p:spPr>
        <p:txBody>
          <a:bodyPr>
            <a:normAutofit/>
          </a:bodyPr>
          <a:lstStyle/>
          <a:p>
            <a:r>
              <a:rPr lang="ru-RU" sz="1800" b="1" dirty="0" smtClean="0">
                <a:solidFill>
                  <a:srgbClr val="FF0000"/>
                </a:solidFill>
                <a:latin typeface="Georgia" pitchFamily="18" charset="0"/>
              </a:rPr>
              <a:t>2009 год.</a:t>
            </a:r>
            <a:r>
              <a:rPr lang="ru-RU" sz="1600" dirty="0" smtClean="0"/>
              <a:t/>
            </a:r>
            <a:br>
              <a:rPr lang="ru-RU" sz="1600" dirty="0" smtClean="0"/>
            </a:br>
            <a:r>
              <a:rPr lang="ru-RU" sz="1800" b="1" dirty="0" smtClean="0">
                <a:solidFill>
                  <a:srgbClr val="002060"/>
                </a:solidFill>
                <a:latin typeface="Georgia" pitchFamily="18" charset="0"/>
              </a:rPr>
              <a:t>Творческая встреча с детским писателем России Артуром </a:t>
            </a:r>
            <a:r>
              <a:rPr lang="ru-RU" sz="1800" b="1" dirty="0" err="1" smtClean="0">
                <a:solidFill>
                  <a:srgbClr val="002060"/>
                </a:solidFill>
                <a:latin typeface="Georgia" pitchFamily="18" charset="0"/>
              </a:rPr>
              <a:t>Гиваргизовым</a:t>
            </a:r>
            <a:r>
              <a:rPr lang="ru-RU" sz="1800" b="1" dirty="0" smtClean="0">
                <a:solidFill>
                  <a:srgbClr val="002060"/>
                </a:solidFill>
                <a:latin typeface="Georgia" pitchFamily="18" charset="0"/>
              </a:rPr>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«Мастер выдумки и фантазии».</a:t>
            </a:r>
            <a:endParaRPr lang="ru-RU" sz="1800" b="1" dirty="0">
              <a:solidFill>
                <a:srgbClr val="002060"/>
              </a:solidFill>
              <a:latin typeface="Georgia" pitchFamily="18" charset="0"/>
            </a:endParaRPr>
          </a:p>
        </p:txBody>
      </p:sp>
      <p:pic>
        <p:nvPicPr>
          <p:cNvPr id="5123" name="Picture 3" descr="C:\Users\компьютер\Documents\ФОТОГРАФИИ\2009 год\Мероприятия ЦДБ\детский писатель Артур Гиваргизов\IMG_0693.jpg"/>
          <p:cNvPicPr>
            <a:picLocks noChangeAspect="1" noChangeArrowheads="1"/>
          </p:cNvPicPr>
          <p:nvPr/>
        </p:nvPicPr>
        <p:blipFill>
          <a:blip r:embed="rId3" cstate="print"/>
          <a:srcRect/>
          <a:stretch>
            <a:fillRect/>
          </a:stretch>
        </p:blipFill>
        <p:spPr bwMode="auto">
          <a:xfrm>
            <a:off x="1142977" y="3143248"/>
            <a:ext cx="3286147" cy="2357454"/>
          </a:xfrm>
          <a:prstGeom prst="rect">
            <a:avLst/>
          </a:prstGeom>
          <a:noFill/>
        </p:spPr>
      </p:pic>
      <p:pic>
        <p:nvPicPr>
          <p:cNvPr id="3074" name="Picture 2" descr="C:\Users\компьютер\Documents\ФОТОГРАФИИ\2009 год\Мероприятия ЦДБ\детский писатель Артур Гиваргизов\IMG_0690.jpg"/>
          <p:cNvPicPr>
            <a:picLocks noChangeAspect="1" noChangeArrowheads="1"/>
          </p:cNvPicPr>
          <p:nvPr/>
        </p:nvPicPr>
        <p:blipFill>
          <a:blip r:embed="rId4" cstate="print"/>
          <a:srcRect/>
          <a:stretch>
            <a:fillRect/>
          </a:stretch>
        </p:blipFill>
        <p:spPr bwMode="auto">
          <a:xfrm>
            <a:off x="4881565" y="3143248"/>
            <a:ext cx="3119459" cy="2357454"/>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компьютер\Pictures\old_parchment_parchment.jpg"/>
          <p:cNvPicPr>
            <a:picLocks noChangeAspect="1" noChangeArrowheads="1"/>
          </p:cNvPicPr>
          <p:nvPr/>
        </p:nvPicPr>
        <p:blipFill>
          <a:blip r:embed="rId2" cstate="print"/>
          <a:srcRect/>
          <a:stretch>
            <a:fillRect/>
          </a:stretch>
        </p:blipFill>
        <p:spPr bwMode="auto">
          <a:xfrm>
            <a:off x="-214346" y="0"/>
            <a:ext cx="9358346" cy="6858000"/>
          </a:xfrm>
          <a:prstGeom prst="rect">
            <a:avLst/>
          </a:prstGeom>
          <a:noFill/>
        </p:spPr>
      </p:pic>
      <p:sp>
        <p:nvSpPr>
          <p:cNvPr id="2" name="Заголовок 1"/>
          <p:cNvSpPr>
            <a:spLocks noGrp="1"/>
          </p:cNvSpPr>
          <p:nvPr>
            <p:ph type="title"/>
          </p:nvPr>
        </p:nvSpPr>
        <p:spPr>
          <a:xfrm>
            <a:off x="4143372" y="928670"/>
            <a:ext cx="4071966" cy="2428892"/>
          </a:xfrm>
        </p:spPr>
        <p:txBody>
          <a:bodyPr>
            <a:normAutofit/>
          </a:bodyPr>
          <a:lstStyle/>
          <a:p>
            <a:r>
              <a:rPr lang="ru-RU" sz="1600" b="1" dirty="0" smtClean="0">
                <a:solidFill>
                  <a:srgbClr val="FF0000"/>
                </a:solidFill>
                <a:latin typeface="Georgia" pitchFamily="18" charset="0"/>
              </a:rPr>
              <a:t>2012год.</a:t>
            </a:r>
            <a:r>
              <a:rPr lang="ru-RU" sz="1600" b="1" dirty="0" smtClean="0">
                <a:latin typeface="Georgia" pitchFamily="18" charset="0"/>
              </a:rPr>
              <a:t/>
            </a:r>
            <a:br>
              <a:rPr lang="ru-RU" sz="1600" b="1" dirty="0" smtClean="0">
                <a:latin typeface="Georgia" pitchFamily="18" charset="0"/>
              </a:rPr>
            </a:br>
            <a:r>
              <a:rPr lang="ru-RU" sz="1600" b="1" dirty="0" smtClean="0">
                <a:solidFill>
                  <a:srgbClr val="002060"/>
                </a:solidFill>
                <a:latin typeface="Georgia" pitchFamily="18" charset="0"/>
              </a:rPr>
              <a:t>Районный праздник детской </a:t>
            </a:r>
            <a:r>
              <a:rPr lang="ru-RU" sz="1600" b="1" dirty="0" smtClean="0">
                <a:solidFill>
                  <a:srgbClr val="002060"/>
                </a:solidFill>
                <a:latin typeface="Georgia" pitchFamily="18" charset="0"/>
              </a:rPr>
              <a:t>книги </a:t>
            </a:r>
            <a:r>
              <a:rPr lang="ru-RU" sz="1600" b="1" dirty="0" smtClean="0">
                <a:solidFill>
                  <a:srgbClr val="002060"/>
                </a:solidFill>
                <a:latin typeface="Georgia" pitchFamily="18" charset="0"/>
              </a:rPr>
              <a:t>«Берега культуры».</a:t>
            </a:r>
            <a:endParaRPr lang="ru-RU" sz="1600" b="1" dirty="0">
              <a:solidFill>
                <a:srgbClr val="002060"/>
              </a:solidFill>
              <a:latin typeface="Georgia" pitchFamily="18" charset="0"/>
            </a:endParaRPr>
          </a:p>
        </p:txBody>
      </p:sp>
      <p:pic>
        <p:nvPicPr>
          <p:cNvPr id="2051" name="Picture 3" descr="C:\Users\компьютер\Documents\ФОТОГРАФИИ\2012 год\НДК, район.празд.Берега культуры\P1010174.JPG"/>
          <p:cNvPicPr>
            <a:picLocks noGrp="1" noChangeAspect="1" noChangeArrowheads="1"/>
          </p:cNvPicPr>
          <p:nvPr>
            <p:ph idx="1"/>
          </p:nvPr>
        </p:nvPicPr>
        <p:blipFill>
          <a:blip r:embed="rId3" cstate="print"/>
          <a:srcRect/>
          <a:stretch>
            <a:fillRect/>
          </a:stretch>
        </p:blipFill>
        <p:spPr bwMode="auto">
          <a:xfrm>
            <a:off x="1071538" y="1207983"/>
            <a:ext cx="3286148" cy="2060660"/>
          </a:xfrm>
          <a:prstGeom prst="rect">
            <a:avLst/>
          </a:prstGeom>
          <a:noFill/>
        </p:spPr>
      </p:pic>
      <p:pic>
        <p:nvPicPr>
          <p:cNvPr id="2052" name="Picture 4" descr="C:\Users\компьютер\Documents\ФОТОГРАФИИ\2013 год\ФОТО РАЙОН.ПРАЗД.ДЕТ.КН.ВАШЕ ЗДОРОВЬЕ_В ВАШИХ РУКАХ\P1030134.JPG"/>
          <p:cNvPicPr>
            <a:picLocks noChangeAspect="1" noChangeArrowheads="1"/>
          </p:cNvPicPr>
          <p:nvPr/>
        </p:nvPicPr>
        <p:blipFill>
          <a:blip r:embed="rId4" cstate="print"/>
          <a:srcRect/>
          <a:stretch>
            <a:fillRect/>
          </a:stretch>
        </p:blipFill>
        <p:spPr bwMode="auto">
          <a:xfrm>
            <a:off x="4500562" y="3375420"/>
            <a:ext cx="3286148" cy="2464611"/>
          </a:xfrm>
          <a:prstGeom prst="rect">
            <a:avLst/>
          </a:prstGeom>
          <a:noFill/>
        </p:spPr>
      </p:pic>
      <p:sp>
        <p:nvSpPr>
          <p:cNvPr id="10" name="TextBox 9"/>
          <p:cNvSpPr txBox="1"/>
          <p:nvPr/>
        </p:nvSpPr>
        <p:spPr>
          <a:xfrm>
            <a:off x="928662" y="4143380"/>
            <a:ext cx="3786214" cy="1077218"/>
          </a:xfrm>
          <a:prstGeom prst="rect">
            <a:avLst/>
          </a:prstGeom>
          <a:noFill/>
        </p:spPr>
        <p:txBody>
          <a:bodyPr wrap="square" rtlCol="0">
            <a:spAutoFit/>
          </a:bodyPr>
          <a:lstStyle/>
          <a:p>
            <a:pPr algn="ctr"/>
            <a:r>
              <a:rPr lang="ru-RU" sz="1600" b="1" dirty="0" smtClean="0">
                <a:solidFill>
                  <a:srgbClr val="FF0000"/>
                </a:solidFill>
                <a:latin typeface="Georgia" pitchFamily="18" charset="0"/>
              </a:rPr>
              <a:t>2013 год.</a:t>
            </a:r>
          </a:p>
          <a:p>
            <a:pPr algn="ctr"/>
            <a:r>
              <a:rPr lang="ru-RU" sz="1600" b="1" dirty="0" smtClean="0">
                <a:solidFill>
                  <a:srgbClr val="002060"/>
                </a:solidFill>
                <a:latin typeface="Georgia" pitchFamily="18" charset="0"/>
              </a:rPr>
              <a:t>Районный праздник детской книги «Ваше здоровье</a:t>
            </a:r>
          </a:p>
          <a:p>
            <a:pPr algn="ctr"/>
            <a:r>
              <a:rPr lang="ru-RU" sz="1600" b="1" dirty="0" smtClean="0">
                <a:solidFill>
                  <a:srgbClr val="002060"/>
                </a:solidFill>
                <a:latin typeface="Georgia" pitchFamily="18" charset="0"/>
              </a:rPr>
              <a:t> в ваших руках».</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928662" y="1000108"/>
            <a:ext cx="7286676" cy="1357322"/>
          </a:xfrm>
        </p:spPr>
        <p:txBody>
          <a:bodyPr>
            <a:noAutofit/>
          </a:bodyPr>
          <a:lstStyle/>
          <a:p>
            <a:r>
              <a:rPr lang="ru-RU" sz="1800" b="1" dirty="0" smtClean="0">
                <a:solidFill>
                  <a:srgbClr val="002060"/>
                </a:solidFill>
                <a:latin typeface="Georgia" pitchFamily="18" charset="0"/>
              </a:rPr>
              <a:t>С 1995 года  детская библиотека нашего района</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работает по программам летних чтений.</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Создает буклеты с заданиями для ребят.</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Проводит мероприятия и праздники в летние каникулы, прививая интерес к книгам и к чтению.</a:t>
            </a:r>
            <a:endParaRPr lang="ru-RU" sz="1800" b="1" dirty="0">
              <a:solidFill>
                <a:srgbClr val="002060"/>
              </a:solidFill>
              <a:latin typeface="Georgia" pitchFamily="18" charset="0"/>
            </a:endParaRPr>
          </a:p>
        </p:txBody>
      </p:sp>
      <p:pic>
        <p:nvPicPr>
          <p:cNvPr id="5122" name="Picture 2" descr="C:\Users\компьютер\Documents\ФОТОГРАФИИ\2010 год\Лето-это маленькая жизнь\Новая папка\IMG_2557.jpg"/>
          <p:cNvPicPr>
            <a:picLocks noGrp="1" noChangeAspect="1" noChangeArrowheads="1"/>
          </p:cNvPicPr>
          <p:nvPr>
            <p:ph idx="1"/>
          </p:nvPr>
        </p:nvPicPr>
        <p:blipFill>
          <a:blip r:embed="rId3" cstate="print"/>
          <a:srcRect/>
          <a:stretch>
            <a:fillRect/>
          </a:stretch>
        </p:blipFill>
        <p:spPr bwMode="auto">
          <a:xfrm>
            <a:off x="1142976" y="3429001"/>
            <a:ext cx="3214710" cy="2286016"/>
          </a:xfrm>
          <a:prstGeom prst="rect">
            <a:avLst/>
          </a:prstGeom>
          <a:noFill/>
        </p:spPr>
      </p:pic>
      <p:pic>
        <p:nvPicPr>
          <p:cNvPr id="5123" name="Picture 3" descr="C:\Users\компьютер\Documents\ФОТОГРАФИИ\2011 год\2011, Лето\Лето\Хранитель русских сказок.jpg"/>
          <p:cNvPicPr>
            <a:picLocks noChangeAspect="1" noChangeArrowheads="1"/>
          </p:cNvPicPr>
          <p:nvPr/>
        </p:nvPicPr>
        <p:blipFill>
          <a:blip r:embed="rId4" cstate="print"/>
          <a:srcRect/>
          <a:stretch>
            <a:fillRect/>
          </a:stretch>
        </p:blipFill>
        <p:spPr bwMode="auto">
          <a:xfrm>
            <a:off x="5000628" y="2571744"/>
            <a:ext cx="2928958" cy="2143140"/>
          </a:xfrm>
          <a:prstGeom prst="rect">
            <a:avLst/>
          </a:prstGeom>
          <a:noFill/>
        </p:spPr>
      </p:pic>
      <p:sp>
        <p:nvSpPr>
          <p:cNvPr id="10" name="TextBox 9"/>
          <p:cNvSpPr txBox="1"/>
          <p:nvPr/>
        </p:nvSpPr>
        <p:spPr>
          <a:xfrm>
            <a:off x="192879" y="2857496"/>
            <a:ext cx="4423006" cy="800219"/>
          </a:xfrm>
          <a:prstGeom prst="rect">
            <a:avLst/>
          </a:prstGeom>
          <a:noFill/>
        </p:spPr>
        <p:txBody>
          <a:bodyPr wrap="none" rtlCol="0">
            <a:spAutoFit/>
          </a:bodyPr>
          <a:lstStyle/>
          <a:p>
            <a:pPr algn="ctr"/>
            <a:r>
              <a:rPr lang="ru-RU" sz="1600" b="1" dirty="0" smtClean="0">
                <a:solidFill>
                  <a:srgbClr val="FF0000"/>
                </a:solidFill>
                <a:latin typeface="Georgia" pitchFamily="18" charset="0"/>
              </a:rPr>
              <a:t>         2010 год.</a:t>
            </a:r>
          </a:p>
          <a:p>
            <a:pPr algn="ctr"/>
            <a:r>
              <a:rPr lang="ru-RU" sz="1600" b="1" dirty="0" smtClean="0">
                <a:solidFill>
                  <a:srgbClr val="002060"/>
                </a:solidFill>
                <a:latin typeface="Georgia" pitchFamily="18" charset="0"/>
              </a:rPr>
              <a:t>               «Лето  - это маленькая жизнь».</a:t>
            </a:r>
          </a:p>
          <a:p>
            <a:endParaRPr lang="ru-RU" sz="1400" dirty="0"/>
          </a:p>
        </p:txBody>
      </p:sp>
      <p:sp>
        <p:nvSpPr>
          <p:cNvPr id="12" name="TextBox 11"/>
          <p:cNvSpPr txBox="1"/>
          <p:nvPr/>
        </p:nvSpPr>
        <p:spPr>
          <a:xfrm>
            <a:off x="5000628" y="4857760"/>
            <a:ext cx="3071834" cy="830997"/>
          </a:xfrm>
          <a:prstGeom prst="rect">
            <a:avLst/>
          </a:prstGeom>
          <a:noFill/>
        </p:spPr>
        <p:txBody>
          <a:bodyPr wrap="square" rtlCol="0">
            <a:spAutoFit/>
          </a:bodyPr>
          <a:lstStyle/>
          <a:p>
            <a:pPr algn="ctr"/>
            <a:r>
              <a:rPr lang="ru-RU" sz="1600" b="1" dirty="0" smtClean="0">
                <a:solidFill>
                  <a:srgbClr val="FF0000"/>
                </a:solidFill>
                <a:latin typeface="Georgia" pitchFamily="18" charset="0"/>
              </a:rPr>
              <a:t>2011 год</a:t>
            </a:r>
            <a:r>
              <a:rPr lang="ru-RU" sz="1600" b="1" dirty="0" smtClean="0">
                <a:solidFill>
                  <a:srgbClr val="002060"/>
                </a:solidFill>
                <a:latin typeface="Georgia" pitchFamily="18" charset="0"/>
              </a:rPr>
              <a:t>.</a:t>
            </a:r>
          </a:p>
          <a:p>
            <a:pPr algn="ctr"/>
            <a:r>
              <a:rPr lang="ru-RU" sz="1600" b="1" dirty="0" smtClean="0">
                <a:solidFill>
                  <a:srgbClr val="002060"/>
                </a:solidFill>
                <a:latin typeface="Georgia" pitchFamily="18" charset="0"/>
              </a:rPr>
              <a:t>«По книжным тропинкам лета».</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785794"/>
            <a:ext cx="8229600" cy="928694"/>
          </a:xfrm>
        </p:spPr>
        <p:txBody>
          <a:bodyPr>
            <a:normAutofit/>
          </a:bodyPr>
          <a:lstStyle/>
          <a:p>
            <a:r>
              <a:rPr lang="ru-RU" sz="2000" b="1" dirty="0" smtClean="0">
                <a:solidFill>
                  <a:srgbClr val="FF0000"/>
                </a:solidFill>
                <a:latin typeface="Georgia" pitchFamily="18" charset="0"/>
              </a:rPr>
              <a:t>2012 год.</a:t>
            </a:r>
            <a:r>
              <a:rPr lang="ru-RU" sz="2000" b="1" dirty="0" smtClean="0">
                <a:solidFill>
                  <a:srgbClr val="002060"/>
                </a:solidFill>
                <a:latin typeface="Georgia" pitchFamily="18" charset="0"/>
              </a:rPr>
              <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 «Лето с книгой и библиотекой».</a:t>
            </a:r>
            <a:endParaRPr lang="ru-RU" sz="2000" b="1" dirty="0">
              <a:solidFill>
                <a:srgbClr val="002060"/>
              </a:solidFill>
              <a:latin typeface="Georgia" pitchFamily="18" charset="0"/>
            </a:endParaRPr>
          </a:p>
        </p:txBody>
      </p:sp>
      <p:sp>
        <p:nvSpPr>
          <p:cNvPr id="3" name="Содержимое 2"/>
          <p:cNvSpPr>
            <a:spLocks noGrp="1"/>
          </p:cNvSpPr>
          <p:nvPr>
            <p:ph idx="1"/>
          </p:nvPr>
        </p:nvSpPr>
        <p:spPr>
          <a:xfrm>
            <a:off x="5072066" y="3786191"/>
            <a:ext cx="2928958" cy="2143140"/>
          </a:xfrm>
        </p:spPr>
        <p:txBody>
          <a:bodyPr/>
          <a:lstStyle/>
          <a:p>
            <a:pPr lvl="2"/>
            <a:endParaRPr lang="ru-RU" dirty="0"/>
          </a:p>
        </p:txBody>
      </p:sp>
      <p:pic>
        <p:nvPicPr>
          <p:cNvPr id="1026" name="Picture 2" descr="C:\Users\компьютер\Documents\ФОТОГРАФИИ\2012 год\ЛЕТО-2012\2. ИЮЛЬ- Лето бе з опасности\11. Правила дорожного движения помни всегда, чтоб не случилась с тобою беда\P1010651.JPG"/>
          <p:cNvPicPr>
            <a:picLocks noChangeAspect="1" noChangeArrowheads="1"/>
          </p:cNvPicPr>
          <p:nvPr/>
        </p:nvPicPr>
        <p:blipFill>
          <a:blip r:embed="rId3" cstate="print"/>
          <a:srcRect/>
          <a:stretch>
            <a:fillRect/>
          </a:stretch>
        </p:blipFill>
        <p:spPr bwMode="auto">
          <a:xfrm>
            <a:off x="4857752" y="3643311"/>
            <a:ext cx="3214710" cy="2411033"/>
          </a:xfrm>
          <a:prstGeom prst="rect">
            <a:avLst/>
          </a:prstGeom>
          <a:noFill/>
        </p:spPr>
      </p:pic>
      <p:pic>
        <p:nvPicPr>
          <p:cNvPr id="1027" name="Picture 3" descr="C:\Users\компьютер\Documents\ФОТОГРАФИИ\2012 год\ЛЕТО-2012\1 ИЮНЬ - Детское чтение на все настроения\2. Я в гости к Пушкину спешу\P1010547.JPG"/>
          <p:cNvPicPr>
            <a:picLocks noChangeAspect="1" noChangeArrowheads="1"/>
          </p:cNvPicPr>
          <p:nvPr/>
        </p:nvPicPr>
        <p:blipFill>
          <a:blip r:embed="rId4" cstate="print"/>
          <a:srcRect/>
          <a:stretch>
            <a:fillRect/>
          </a:stretch>
        </p:blipFill>
        <p:spPr bwMode="auto">
          <a:xfrm>
            <a:off x="1000100" y="1785926"/>
            <a:ext cx="3500462" cy="2625347"/>
          </a:xfrm>
          <a:prstGeom prst="rect">
            <a:avLst/>
          </a:prstGeom>
          <a:noFill/>
        </p:spPr>
      </p:pic>
      <p:sp>
        <p:nvSpPr>
          <p:cNvPr id="7" name="TextBox 6"/>
          <p:cNvSpPr txBox="1"/>
          <p:nvPr/>
        </p:nvSpPr>
        <p:spPr>
          <a:xfrm>
            <a:off x="1357290" y="4500570"/>
            <a:ext cx="2714644" cy="1323439"/>
          </a:xfrm>
          <a:prstGeom prst="rect">
            <a:avLst/>
          </a:prstGeom>
          <a:noFill/>
        </p:spPr>
        <p:txBody>
          <a:bodyPr wrap="square" rtlCol="0">
            <a:spAutoFit/>
          </a:bodyPr>
          <a:lstStyle/>
          <a:p>
            <a:pPr algn="ctr"/>
            <a:endParaRPr lang="ru-RU" sz="1600" b="1" dirty="0" smtClean="0">
              <a:solidFill>
                <a:srgbClr val="FF0000"/>
              </a:solidFill>
              <a:latin typeface="Georgia" pitchFamily="18" charset="0"/>
            </a:endParaRPr>
          </a:p>
          <a:p>
            <a:pPr algn="ctr"/>
            <a:r>
              <a:rPr lang="ru-RU" sz="1600" b="1" dirty="0" smtClean="0">
                <a:solidFill>
                  <a:srgbClr val="002060"/>
                </a:solidFill>
                <a:latin typeface="Georgia" pitchFamily="18" charset="0"/>
              </a:rPr>
              <a:t>Пушкинский день в библиотеке</a:t>
            </a:r>
          </a:p>
          <a:p>
            <a:pPr algn="ctr"/>
            <a:r>
              <a:rPr lang="ru-RU" sz="1600" b="1" dirty="0" smtClean="0">
                <a:solidFill>
                  <a:srgbClr val="002060"/>
                </a:solidFill>
                <a:latin typeface="Georgia" pitchFamily="18" charset="0"/>
              </a:rPr>
              <a:t> «Я в гости к Пушкину спешу…»</a:t>
            </a:r>
            <a:endParaRPr lang="ru-RU" sz="1600" b="1" dirty="0">
              <a:solidFill>
                <a:srgbClr val="002060"/>
              </a:solidFill>
              <a:latin typeface="Georgia" pitchFamily="18" charset="0"/>
            </a:endParaRPr>
          </a:p>
        </p:txBody>
      </p:sp>
      <p:sp>
        <p:nvSpPr>
          <p:cNvPr id="9" name="TextBox 8"/>
          <p:cNvSpPr txBox="1"/>
          <p:nvPr/>
        </p:nvSpPr>
        <p:spPr>
          <a:xfrm flipH="1">
            <a:off x="4572000" y="1785926"/>
            <a:ext cx="3500462" cy="1323439"/>
          </a:xfrm>
          <a:prstGeom prst="rect">
            <a:avLst/>
          </a:prstGeom>
          <a:noFill/>
        </p:spPr>
        <p:txBody>
          <a:bodyPr wrap="square" rtlCol="0">
            <a:spAutoFit/>
          </a:bodyPr>
          <a:lstStyle/>
          <a:p>
            <a:pPr algn="ctr"/>
            <a:endParaRPr lang="ru-RU" sz="1600" b="1" dirty="0" smtClean="0">
              <a:solidFill>
                <a:srgbClr val="FF0000"/>
              </a:solidFill>
              <a:latin typeface="Georgia" pitchFamily="18" charset="0"/>
            </a:endParaRPr>
          </a:p>
          <a:p>
            <a:pPr algn="ctr"/>
            <a:r>
              <a:rPr lang="ru-RU" sz="1600" b="1" dirty="0" smtClean="0">
                <a:solidFill>
                  <a:srgbClr val="002060"/>
                </a:solidFill>
                <a:latin typeface="Georgia" pitchFamily="18" charset="0"/>
              </a:rPr>
              <a:t> Познавательная беседа «Правила дорожного движения помни всегда, чтоб не случилась с тобою беда».</a:t>
            </a:r>
            <a:endParaRPr lang="ru-RU" sz="1600" b="1" dirty="0">
              <a:solidFill>
                <a:srgbClr val="002060"/>
              </a:solidFill>
              <a:latin typeface="Georgia" pitchFamily="18" charset="0"/>
            </a:endParaRPr>
          </a:p>
        </p:txBody>
      </p:sp>
      <p:sp>
        <p:nvSpPr>
          <p:cNvPr id="11" name="TextBox 10"/>
          <p:cNvSpPr txBox="1"/>
          <p:nvPr/>
        </p:nvSpPr>
        <p:spPr>
          <a:xfrm>
            <a:off x="1857356" y="1142984"/>
            <a:ext cx="45719" cy="369332"/>
          </a:xfrm>
          <a:prstGeom prst="rect">
            <a:avLst/>
          </a:prstGeom>
          <a:noFill/>
        </p:spPr>
        <p:txBody>
          <a:bodyPr wrap="square" rtlCol="0">
            <a:spAutoFit/>
          </a:bodyPr>
          <a:lstStyle/>
          <a:p>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0"/>
            <a:ext cx="9143999" cy="7028786"/>
          </a:xfrm>
          <a:prstGeom prst="rect">
            <a:avLst/>
          </a:prstGeom>
          <a:noFill/>
        </p:spPr>
      </p:pic>
      <p:sp>
        <p:nvSpPr>
          <p:cNvPr id="2" name="Заголовок 1"/>
          <p:cNvSpPr>
            <a:spLocks noGrp="1"/>
          </p:cNvSpPr>
          <p:nvPr>
            <p:ph type="title"/>
          </p:nvPr>
        </p:nvSpPr>
        <p:spPr>
          <a:xfrm>
            <a:off x="1142976" y="714356"/>
            <a:ext cx="7072362" cy="857256"/>
          </a:xfrm>
        </p:spPr>
        <p:txBody>
          <a:bodyPr>
            <a:normAutofit/>
          </a:bodyPr>
          <a:lstStyle/>
          <a:p>
            <a:r>
              <a:rPr lang="ru-RU" sz="2000" b="1" dirty="0" smtClean="0">
                <a:solidFill>
                  <a:srgbClr val="FF0000"/>
                </a:solidFill>
                <a:latin typeface="Georgia" pitchFamily="18" charset="0"/>
              </a:rPr>
              <a:t>2013 год.</a:t>
            </a:r>
            <a:r>
              <a:rPr lang="ru-RU" sz="2000" b="1" dirty="0" smtClean="0">
                <a:solidFill>
                  <a:srgbClr val="002060"/>
                </a:solidFill>
                <a:latin typeface="Georgia" pitchFamily="18" charset="0"/>
              </a:rPr>
              <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«Отдыхаем с книжкой: Летние чтение».</a:t>
            </a:r>
            <a:endParaRPr lang="ru-RU" sz="2000" b="1" dirty="0">
              <a:solidFill>
                <a:srgbClr val="002060"/>
              </a:solidFill>
              <a:latin typeface="Georgia" pitchFamily="18" charset="0"/>
            </a:endParaRPr>
          </a:p>
        </p:txBody>
      </p:sp>
      <p:pic>
        <p:nvPicPr>
          <p:cNvPr id="2051" name="Picture 3" descr="C:\Users\компьютер\Documents\ФОТОГРАФИИ\2013 год\ФОТО ЛЕТНИЕ ЧТЕНИЯ\Мер. как стать неболейкой, мер.Чтобы в дом не пришла беда\P1030728.JPG"/>
          <p:cNvPicPr>
            <a:picLocks noChangeAspect="1" noChangeArrowheads="1"/>
          </p:cNvPicPr>
          <p:nvPr/>
        </p:nvPicPr>
        <p:blipFill>
          <a:blip r:embed="rId3" cstate="print"/>
          <a:srcRect/>
          <a:stretch>
            <a:fillRect/>
          </a:stretch>
        </p:blipFill>
        <p:spPr bwMode="auto">
          <a:xfrm>
            <a:off x="1214414" y="1714488"/>
            <a:ext cx="2786082" cy="1714512"/>
          </a:xfrm>
          <a:prstGeom prst="rect">
            <a:avLst/>
          </a:prstGeom>
          <a:noFill/>
        </p:spPr>
      </p:pic>
      <p:pic>
        <p:nvPicPr>
          <p:cNvPr id="2052" name="Picture 4" descr="C:\Users\компьютер\Documents\ФОТОГРАФИИ\2013 год\ФОТО ЛЕТНИЕ ЧТЕНИЯ\Закрытие прогрыммы летн.чтений\P1030776.JPG"/>
          <p:cNvPicPr>
            <a:picLocks noChangeAspect="1" noChangeArrowheads="1"/>
          </p:cNvPicPr>
          <p:nvPr/>
        </p:nvPicPr>
        <p:blipFill>
          <a:blip r:embed="rId4" cstate="print"/>
          <a:srcRect/>
          <a:stretch>
            <a:fillRect/>
          </a:stretch>
        </p:blipFill>
        <p:spPr bwMode="auto">
          <a:xfrm>
            <a:off x="1142977" y="4286256"/>
            <a:ext cx="2928957" cy="2000264"/>
          </a:xfrm>
          <a:prstGeom prst="rect">
            <a:avLst/>
          </a:prstGeom>
          <a:noFill/>
        </p:spPr>
      </p:pic>
      <p:sp>
        <p:nvSpPr>
          <p:cNvPr id="10" name="TextBox 9"/>
          <p:cNvSpPr txBox="1"/>
          <p:nvPr/>
        </p:nvSpPr>
        <p:spPr>
          <a:xfrm>
            <a:off x="4143372" y="2143116"/>
            <a:ext cx="3857652" cy="738664"/>
          </a:xfrm>
          <a:prstGeom prst="rect">
            <a:avLst/>
          </a:prstGeom>
          <a:noFill/>
        </p:spPr>
        <p:txBody>
          <a:bodyPr wrap="square" rtlCol="0">
            <a:spAutoFit/>
          </a:bodyPr>
          <a:lstStyle/>
          <a:p>
            <a:pPr algn="ctr"/>
            <a:r>
              <a:rPr lang="ru-RU" sz="1400" b="1" dirty="0" smtClean="0">
                <a:solidFill>
                  <a:srgbClr val="002060"/>
                </a:solidFill>
                <a:latin typeface="Georgia" pitchFamily="18" charset="0"/>
              </a:rPr>
              <a:t>Литературно-познавательное путешествие </a:t>
            </a:r>
          </a:p>
          <a:p>
            <a:pPr algn="ctr"/>
            <a:r>
              <a:rPr lang="ru-RU" sz="1400" b="1" dirty="0" smtClean="0">
                <a:solidFill>
                  <a:srgbClr val="002060"/>
                </a:solidFill>
                <a:latin typeface="Georgia" pitchFamily="18" charset="0"/>
              </a:rPr>
              <a:t> «Как стать Неболейкой».</a:t>
            </a:r>
            <a:endParaRPr lang="ru-RU" sz="1400" b="1" dirty="0">
              <a:solidFill>
                <a:srgbClr val="002060"/>
              </a:solidFill>
              <a:latin typeface="Georgia" pitchFamily="18" charset="0"/>
            </a:endParaRPr>
          </a:p>
        </p:txBody>
      </p:sp>
      <p:pic>
        <p:nvPicPr>
          <p:cNvPr id="2055" name="Picture 7" descr="C:\Users\компьютер\Documents\ФОТОГРАФИИ\2013 год\ФОТО ЛЕТНИЕ ЧТЕНИЯ\Закрытие прогрыммы летн.чтений\P1030779.JPG"/>
          <p:cNvPicPr>
            <a:picLocks noChangeAspect="1" noChangeArrowheads="1"/>
          </p:cNvPicPr>
          <p:nvPr/>
        </p:nvPicPr>
        <p:blipFill>
          <a:blip r:embed="rId5" cstate="print"/>
          <a:srcRect/>
          <a:stretch>
            <a:fillRect/>
          </a:stretch>
        </p:blipFill>
        <p:spPr bwMode="auto">
          <a:xfrm>
            <a:off x="5214942" y="4286256"/>
            <a:ext cx="2857520" cy="1928826"/>
          </a:xfrm>
          <a:prstGeom prst="rect">
            <a:avLst/>
          </a:prstGeom>
          <a:noFill/>
        </p:spPr>
      </p:pic>
      <p:sp>
        <p:nvSpPr>
          <p:cNvPr id="18" name="TextBox 17"/>
          <p:cNvSpPr txBox="1"/>
          <p:nvPr/>
        </p:nvSpPr>
        <p:spPr>
          <a:xfrm>
            <a:off x="1428728" y="3571876"/>
            <a:ext cx="6572297" cy="646331"/>
          </a:xfrm>
          <a:prstGeom prst="rect">
            <a:avLst/>
          </a:prstGeom>
          <a:noFill/>
        </p:spPr>
        <p:txBody>
          <a:bodyPr wrap="square" rtlCol="0">
            <a:spAutoFit/>
          </a:bodyPr>
          <a:lstStyle/>
          <a:p>
            <a:pPr algn="ctr"/>
            <a:r>
              <a:rPr lang="ru-RU" b="1" dirty="0" smtClean="0">
                <a:solidFill>
                  <a:srgbClr val="002060"/>
                </a:solidFill>
                <a:latin typeface="Georgia" pitchFamily="18" charset="0"/>
              </a:rPr>
              <a:t>Заключительный праздник программы летних чтений «Лучшие читатели лета».</a:t>
            </a:r>
            <a:endParaRPr lang="ru-RU"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компьютер\Pictures\old_parchment_parchment.jpg"/>
          <p:cNvPicPr>
            <a:picLocks noChangeAspect="1" noChangeArrowheads="1"/>
          </p:cNvPicPr>
          <p:nvPr/>
        </p:nvPicPr>
        <p:blipFill>
          <a:blip r:embed="rId2" cstate="print"/>
          <a:srcRect/>
          <a:stretch>
            <a:fillRect/>
          </a:stretch>
        </p:blipFill>
        <p:spPr bwMode="auto">
          <a:xfrm>
            <a:off x="837" y="0"/>
            <a:ext cx="9143163" cy="6858000"/>
          </a:xfrm>
          <a:prstGeom prst="rect">
            <a:avLst/>
          </a:prstGeom>
          <a:noFill/>
        </p:spPr>
      </p:pic>
      <p:sp>
        <p:nvSpPr>
          <p:cNvPr id="2" name="Заголовок 1"/>
          <p:cNvSpPr>
            <a:spLocks noGrp="1"/>
          </p:cNvSpPr>
          <p:nvPr>
            <p:ph type="title"/>
          </p:nvPr>
        </p:nvSpPr>
        <p:spPr>
          <a:xfrm>
            <a:off x="428596" y="857232"/>
            <a:ext cx="8715404" cy="1500198"/>
          </a:xfrm>
        </p:spPr>
        <p:txBody>
          <a:bodyPr>
            <a:noAutofit/>
          </a:bodyPr>
          <a:lstStyle/>
          <a:p>
            <a:r>
              <a:rPr lang="ru-RU" sz="2000" b="1" dirty="0" smtClean="0">
                <a:solidFill>
                  <a:srgbClr val="002060"/>
                </a:solidFill>
                <a:latin typeface="Georgia" pitchFamily="18" charset="0"/>
              </a:rPr>
              <a:t>Много интересных, красочных </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мероприятий проводилось работниками</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 нашей библиотеки за последние годы. </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Вот некоторые из них…</a:t>
            </a:r>
            <a:endParaRPr lang="ru-RU" sz="2000" b="1" dirty="0">
              <a:solidFill>
                <a:srgbClr val="002060"/>
              </a:solidFill>
              <a:latin typeface="Georgia" pitchFamily="18" charset="0"/>
            </a:endParaRPr>
          </a:p>
        </p:txBody>
      </p:sp>
      <p:pic>
        <p:nvPicPr>
          <p:cNvPr id="7" name="Picture 2" descr="C:\Users\компьютер\Pictures\2013-10-02\003.jpg"/>
          <p:cNvPicPr>
            <a:picLocks noGrp="1" noChangeAspect="1" noChangeArrowheads="1"/>
          </p:cNvPicPr>
          <p:nvPr>
            <p:ph idx="1"/>
          </p:nvPr>
        </p:nvPicPr>
        <p:blipFill>
          <a:blip r:embed="rId3" cstate="print"/>
          <a:srcRect/>
          <a:stretch>
            <a:fillRect/>
          </a:stretch>
        </p:blipFill>
        <p:spPr bwMode="auto">
          <a:xfrm>
            <a:off x="1571604" y="2714620"/>
            <a:ext cx="2714644" cy="1785950"/>
          </a:xfrm>
          <a:prstGeom prst="rect">
            <a:avLst/>
          </a:prstGeom>
          <a:noFill/>
        </p:spPr>
      </p:pic>
      <p:sp>
        <p:nvSpPr>
          <p:cNvPr id="10" name="TextBox 9"/>
          <p:cNvSpPr txBox="1"/>
          <p:nvPr/>
        </p:nvSpPr>
        <p:spPr>
          <a:xfrm>
            <a:off x="5286380" y="4429132"/>
            <a:ext cx="3000396" cy="307777"/>
          </a:xfrm>
          <a:prstGeom prst="rect">
            <a:avLst/>
          </a:prstGeom>
          <a:noFill/>
        </p:spPr>
        <p:txBody>
          <a:bodyPr wrap="square" rtlCol="0">
            <a:spAutoFit/>
          </a:bodyPr>
          <a:lstStyle/>
          <a:p>
            <a:pPr algn="ctr"/>
            <a:endParaRPr lang="ru-RU" sz="1400" dirty="0"/>
          </a:p>
        </p:txBody>
      </p:sp>
      <p:sp>
        <p:nvSpPr>
          <p:cNvPr id="11" name="TextBox 10"/>
          <p:cNvSpPr txBox="1"/>
          <p:nvPr/>
        </p:nvSpPr>
        <p:spPr>
          <a:xfrm>
            <a:off x="2428860" y="4500570"/>
            <a:ext cx="184731" cy="369332"/>
          </a:xfrm>
          <a:prstGeom prst="rect">
            <a:avLst/>
          </a:prstGeom>
          <a:noFill/>
        </p:spPr>
        <p:txBody>
          <a:bodyPr wrap="none" rtlCol="0">
            <a:spAutoFit/>
          </a:bodyPr>
          <a:lstStyle/>
          <a:p>
            <a:endParaRPr lang="ru-RU" dirty="0"/>
          </a:p>
        </p:txBody>
      </p:sp>
      <p:pic>
        <p:nvPicPr>
          <p:cNvPr id="6146" name="Picture 2" descr="C:\Users\компьютер\Documents\ФОТОГРАФИИ\Мероприятия ЦБ И ЦДБ разных лет\IMG_0578.jpg"/>
          <p:cNvPicPr>
            <a:picLocks noChangeAspect="1" noChangeArrowheads="1"/>
          </p:cNvPicPr>
          <p:nvPr/>
        </p:nvPicPr>
        <p:blipFill>
          <a:blip r:embed="rId4" cstate="print"/>
          <a:srcRect/>
          <a:stretch>
            <a:fillRect/>
          </a:stretch>
        </p:blipFill>
        <p:spPr bwMode="auto">
          <a:xfrm>
            <a:off x="4827528" y="2714620"/>
            <a:ext cx="2816306" cy="1785950"/>
          </a:xfrm>
          <a:prstGeom prst="rect">
            <a:avLst/>
          </a:prstGeom>
          <a:noFill/>
        </p:spPr>
      </p:pic>
      <p:sp>
        <p:nvSpPr>
          <p:cNvPr id="13" name="TextBox 12"/>
          <p:cNvSpPr txBox="1"/>
          <p:nvPr/>
        </p:nvSpPr>
        <p:spPr>
          <a:xfrm>
            <a:off x="4714876" y="4786322"/>
            <a:ext cx="3071834" cy="769441"/>
          </a:xfrm>
          <a:prstGeom prst="rect">
            <a:avLst/>
          </a:prstGeom>
          <a:noFill/>
        </p:spPr>
        <p:txBody>
          <a:bodyPr wrap="square" rtlCol="0">
            <a:spAutoFit/>
          </a:bodyPr>
          <a:lstStyle/>
          <a:p>
            <a:pPr algn="ctr"/>
            <a:r>
              <a:rPr lang="ru-RU" sz="1400" b="1" dirty="0" smtClean="0">
                <a:solidFill>
                  <a:srgbClr val="FF0000"/>
                </a:solidFill>
                <a:latin typeface="Georgia" pitchFamily="18" charset="0"/>
              </a:rPr>
              <a:t>2009 год.</a:t>
            </a:r>
          </a:p>
          <a:p>
            <a:pPr algn="ctr"/>
            <a:r>
              <a:rPr lang="ru-RU" sz="1400" b="1" dirty="0" smtClean="0">
                <a:solidFill>
                  <a:srgbClr val="002060"/>
                </a:solidFill>
                <a:latin typeface="Georgia" pitchFamily="18" charset="0"/>
              </a:rPr>
              <a:t>Экскурсия по библиотеке «Вам знаком Книжкин дом</a:t>
            </a:r>
            <a:r>
              <a:rPr lang="ru-RU" sz="1600" b="1" dirty="0" smtClean="0">
                <a:solidFill>
                  <a:srgbClr val="002060"/>
                </a:solidFill>
                <a:latin typeface="Georgia" pitchFamily="18" charset="0"/>
              </a:rPr>
              <a:t>!»</a:t>
            </a:r>
            <a:endParaRPr lang="ru-RU" sz="1600" b="1" dirty="0">
              <a:solidFill>
                <a:srgbClr val="002060"/>
              </a:solidFill>
              <a:latin typeface="Georgia" pitchFamily="18" charset="0"/>
            </a:endParaRPr>
          </a:p>
        </p:txBody>
      </p:sp>
      <p:sp>
        <p:nvSpPr>
          <p:cNvPr id="14" name="Прямоугольник 13"/>
          <p:cNvSpPr/>
          <p:nvPr/>
        </p:nvSpPr>
        <p:spPr>
          <a:xfrm>
            <a:off x="1357290" y="4643446"/>
            <a:ext cx="3000396" cy="1231106"/>
          </a:xfrm>
          <a:prstGeom prst="rect">
            <a:avLst/>
          </a:prstGeom>
        </p:spPr>
        <p:txBody>
          <a:bodyPr wrap="square">
            <a:spAutoFit/>
          </a:bodyPr>
          <a:lstStyle/>
          <a:p>
            <a:pPr algn="ctr"/>
            <a:r>
              <a:rPr lang="ru-RU" sz="1400" b="1" dirty="0" smtClean="0">
                <a:solidFill>
                  <a:srgbClr val="FF0000"/>
                </a:solidFill>
                <a:latin typeface="Georgia" pitchFamily="18" charset="0"/>
              </a:rPr>
              <a:t>2007 год.</a:t>
            </a: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Юные читатели ЦДБ</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на областном фестивале </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«Читающая семья в</a:t>
            </a:r>
            <a:br>
              <a:rPr lang="ru-RU" sz="1400" b="1" dirty="0" smtClean="0">
                <a:solidFill>
                  <a:srgbClr val="002060"/>
                </a:solidFill>
                <a:latin typeface="Georgia" pitchFamily="18" charset="0"/>
              </a:rPr>
            </a:br>
            <a:r>
              <a:rPr lang="ru-RU" sz="1400" b="1" dirty="0" smtClean="0">
                <a:solidFill>
                  <a:srgbClr val="002060"/>
                </a:solidFill>
                <a:latin typeface="Georgia" pitchFamily="18" charset="0"/>
              </a:rPr>
              <a:t> г. Шахунья</a:t>
            </a:r>
            <a:r>
              <a:rPr lang="ru-RU" b="1" dirty="0" smtClean="0">
                <a:solidFill>
                  <a:srgbClr val="002060"/>
                </a:solidFill>
                <a:latin typeface="Georgia" pitchFamily="18" charset="0"/>
              </a:rPr>
              <a:t>.</a:t>
            </a:r>
            <a:endParaRPr lang="ru-RU" dirty="0">
              <a:solidFill>
                <a:srgbClr val="002060"/>
              </a:solidFill>
            </a:endParaRPr>
          </a:p>
        </p:txBody>
      </p:sp>
    </p:spTree>
  </p:cSld>
  <p:clrMapOvr>
    <a:masterClrMapping/>
  </p:clrMapOvr>
  <p:transition spd="slow">
    <p:strips dir="rd"/>
    <p:sndAc>
      <p:end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4214810" y="714356"/>
            <a:ext cx="3714776" cy="2500330"/>
          </a:xfrm>
        </p:spPr>
        <p:txBody>
          <a:bodyPr>
            <a:normAutofit/>
          </a:bodyPr>
          <a:lstStyle/>
          <a:p>
            <a:r>
              <a:rPr lang="ru-RU" sz="1600" b="1" dirty="0" smtClean="0">
                <a:solidFill>
                  <a:srgbClr val="FF0000"/>
                </a:solidFill>
                <a:latin typeface="Georgia" pitchFamily="18" charset="0"/>
              </a:rPr>
              <a:t>2009 год.</a:t>
            </a: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Встреча творческих коллективов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начальной и воскресной школ в ЦДБ</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«Пасха красная». </a:t>
            </a:r>
            <a:endParaRPr lang="ru-RU" sz="1600" b="1" dirty="0">
              <a:solidFill>
                <a:srgbClr val="002060"/>
              </a:solidFill>
              <a:latin typeface="Georgia" pitchFamily="18" charset="0"/>
            </a:endParaRPr>
          </a:p>
        </p:txBody>
      </p:sp>
      <p:pic>
        <p:nvPicPr>
          <p:cNvPr id="1027" name="Picture 3" descr="C:\Users\компьютер\Documents\ФОТОГРАФИИ\2009 год\Мероприятия ЦДБ\светлая пасха ДБ\IMG_0827.jpg"/>
          <p:cNvPicPr>
            <a:picLocks noChangeAspect="1" noChangeArrowheads="1"/>
          </p:cNvPicPr>
          <p:nvPr/>
        </p:nvPicPr>
        <p:blipFill>
          <a:blip r:embed="rId3" cstate="print"/>
          <a:srcRect/>
          <a:stretch>
            <a:fillRect/>
          </a:stretch>
        </p:blipFill>
        <p:spPr bwMode="auto">
          <a:xfrm>
            <a:off x="1500166" y="1071546"/>
            <a:ext cx="2428892" cy="2928958"/>
          </a:xfrm>
          <a:prstGeom prst="rect">
            <a:avLst/>
          </a:prstGeom>
          <a:noFill/>
        </p:spPr>
      </p:pic>
      <p:pic>
        <p:nvPicPr>
          <p:cNvPr id="1028" name="Picture 4" descr="C:\Users\компьютер\Documents\ФОТОГРАФИИ\2010 год\Лето-это маленькая жизнь\Новая папка (3)\IMG_2577.jpg"/>
          <p:cNvPicPr>
            <a:picLocks noChangeAspect="1" noChangeArrowheads="1"/>
          </p:cNvPicPr>
          <p:nvPr/>
        </p:nvPicPr>
        <p:blipFill>
          <a:blip r:embed="rId4" cstate="print"/>
          <a:srcRect/>
          <a:stretch>
            <a:fillRect/>
          </a:stretch>
        </p:blipFill>
        <p:spPr bwMode="auto">
          <a:xfrm>
            <a:off x="4214810" y="3429000"/>
            <a:ext cx="3500462" cy="2500330"/>
          </a:xfrm>
          <a:prstGeom prst="rect">
            <a:avLst/>
          </a:prstGeom>
          <a:noFill/>
        </p:spPr>
      </p:pic>
      <p:sp>
        <p:nvSpPr>
          <p:cNvPr id="8" name="TextBox 7"/>
          <p:cNvSpPr txBox="1"/>
          <p:nvPr/>
        </p:nvSpPr>
        <p:spPr>
          <a:xfrm>
            <a:off x="1643042" y="4429132"/>
            <a:ext cx="2500330" cy="1323439"/>
          </a:xfrm>
          <a:prstGeom prst="rect">
            <a:avLst/>
          </a:prstGeom>
          <a:noFill/>
        </p:spPr>
        <p:txBody>
          <a:bodyPr wrap="square" rtlCol="0">
            <a:spAutoFit/>
          </a:bodyPr>
          <a:lstStyle/>
          <a:p>
            <a:pPr algn="ctr"/>
            <a:r>
              <a:rPr lang="ru-RU" sz="1600" b="1" dirty="0" smtClean="0">
                <a:solidFill>
                  <a:srgbClr val="FF0000"/>
                </a:solidFill>
                <a:latin typeface="Georgia" pitchFamily="18" charset="0"/>
              </a:rPr>
              <a:t>2010 год.</a:t>
            </a:r>
          </a:p>
          <a:p>
            <a:pPr algn="ctr"/>
            <a:r>
              <a:rPr lang="ru-RU" sz="1600" b="1" dirty="0" smtClean="0">
                <a:solidFill>
                  <a:srgbClr val="002060"/>
                </a:solidFill>
                <a:latin typeface="Georgia" pitchFamily="18" charset="0"/>
              </a:rPr>
              <a:t>Сюжетно – ролевая игра по сказкам </a:t>
            </a:r>
          </a:p>
          <a:p>
            <a:pPr algn="ctr"/>
            <a:r>
              <a:rPr lang="ru-RU" sz="1600" b="1" dirty="0" smtClean="0">
                <a:solidFill>
                  <a:srgbClr val="002060"/>
                </a:solidFill>
                <a:latin typeface="Georgia" pitchFamily="18" charset="0"/>
              </a:rPr>
              <a:t>«В царстве славного </a:t>
            </a:r>
            <a:r>
              <a:rPr lang="ru-RU" sz="1600" b="1" dirty="0" err="1" smtClean="0">
                <a:solidFill>
                  <a:srgbClr val="002060"/>
                </a:solidFill>
                <a:latin typeface="Georgia" pitchFamily="18" charset="0"/>
              </a:rPr>
              <a:t>Салтана</a:t>
            </a:r>
            <a:r>
              <a:rPr lang="ru-RU" sz="1600" b="1" dirty="0" smtClean="0">
                <a:solidFill>
                  <a:srgbClr val="002060"/>
                </a:solidFill>
                <a:latin typeface="Georgia" pitchFamily="18" charset="0"/>
              </a:rPr>
              <a:t>».</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компьютер\Pictures\old_parchment_parchment.jpg"/>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285852" y="785794"/>
            <a:ext cx="6929486" cy="2143140"/>
          </a:xfrm>
        </p:spPr>
        <p:txBody>
          <a:bodyPr>
            <a:noAutofit/>
          </a:bodyPr>
          <a:lstStyle/>
          <a:p>
            <a:pPr algn="l"/>
            <a:r>
              <a:rPr lang="ru-RU" sz="1600" b="1" dirty="0" smtClean="0">
                <a:solidFill>
                  <a:srgbClr val="002060"/>
                </a:solidFill>
                <a:latin typeface="Georgia" pitchFamily="18" charset="0"/>
              </a:rPr>
              <a:t>В </a:t>
            </a:r>
            <a:r>
              <a:rPr lang="ru-RU" sz="1600" b="1" dirty="0" smtClean="0">
                <a:solidFill>
                  <a:srgbClr val="FF0000"/>
                </a:solidFill>
                <a:latin typeface="Georgia" pitchFamily="18" charset="0"/>
              </a:rPr>
              <a:t>50-е годы </a:t>
            </a:r>
            <a:r>
              <a:rPr lang="ru-RU" sz="1600" b="1" dirty="0" smtClean="0">
                <a:solidFill>
                  <a:srgbClr val="002060"/>
                </a:solidFill>
                <a:latin typeface="Georgia" pitchFamily="18" charset="0"/>
              </a:rPr>
              <a:t>детская библиотека находилась рядом со школой, здание было расположено на перекрестке </a:t>
            </a:r>
            <a:r>
              <a:rPr lang="ru-RU" sz="1600" b="1" dirty="0" smtClean="0">
                <a:solidFill>
                  <a:srgbClr val="002060"/>
                </a:solidFill>
                <a:latin typeface="Georgia" pitchFamily="18" charset="0"/>
              </a:rPr>
              <a:t>улиц </a:t>
            </a:r>
            <a:r>
              <a:rPr lang="ru-RU" sz="1600" b="1" dirty="0" smtClean="0">
                <a:solidFill>
                  <a:srgbClr val="002060"/>
                </a:solidFill>
                <a:latin typeface="Georgia" pitchFamily="18" charset="0"/>
              </a:rPr>
              <a:t>Гагарина и Октябрьской. В библиотеке работали 2 человека. Заведующей детским отделом с 01.08.1950 года  была назначена Гусева А.А., выпускница Борского библиотечного техникума,  а библиотекарем работала Уткина Ксения Мокеевна. Фонд библиотеки насчитывал 8 920 экземпляров</a:t>
            </a:r>
            <a:r>
              <a:rPr lang="ru-RU" sz="1600" b="1" dirty="0" smtClean="0">
                <a:latin typeface="Georgia" pitchFamily="18" charset="0"/>
              </a:rPr>
              <a:t>.</a:t>
            </a:r>
            <a:endParaRPr lang="ru-RU" sz="1600" dirty="0"/>
          </a:p>
        </p:txBody>
      </p:sp>
      <p:pic>
        <p:nvPicPr>
          <p:cNvPr id="10" name="Picture 6" descr="C:\Users\компьютер\Pictures\2013-09-20\001.jpg"/>
          <p:cNvPicPr>
            <a:picLocks noGrp="1" noChangeAspect="1" noChangeArrowheads="1"/>
          </p:cNvPicPr>
          <p:nvPr>
            <p:ph idx="1"/>
          </p:nvPr>
        </p:nvPicPr>
        <p:blipFill>
          <a:blip r:embed="rId4" cstate="print"/>
          <a:srcRect/>
          <a:stretch>
            <a:fillRect/>
          </a:stretch>
        </p:blipFill>
        <p:spPr bwMode="auto">
          <a:xfrm>
            <a:off x="4857752" y="3000372"/>
            <a:ext cx="3357587" cy="2357454"/>
          </a:xfrm>
          <a:prstGeom prst="rect">
            <a:avLst/>
          </a:prstGeom>
          <a:noFill/>
        </p:spPr>
      </p:pic>
      <p:sp>
        <p:nvSpPr>
          <p:cNvPr id="15" name="Заголовок 1"/>
          <p:cNvSpPr>
            <a:spLocks noGrp="1"/>
          </p:cNvSpPr>
          <p:nvPr/>
        </p:nvSpPr>
        <p:spPr>
          <a:xfrm>
            <a:off x="1000100" y="3071810"/>
            <a:ext cx="3786214" cy="23574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1400" b="1" dirty="0" smtClean="0">
                <a:latin typeface="Georgia" pitchFamily="18" charset="0"/>
              </a:rPr>
              <a:t/>
            </a:r>
            <a:br>
              <a:rPr lang="ru-RU" sz="1400" b="1" dirty="0" smtClean="0">
                <a:latin typeface="Georgia" pitchFamily="18" charset="0"/>
              </a:rPr>
            </a:br>
            <a:r>
              <a:rPr lang="ru-RU" sz="1600" b="1" dirty="0" smtClean="0">
                <a:solidFill>
                  <a:srgbClr val="002060"/>
                </a:solidFill>
                <a:latin typeface="Georgia" pitchFamily="18" charset="0"/>
              </a:rPr>
              <a:t>С </a:t>
            </a:r>
            <a:r>
              <a:rPr lang="ru-RU" sz="1600" b="1" dirty="0" smtClean="0">
                <a:solidFill>
                  <a:srgbClr val="FF0000"/>
                </a:solidFill>
                <a:latin typeface="Georgia" pitchFamily="18" charset="0"/>
              </a:rPr>
              <a:t>1 августа 1953 года </a:t>
            </a:r>
            <a:r>
              <a:rPr lang="ru-RU" sz="1600" b="1" dirty="0" smtClean="0">
                <a:solidFill>
                  <a:srgbClr val="002060"/>
                </a:solidFill>
                <a:latin typeface="Georgia" pitchFamily="18" charset="0"/>
              </a:rPr>
              <a:t>приказом по отделу культпросветработы заведующей детским отделом была назначена Баранова Нина Петровна, а библиотекарем была принята Малышева Павла Григорьевна. В </a:t>
            </a:r>
            <a:r>
              <a:rPr lang="ru-RU" sz="1600" b="1" dirty="0" smtClean="0">
                <a:solidFill>
                  <a:srgbClr val="FF0000"/>
                </a:solidFill>
                <a:latin typeface="Georgia" pitchFamily="18" charset="0"/>
              </a:rPr>
              <a:t>1956 году </a:t>
            </a:r>
            <a:r>
              <a:rPr lang="ru-RU" sz="1600" b="1" dirty="0" smtClean="0">
                <a:solidFill>
                  <a:srgbClr val="002060"/>
                </a:solidFill>
                <a:latin typeface="Georgia" pitchFamily="18" charset="0"/>
              </a:rPr>
              <a:t>в библиотеке вновь работает Павла Михайловна Кузнецова,  заведующей детским отделом. И проработала она на этой должности до января 1968 года. </a:t>
            </a:r>
            <a:endParaRPr lang="ru-RU" sz="1600"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09922" y="0"/>
            <a:ext cx="9557682" cy="6858000"/>
          </a:xfrm>
          <a:prstGeom prst="rect">
            <a:avLst/>
          </a:prstGeom>
          <a:noFill/>
        </p:spPr>
      </p:pic>
      <p:sp>
        <p:nvSpPr>
          <p:cNvPr id="2" name="Заголовок 1"/>
          <p:cNvSpPr>
            <a:spLocks noGrp="1"/>
          </p:cNvSpPr>
          <p:nvPr>
            <p:ph type="title"/>
          </p:nvPr>
        </p:nvSpPr>
        <p:spPr>
          <a:xfrm>
            <a:off x="457200" y="857232"/>
            <a:ext cx="8229600" cy="928694"/>
          </a:xfrm>
        </p:spPr>
        <p:txBody>
          <a:bodyPr>
            <a:normAutofit/>
          </a:bodyPr>
          <a:lstStyle/>
          <a:p>
            <a:r>
              <a:rPr lang="ru-RU" sz="1700" b="1" dirty="0" smtClean="0">
                <a:solidFill>
                  <a:srgbClr val="FF0000"/>
                </a:solidFill>
                <a:latin typeface="Georgia" pitchFamily="18" charset="0"/>
              </a:rPr>
              <a:t>2010 год</a:t>
            </a:r>
            <a:r>
              <a:rPr lang="ru-RU" sz="1700" b="1" dirty="0" smtClean="0">
                <a:solidFill>
                  <a:srgbClr val="002060"/>
                </a:solidFill>
                <a:latin typeface="Georgia" pitchFamily="18" charset="0"/>
              </a:rPr>
              <a:t>.</a:t>
            </a:r>
            <a:br>
              <a:rPr lang="ru-RU" sz="1700" b="1" dirty="0" smtClean="0">
                <a:solidFill>
                  <a:srgbClr val="002060"/>
                </a:solidFill>
                <a:latin typeface="Georgia" pitchFamily="18" charset="0"/>
              </a:rPr>
            </a:br>
            <a:r>
              <a:rPr lang="ru-RU" sz="1700" b="1" dirty="0" smtClean="0">
                <a:solidFill>
                  <a:srgbClr val="002060"/>
                </a:solidFill>
                <a:latin typeface="Georgia" pitchFamily="18" charset="0"/>
              </a:rPr>
              <a:t>Праздник, посвященный Рождеству Христову</a:t>
            </a:r>
            <a:br>
              <a:rPr lang="ru-RU" sz="1700" b="1" dirty="0" smtClean="0">
                <a:solidFill>
                  <a:srgbClr val="002060"/>
                </a:solidFill>
                <a:latin typeface="Georgia" pitchFamily="18" charset="0"/>
              </a:rPr>
            </a:br>
            <a:r>
              <a:rPr lang="ru-RU" sz="1700" b="1" dirty="0" smtClean="0">
                <a:solidFill>
                  <a:srgbClr val="002060"/>
                </a:solidFill>
                <a:latin typeface="Georgia" pitchFamily="18" charset="0"/>
              </a:rPr>
              <a:t> «Свет пришел в мир».</a:t>
            </a:r>
            <a:endParaRPr lang="ru-RU" sz="1700" b="1" dirty="0">
              <a:solidFill>
                <a:srgbClr val="002060"/>
              </a:solidFill>
              <a:latin typeface="Georgia" pitchFamily="18" charset="0"/>
            </a:endParaRPr>
          </a:p>
        </p:txBody>
      </p:sp>
      <p:pic>
        <p:nvPicPr>
          <p:cNvPr id="2050" name="Picture 2" descr="C:\Users\компьютер\Documents\ФОТОГРАФИИ\2010 год\рождество в ДБ\IMG_1542.JPG"/>
          <p:cNvPicPr>
            <a:picLocks noChangeAspect="1" noChangeArrowheads="1"/>
          </p:cNvPicPr>
          <p:nvPr/>
        </p:nvPicPr>
        <p:blipFill>
          <a:blip r:embed="rId3" cstate="print"/>
          <a:srcRect/>
          <a:stretch>
            <a:fillRect/>
          </a:stretch>
        </p:blipFill>
        <p:spPr bwMode="auto">
          <a:xfrm>
            <a:off x="4929190" y="4000504"/>
            <a:ext cx="3000396" cy="2071702"/>
          </a:xfrm>
          <a:prstGeom prst="rect">
            <a:avLst/>
          </a:prstGeom>
          <a:noFill/>
        </p:spPr>
      </p:pic>
      <p:pic>
        <p:nvPicPr>
          <p:cNvPr id="2051" name="Picture 3" descr="C:\Users\компьютер\Documents\ФОТОГРАФИИ\2010 год\рождество в ДБ\IMG_1534.JPG"/>
          <p:cNvPicPr>
            <a:picLocks noChangeAspect="1" noChangeArrowheads="1"/>
          </p:cNvPicPr>
          <p:nvPr/>
        </p:nvPicPr>
        <p:blipFill>
          <a:blip r:embed="rId4" cstate="print"/>
          <a:srcRect/>
          <a:stretch>
            <a:fillRect/>
          </a:stretch>
        </p:blipFill>
        <p:spPr bwMode="auto">
          <a:xfrm>
            <a:off x="1285852" y="4143380"/>
            <a:ext cx="2857520" cy="1928825"/>
          </a:xfrm>
          <a:prstGeom prst="rect">
            <a:avLst/>
          </a:prstGeom>
          <a:noFill/>
        </p:spPr>
      </p:pic>
      <p:pic>
        <p:nvPicPr>
          <p:cNvPr id="2052" name="Picture 4" descr="C:\Users\компьютер\Documents\ФОТОГРАФИИ\2010 год\рождество в ДБ\IMG_1531.JPG"/>
          <p:cNvPicPr>
            <a:picLocks noChangeAspect="1" noChangeArrowheads="1"/>
          </p:cNvPicPr>
          <p:nvPr/>
        </p:nvPicPr>
        <p:blipFill>
          <a:blip r:embed="rId5" cstate="print"/>
          <a:srcRect/>
          <a:stretch>
            <a:fillRect/>
          </a:stretch>
        </p:blipFill>
        <p:spPr bwMode="auto">
          <a:xfrm>
            <a:off x="1357290" y="2000240"/>
            <a:ext cx="2857520" cy="1928827"/>
          </a:xfrm>
          <a:prstGeom prst="rect">
            <a:avLst/>
          </a:prstGeom>
          <a:noFill/>
        </p:spPr>
      </p:pic>
      <p:pic>
        <p:nvPicPr>
          <p:cNvPr id="2053" name="Picture 5" descr="C:\Users\компьютер\Documents\ФОТОГРАФИИ\2010 год\рождество в ДБ\IMG_1525.JPG"/>
          <p:cNvPicPr>
            <a:picLocks noChangeAspect="1" noChangeArrowheads="1"/>
          </p:cNvPicPr>
          <p:nvPr/>
        </p:nvPicPr>
        <p:blipFill>
          <a:blip r:embed="rId6" cstate="print"/>
          <a:srcRect/>
          <a:stretch>
            <a:fillRect/>
          </a:stretch>
        </p:blipFill>
        <p:spPr bwMode="auto">
          <a:xfrm>
            <a:off x="4929190" y="2000240"/>
            <a:ext cx="2857520" cy="1857388"/>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1341" y="0"/>
            <a:ext cx="9175341" cy="6858000"/>
          </a:xfrm>
          <a:prstGeom prst="rect">
            <a:avLst/>
          </a:prstGeom>
          <a:noFill/>
        </p:spPr>
      </p:pic>
      <p:sp>
        <p:nvSpPr>
          <p:cNvPr id="2" name="Заголовок 1"/>
          <p:cNvSpPr>
            <a:spLocks noGrp="1"/>
          </p:cNvSpPr>
          <p:nvPr>
            <p:ph type="title"/>
          </p:nvPr>
        </p:nvSpPr>
        <p:spPr>
          <a:xfrm>
            <a:off x="4143372" y="1000108"/>
            <a:ext cx="3857652" cy="2357454"/>
          </a:xfrm>
        </p:spPr>
        <p:txBody>
          <a:bodyPr>
            <a:normAutofit/>
          </a:bodyPr>
          <a:lstStyle/>
          <a:p>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Занятие кружка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«Секреты народных мастеров».</a:t>
            </a:r>
            <a:endParaRPr lang="ru-RU" sz="1600" b="1" dirty="0">
              <a:solidFill>
                <a:srgbClr val="002060"/>
              </a:solidFill>
              <a:latin typeface="Georgia" pitchFamily="18" charset="0"/>
            </a:endParaRPr>
          </a:p>
        </p:txBody>
      </p:sp>
      <p:pic>
        <p:nvPicPr>
          <p:cNvPr id="3074" name="Picture 2" descr="C:\Users\компьютер\Documents\ФОТОГРАФИИ\2011 год\Фотоколлекция событий библиотеки-1\Занятия кружка Секреты народных мастеров\IMG_4598.jpg"/>
          <p:cNvPicPr>
            <a:picLocks noChangeAspect="1" noChangeArrowheads="1"/>
          </p:cNvPicPr>
          <p:nvPr/>
        </p:nvPicPr>
        <p:blipFill>
          <a:blip r:embed="rId3" cstate="print"/>
          <a:srcRect/>
          <a:stretch>
            <a:fillRect/>
          </a:stretch>
        </p:blipFill>
        <p:spPr bwMode="auto">
          <a:xfrm>
            <a:off x="1214414" y="1643050"/>
            <a:ext cx="3071834" cy="2428892"/>
          </a:xfrm>
          <a:prstGeom prst="rect">
            <a:avLst/>
          </a:prstGeom>
          <a:noFill/>
        </p:spPr>
      </p:pic>
      <p:pic>
        <p:nvPicPr>
          <p:cNvPr id="3075" name="Picture 3" descr="C:\Users\компьютер\Documents\ФОТОГРАФИИ\2011 год\Фотоколлекция событий библиотеки-1\НДК Для России думать и творить\Литературно-музыкальный  вечер Звездный сын земли\6 б класс.jpg"/>
          <p:cNvPicPr>
            <a:picLocks noChangeAspect="1" noChangeArrowheads="1"/>
          </p:cNvPicPr>
          <p:nvPr/>
        </p:nvPicPr>
        <p:blipFill>
          <a:blip r:embed="rId4" cstate="print"/>
          <a:srcRect/>
          <a:stretch>
            <a:fillRect/>
          </a:stretch>
        </p:blipFill>
        <p:spPr bwMode="auto">
          <a:xfrm>
            <a:off x="4786314" y="3500438"/>
            <a:ext cx="3143272" cy="2357454"/>
          </a:xfrm>
          <a:prstGeom prst="rect">
            <a:avLst/>
          </a:prstGeom>
          <a:noFill/>
        </p:spPr>
      </p:pic>
      <p:sp>
        <p:nvSpPr>
          <p:cNvPr id="8" name="TextBox 7"/>
          <p:cNvSpPr txBox="1"/>
          <p:nvPr/>
        </p:nvSpPr>
        <p:spPr>
          <a:xfrm>
            <a:off x="928662" y="4000504"/>
            <a:ext cx="4000528" cy="1600438"/>
          </a:xfrm>
          <a:prstGeom prst="rect">
            <a:avLst/>
          </a:prstGeom>
          <a:noFill/>
        </p:spPr>
        <p:txBody>
          <a:bodyPr wrap="square" rtlCol="0">
            <a:spAutoFit/>
          </a:bodyPr>
          <a:lstStyle/>
          <a:p>
            <a:pPr algn="ctr"/>
            <a:endParaRPr lang="ru-RU" b="1" dirty="0" smtClean="0">
              <a:solidFill>
                <a:srgbClr val="FF0000"/>
              </a:solidFill>
              <a:latin typeface="Georgia" pitchFamily="18" charset="0"/>
            </a:endParaRPr>
          </a:p>
          <a:p>
            <a:pPr algn="ctr"/>
            <a:endParaRPr lang="ru-RU" sz="1600" b="1" dirty="0" smtClean="0">
              <a:solidFill>
                <a:srgbClr val="FF0000"/>
              </a:solidFill>
              <a:latin typeface="Georgia" pitchFamily="18" charset="0"/>
            </a:endParaRPr>
          </a:p>
          <a:p>
            <a:pPr algn="ctr"/>
            <a:r>
              <a:rPr lang="ru-RU" sz="1600" b="1" dirty="0" smtClean="0">
                <a:solidFill>
                  <a:srgbClr val="002060"/>
                </a:solidFill>
                <a:latin typeface="Georgia" pitchFamily="18" charset="0"/>
              </a:rPr>
              <a:t>Литературно-музыкальный вечер </a:t>
            </a:r>
          </a:p>
          <a:p>
            <a:pPr algn="ctr"/>
            <a:r>
              <a:rPr lang="ru-RU" sz="1600" b="1" dirty="0" smtClean="0">
                <a:solidFill>
                  <a:srgbClr val="002060"/>
                </a:solidFill>
                <a:latin typeface="Georgia" pitchFamily="18" charset="0"/>
              </a:rPr>
              <a:t>«Звездный сын земли».</a:t>
            </a:r>
          </a:p>
          <a:p>
            <a:pPr algn="ctr"/>
            <a:r>
              <a:rPr lang="ru-RU" sz="1600" b="1" dirty="0" smtClean="0">
                <a:solidFill>
                  <a:srgbClr val="002060"/>
                </a:solidFill>
                <a:latin typeface="Georgia" pitchFamily="18" charset="0"/>
              </a:rPr>
              <a:t> (6 класс, </a:t>
            </a:r>
            <a:r>
              <a:rPr lang="ru-RU" sz="1600" b="1" dirty="0" err="1" smtClean="0">
                <a:solidFill>
                  <a:srgbClr val="002060"/>
                </a:solidFill>
                <a:latin typeface="Georgia" pitchFamily="18" charset="0"/>
              </a:rPr>
              <a:t>кл</a:t>
            </a:r>
            <a:r>
              <a:rPr lang="ru-RU" sz="1600" b="1" dirty="0" smtClean="0">
                <a:solidFill>
                  <a:srgbClr val="002060"/>
                </a:solidFill>
                <a:latin typeface="Georgia" pitchFamily="18" charset="0"/>
              </a:rPr>
              <a:t>. руководитель </a:t>
            </a:r>
            <a:r>
              <a:rPr lang="ru-RU" sz="1600" b="1" dirty="0" err="1" smtClean="0">
                <a:solidFill>
                  <a:srgbClr val="002060"/>
                </a:solidFill>
                <a:latin typeface="Georgia" pitchFamily="18" charset="0"/>
              </a:rPr>
              <a:t>Вязилова</a:t>
            </a:r>
            <a:r>
              <a:rPr lang="ru-RU" sz="1600" b="1" dirty="0" smtClean="0">
                <a:solidFill>
                  <a:srgbClr val="002060"/>
                </a:solidFill>
                <a:latin typeface="Georgia" pitchFamily="18" charset="0"/>
              </a:rPr>
              <a:t> Н.А.)</a:t>
            </a:r>
            <a:endParaRPr lang="ru-RU" sz="1600" b="1" dirty="0">
              <a:solidFill>
                <a:srgbClr val="002060"/>
              </a:solidFill>
              <a:latin typeface="Georgia" pitchFamily="18" charset="0"/>
            </a:endParaRPr>
          </a:p>
        </p:txBody>
      </p:sp>
      <p:sp>
        <p:nvSpPr>
          <p:cNvPr id="9" name="TextBox 8"/>
          <p:cNvSpPr txBox="1"/>
          <p:nvPr/>
        </p:nvSpPr>
        <p:spPr>
          <a:xfrm>
            <a:off x="3000364" y="1071547"/>
            <a:ext cx="3143272" cy="461665"/>
          </a:xfrm>
          <a:prstGeom prst="rect">
            <a:avLst/>
          </a:prstGeom>
          <a:noFill/>
        </p:spPr>
        <p:txBody>
          <a:bodyPr wrap="square" rtlCol="0">
            <a:spAutoFit/>
          </a:bodyPr>
          <a:lstStyle/>
          <a:p>
            <a:pPr algn="ctr"/>
            <a:r>
              <a:rPr lang="ru-RU" sz="2400" b="1" dirty="0" smtClean="0">
                <a:solidFill>
                  <a:srgbClr val="FF0000"/>
                </a:solidFill>
                <a:latin typeface="Georgia" pitchFamily="18" charset="0"/>
              </a:rPr>
              <a:t>2011 год.</a:t>
            </a:r>
            <a:endParaRPr lang="ru-RU" sz="24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75341" cy="6858000"/>
          </a:xfrm>
          <a:prstGeom prst="rect">
            <a:avLst/>
          </a:prstGeom>
          <a:noFill/>
        </p:spPr>
      </p:pic>
      <p:sp>
        <p:nvSpPr>
          <p:cNvPr id="2" name="Заголовок 1"/>
          <p:cNvSpPr>
            <a:spLocks noGrp="1"/>
          </p:cNvSpPr>
          <p:nvPr>
            <p:ph type="title"/>
          </p:nvPr>
        </p:nvSpPr>
        <p:spPr>
          <a:xfrm>
            <a:off x="4643438" y="1214422"/>
            <a:ext cx="3143272" cy="1571636"/>
          </a:xfrm>
        </p:spPr>
        <p:txBody>
          <a:bodyPr>
            <a:normAutofit/>
          </a:bodyPr>
          <a:lstStyle/>
          <a:p>
            <a:r>
              <a:rPr lang="ru-RU" sz="1800" b="1" dirty="0" smtClean="0">
                <a:solidFill>
                  <a:srgbClr val="002060"/>
                </a:solidFill>
                <a:latin typeface="Georgia" pitchFamily="18" charset="0"/>
              </a:rPr>
              <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День чтения</a:t>
            </a:r>
            <a:br>
              <a:rPr lang="ru-RU" sz="1800" b="1" dirty="0" smtClean="0">
                <a:solidFill>
                  <a:srgbClr val="002060"/>
                </a:solidFill>
                <a:latin typeface="Georgia" pitchFamily="18" charset="0"/>
              </a:rPr>
            </a:br>
            <a:r>
              <a:rPr lang="ru-RU" sz="1800" b="1" dirty="0" smtClean="0">
                <a:solidFill>
                  <a:srgbClr val="002060"/>
                </a:solidFill>
                <a:latin typeface="Georgia" pitchFamily="18" charset="0"/>
              </a:rPr>
              <a:t> «Читаем книги о войне».</a:t>
            </a:r>
            <a:endParaRPr lang="ru-RU" sz="1800" b="1" dirty="0">
              <a:solidFill>
                <a:srgbClr val="002060"/>
              </a:solidFill>
              <a:latin typeface="Georgia" pitchFamily="18" charset="0"/>
            </a:endParaRPr>
          </a:p>
        </p:txBody>
      </p:sp>
      <p:pic>
        <p:nvPicPr>
          <p:cNvPr id="4098" name="Picture 2" descr="C:\Users\компьютер\Documents\ФОТОГРАФИИ\2012 год\День чтения Читаем книги о войне\Пр.книги Четв.высота 4 класс\P1010327.JPG"/>
          <p:cNvPicPr>
            <a:picLocks noChangeAspect="1" noChangeArrowheads="1"/>
          </p:cNvPicPr>
          <p:nvPr/>
        </p:nvPicPr>
        <p:blipFill>
          <a:blip r:embed="rId3" cstate="print"/>
          <a:srcRect/>
          <a:stretch>
            <a:fillRect/>
          </a:stretch>
        </p:blipFill>
        <p:spPr bwMode="auto">
          <a:xfrm>
            <a:off x="1214414" y="1357298"/>
            <a:ext cx="3357586" cy="2428892"/>
          </a:xfrm>
          <a:prstGeom prst="rect">
            <a:avLst/>
          </a:prstGeom>
          <a:noFill/>
        </p:spPr>
      </p:pic>
      <p:pic>
        <p:nvPicPr>
          <p:cNvPr id="4099" name="Picture 3" descr="C:\Users\компьютер\Documents\ФОТОГРАФИИ\2012 год\Библионочь\IMG_0166.JPG"/>
          <p:cNvPicPr>
            <a:picLocks noChangeAspect="1" noChangeArrowheads="1"/>
          </p:cNvPicPr>
          <p:nvPr/>
        </p:nvPicPr>
        <p:blipFill>
          <a:blip r:embed="rId4" cstate="print"/>
          <a:srcRect/>
          <a:stretch>
            <a:fillRect/>
          </a:stretch>
        </p:blipFill>
        <p:spPr bwMode="auto">
          <a:xfrm>
            <a:off x="4572000" y="3428999"/>
            <a:ext cx="3429025" cy="2571769"/>
          </a:xfrm>
          <a:prstGeom prst="rect">
            <a:avLst/>
          </a:prstGeom>
          <a:noFill/>
        </p:spPr>
      </p:pic>
      <p:sp>
        <p:nvSpPr>
          <p:cNvPr id="8" name="TextBox 7"/>
          <p:cNvSpPr txBox="1"/>
          <p:nvPr/>
        </p:nvSpPr>
        <p:spPr>
          <a:xfrm>
            <a:off x="1292033" y="4286256"/>
            <a:ext cx="3208529" cy="1477328"/>
          </a:xfrm>
          <a:prstGeom prst="rect">
            <a:avLst/>
          </a:prstGeom>
          <a:noFill/>
        </p:spPr>
        <p:txBody>
          <a:bodyPr wrap="square" rtlCol="0">
            <a:spAutoFit/>
          </a:bodyPr>
          <a:lstStyle/>
          <a:p>
            <a:pPr algn="ctr"/>
            <a:endParaRPr lang="ru-RU" b="1" dirty="0" smtClean="0">
              <a:solidFill>
                <a:srgbClr val="FF0000"/>
              </a:solidFill>
              <a:latin typeface="Georgia" pitchFamily="18" charset="0"/>
            </a:endParaRPr>
          </a:p>
          <a:p>
            <a:pPr algn="ctr"/>
            <a:r>
              <a:rPr lang="ru-RU" b="1" dirty="0" smtClean="0">
                <a:solidFill>
                  <a:srgbClr val="002060"/>
                </a:solidFill>
                <a:latin typeface="Georgia" pitchFamily="18" charset="0"/>
              </a:rPr>
              <a:t>Библионочь. </a:t>
            </a:r>
          </a:p>
          <a:p>
            <a:pPr algn="ctr"/>
            <a:r>
              <a:rPr lang="ru-RU" b="1" dirty="0" smtClean="0">
                <a:solidFill>
                  <a:srgbClr val="002060"/>
                </a:solidFill>
                <a:latin typeface="Georgia" pitchFamily="18" charset="0"/>
              </a:rPr>
              <a:t>Вечер в библиотеке</a:t>
            </a:r>
          </a:p>
          <a:p>
            <a:pPr algn="ctr"/>
            <a:r>
              <a:rPr lang="ru-RU" b="1" dirty="0" smtClean="0">
                <a:solidFill>
                  <a:srgbClr val="002060"/>
                </a:solidFill>
                <a:latin typeface="Georgia" pitchFamily="18" charset="0"/>
              </a:rPr>
              <a:t> «В гостях у старой, старой сказки».</a:t>
            </a:r>
            <a:endParaRPr lang="ru-RU" b="1" dirty="0">
              <a:solidFill>
                <a:srgbClr val="002060"/>
              </a:solidFill>
              <a:latin typeface="Georgia" pitchFamily="18" charset="0"/>
            </a:endParaRPr>
          </a:p>
        </p:txBody>
      </p:sp>
      <p:sp>
        <p:nvSpPr>
          <p:cNvPr id="7" name="TextBox 6"/>
          <p:cNvSpPr txBox="1"/>
          <p:nvPr/>
        </p:nvSpPr>
        <p:spPr>
          <a:xfrm>
            <a:off x="3428992" y="928670"/>
            <a:ext cx="2571768" cy="461665"/>
          </a:xfrm>
          <a:prstGeom prst="rect">
            <a:avLst/>
          </a:prstGeom>
          <a:noFill/>
        </p:spPr>
        <p:txBody>
          <a:bodyPr wrap="square" rtlCol="0">
            <a:spAutoFit/>
          </a:bodyPr>
          <a:lstStyle/>
          <a:p>
            <a:pPr algn="ctr"/>
            <a:r>
              <a:rPr lang="ru-RU" sz="2400" b="1" dirty="0" smtClean="0">
                <a:solidFill>
                  <a:srgbClr val="FF0000"/>
                </a:solidFill>
                <a:latin typeface="Georgia" pitchFamily="18" charset="0"/>
              </a:rPr>
              <a:t>2012год.</a:t>
            </a:r>
            <a:endParaRPr lang="ru-RU" sz="24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857620" y="1643050"/>
            <a:ext cx="4357718" cy="1214446"/>
          </a:xfrm>
        </p:spPr>
        <p:txBody>
          <a:bodyPr>
            <a:normAutofit/>
          </a:bodyPr>
          <a:lstStyle/>
          <a:p>
            <a:r>
              <a:rPr lang="ru-RU" sz="1600" b="1" dirty="0" smtClean="0">
                <a:solidFill>
                  <a:srgbClr val="FF0000"/>
                </a:solidFill>
                <a:latin typeface="Georgia" pitchFamily="18" charset="0"/>
              </a:rPr>
              <a:t> </a:t>
            </a: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Литературный час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«На все руки мастер».</a:t>
            </a:r>
            <a:endParaRPr lang="ru-RU" sz="1600" b="1" dirty="0">
              <a:solidFill>
                <a:srgbClr val="002060"/>
              </a:solidFill>
              <a:latin typeface="Georgia" pitchFamily="18" charset="0"/>
            </a:endParaRPr>
          </a:p>
        </p:txBody>
      </p:sp>
      <p:pic>
        <p:nvPicPr>
          <p:cNvPr id="5122" name="Picture 2" descr="C:\Users\компьютер\Documents\ФОТОГРАФИИ\2012 год\мероприятие в дс солнышко\P1020155.JPG"/>
          <p:cNvPicPr>
            <a:picLocks noChangeAspect="1" noChangeArrowheads="1"/>
          </p:cNvPicPr>
          <p:nvPr/>
        </p:nvPicPr>
        <p:blipFill>
          <a:blip r:embed="rId3" cstate="print"/>
          <a:srcRect/>
          <a:stretch>
            <a:fillRect/>
          </a:stretch>
        </p:blipFill>
        <p:spPr bwMode="auto">
          <a:xfrm>
            <a:off x="1571604" y="1357297"/>
            <a:ext cx="2857521" cy="2143141"/>
          </a:xfrm>
          <a:prstGeom prst="rect">
            <a:avLst/>
          </a:prstGeom>
          <a:noFill/>
        </p:spPr>
      </p:pic>
      <p:pic>
        <p:nvPicPr>
          <p:cNvPr id="5123" name="Picture 3" descr="C:\Users\компьютер\Documents\ФОТОГРАФИИ\2012 год\к 400-летию  подвига Нижегородского ополчения\Мер.о Нижегор.ополч. СЦР\ниж.опол.СРЦ.JPG"/>
          <p:cNvPicPr>
            <a:picLocks noChangeAspect="1" noChangeArrowheads="1"/>
          </p:cNvPicPr>
          <p:nvPr/>
        </p:nvPicPr>
        <p:blipFill>
          <a:blip r:embed="rId4" cstate="print"/>
          <a:srcRect/>
          <a:stretch>
            <a:fillRect/>
          </a:stretch>
        </p:blipFill>
        <p:spPr bwMode="auto">
          <a:xfrm>
            <a:off x="5072066" y="3643315"/>
            <a:ext cx="3000396" cy="2143140"/>
          </a:xfrm>
          <a:prstGeom prst="rect">
            <a:avLst/>
          </a:prstGeom>
          <a:noFill/>
        </p:spPr>
      </p:pic>
      <p:sp>
        <p:nvSpPr>
          <p:cNvPr id="7" name="TextBox 6"/>
          <p:cNvSpPr txBox="1"/>
          <p:nvPr/>
        </p:nvSpPr>
        <p:spPr>
          <a:xfrm>
            <a:off x="2000232" y="4214818"/>
            <a:ext cx="2857520" cy="1077218"/>
          </a:xfrm>
          <a:prstGeom prst="rect">
            <a:avLst/>
          </a:prstGeom>
          <a:noFill/>
        </p:spPr>
        <p:txBody>
          <a:bodyPr wrap="square" rtlCol="0">
            <a:spAutoFit/>
          </a:bodyPr>
          <a:lstStyle/>
          <a:p>
            <a:pPr algn="ctr"/>
            <a:r>
              <a:rPr lang="ru-RU" sz="1600" b="1" dirty="0" smtClean="0">
                <a:solidFill>
                  <a:srgbClr val="FF0000"/>
                </a:solidFill>
                <a:latin typeface="Georgia" pitchFamily="18" charset="0"/>
              </a:rPr>
              <a:t> </a:t>
            </a:r>
          </a:p>
          <a:p>
            <a:pPr algn="ctr"/>
            <a:r>
              <a:rPr lang="ru-RU" sz="1600" b="1" dirty="0" smtClean="0">
                <a:solidFill>
                  <a:srgbClr val="002060"/>
                </a:solidFill>
                <a:latin typeface="Georgia" pitchFamily="18" charset="0"/>
              </a:rPr>
              <a:t> Устный журнал</a:t>
            </a:r>
          </a:p>
          <a:p>
            <a:pPr algn="ctr"/>
            <a:r>
              <a:rPr lang="ru-RU" sz="1600" b="1" dirty="0" smtClean="0">
                <a:solidFill>
                  <a:srgbClr val="002060"/>
                </a:solidFill>
                <a:latin typeface="Georgia" pitchFamily="18" charset="0"/>
              </a:rPr>
              <a:t> «В благодарной памяти Отечества».</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0"/>
            <a:ext cx="9144000" cy="6858000"/>
          </a:xfrm>
          <a:prstGeom prst="rect">
            <a:avLst/>
          </a:prstGeom>
          <a:noFill/>
        </p:spPr>
      </p:pic>
      <p:sp>
        <p:nvSpPr>
          <p:cNvPr id="2" name="Заголовок 1"/>
          <p:cNvSpPr>
            <a:spLocks noGrp="1"/>
          </p:cNvSpPr>
          <p:nvPr>
            <p:ph type="title"/>
          </p:nvPr>
        </p:nvSpPr>
        <p:spPr>
          <a:xfrm>
            <a:off x="4500562" y="1142984"/>
            <a:ext cx="3500462" cy="1928826"/>
          </a:xfrm>
        </p:spPr>
        <p:txBody>
          <a:bodyPr>
            <a:normAutofit/>
          </a:bodyPr>
          <a:lstStyle/>
          <a:p>
            <a:r>
              <a:rPr lang="ru-RU" sz="1600" b="1" dirty="0" smtClean="0">
                <a:solidFill>
                  <a:srgbClr val="FF0000"/>
                </a:solidFill>
                <a:latin typeface="Georgia" pitchFamily="18" charset="0"/>
              </a:rPr>
              <a:t> </a:t>
            </a: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Познавательно-развлекательное занятие для дошкольников «Правила личной гигиены.</a:t>
            </a:r>
            <a:endParaRPr lang="ru-RU" sz="1600" b="1" dirty="0">
              <a:solidFill>
                <a:srgbClr val="002060"/>
              </a:solidFill>
              <a:latin typeface="Georgia" pitchFamily="18" charset="0"/>
            </a:endParaRPr>
          </a:p>
        </p:txBody>
      </p:sp>
      <p:pic>
        <p:nvPicPr>
          <p:cNvPr id="2050" name="Picture 2" descr="C:\Users\компьютер\Documents\ФОТОГРАФИИ\2013 год\ФОТО МЕРОП.ДЛЯ ДОШКОЛЬНИКОВ\фото дс солнышко, о гигиене\P1030022.JPG"/>
          <p:cNvPicPr>
            <a:picLocks noChangeAspect="1" noChangeArrowheads="1"/>
          </p:cNvPicPr>
          <p:nvPr/>
        </p:nvPicPr>
        <p:blipFill>
          <a:blip r:embed="rId3" cstate="print"/>
          <a:srcRect/>
          <a:stretch>
            <a:fillRect/>
          </a:stretch>
        </p:blipFill>
        <p:spPr bwMode="auto">
          <a:xfrm>
            <a:off x="1142976" y="1500174"/>
            <a:ext cx="3290075" cy="2143140"/>
          </a:xfrm>
          <a:prstGeom prst="rect">
            <a:avLst/>
          </a:prstGeom>
          <a:noFill/>
        </p:spPr>
      </p:pic>
      <p:pic>
        <p:nvPicPr>
          <p:cNvPr id="2051" name="Picture 3" descr="C:\Users\компьютер\Documents\ФОТОГРАФИИ\2013 год\фото мероп. 7-8 кл.Мы выбираем жизнь\P1020688.JPG"/>
          <p:cNvPicPr>
            <a:picLocks noChangeAspect="1" noChangeArrowheads="1"/>
          </p:cNvPicPr>
          <p:nvPr/>
        </p:nvPicPr>
        <p:blipFill>
          <a:blip r:embed="rId4" cstate="print"/>
          <a:srcRect/>
          <a:stretch>
            <a:fillRect/>
          </a:stretch>
        </p:blipFill>
        <p:spPr bwMode="auto">
          <a:xfrm>
            <a:off x="4643438" y="3500438"/>
            <a:ext cx="3143272" cy="2143140"/>
          </a:xfrm>
          <a:prstGeom prst="rect">
            <a:avLst/>
          </a:prstGeom>
          <a:noFill/>
        </p:spPr>
      </p:pic>
      <p:sp>
        <p:nvSpPr>
          <p:cNvPr id="8" name="TextBox 7"/>
          <p:cNvSpPr txBox="1"/>
          <p:nvPr/>
        </p:nvSpPr>
        <p:spPr>
          <a:xfrm>
            <a:off x="1428728" y="4214818"/>
            <a:ext cx="2786082" cy="1077218"/>
          </a:xfrm>
          <a:prstGeom prst="rect">
            <a:avLst/>
          </a:prstGeom>
          <a:noFill/>
        </p:spPr>
        <p:txBody>
          <a:bodyPr wrap="square" rtlCol="0">
            <a:spAutoFit/>
          </a:bodyPr>
          <a:lstStyle/>
          <a:p>
            <a:pPr algn="ctr"/>
            <a:r>
              <a:rPr lang="ru-RU" sz="1600" b="1" dirty="0" smtClean="0">
                <a:solidFill>
                  <a:srgbClr val="FF0000"/>
                </a:solidFill>
                <a:latin typeface="Georgia" pitchFamily="18" charset="0"/>
              </a:rPr>
              <a:t> </a:t>
            </a:r>
          </a:p>
          <a:p>
            <a:pPr algn="ctr"/>
            <a:r>
              <a:rPr lang="ru-RU" sz="1600" b="1" dirty="0" smtClean="0">
                <a:solidFill>
                  <a:srgbClr val="002060"/>
                </a:solidFill>
                <a:latin typeface="Georgia" pitchFamily="18" charset="0"/>
              </a:rPr>
              <a:t>Диалоги о здоровье «Мы выбираем жизнь».</a:t>
            </a:r>
            <a:endParaRPr lang="ru-RU" sz="1600" b="1" dirty="0">
              <a:solidFill>
                <a:srgbClr val="002060"/>
              </a:solidFill>
              <a:latin typeface="Georgia" pitchFamily="18" charset="0"/>
            </a:endParaRPr>
          </a:p>
        </p:txBody>
      </p:sp>
      <p:sp>
        <p:nvSpPr>
          <p:cNvPr id="9" name="TextBox 8"/>
          <p:cNvSpPr txBox="1"/>
          <p:nvPr/>
        </p:nvSpPr>
        <p:spPr>
          <a:xfrm>
            <a:off x="2786050" y="1000108"/>
            <a:ext cx="3440570" cy="461665"/>
          </a:xfrm>
          <a:prstGeom prst="rect">
            <a:avLst/>
          </a:prstGeom>
          <a:noFill/>
        </p:spPr>
        <p:txBody>
          <a:bodyPr wrap="square" rtlCol="0">
            <a:spAutoFit/>
          </a:bodyPr>
          <a:lstStyle/>
          <a:p>
            <a:pPr algn="ctr"/>
            <a:r>
              <a:rPr lang="ru-RU" sz="2400" b="1" dirty="0" smtClean="0">
                <a:solidFill>
                  <a:srgbClr val="FF0000"/>
                </a:solidFill>
                <a:latin typeface="Georgia" pitchFamily="18" charset="0"/>
              </a:rPr>
              <a:t>2013 год.</a:t>
            </a:r>
            <a:endParaRPr lang="ru-RU" sz="24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142976" y="1071546"/>
            <a:ext cx="3429024" cy="1500198"/>
          </a:xfrm>
        </p:spPr>
        <p:txBody>
          <a:bodyPr>
            <a:normAutofit/>
          </a:bodyPr>
          <a:lstStyle/>
          <a:p>
            <a:r>
              <a:rPr lang="ru-RU" sz="1400" b="1" dirty="0" smtClean="0">
                <a:solidFill>
                  <a:srgbClr val="FF0000"/>
                </a:solidFill>
                <a:latin typeface="Georgia" pitchFamily="18" charset="0"/>
              </a:rPr>
              <a:t/>
            </a:r>
            <a:br>
              <a:rPr lang="ru-RU" sz="1400" b="1" dirty="0" smtClean="0">
                <a:solidFill>
                  <a:srgbClr val="FF0000"/>
                </a:solidFill>
                <a:latin typeface="Georgia" pitchFamily="18" charset="0"/>
              </a:rPr>
            </a:br>
            <a:r>
              <a:rPr lang="ru-RU" sz="1600" b="1" dirty="0" smtClean="0">
                <a:solidFill>
                  <a:srgbClr val="002060"/>
                </a:solidFill>
                <a:latin typeface="Georgia" pitchFamily="18" charset="0"/>
              </a:rPr>
              <a:t>Библионочь.</a:t>
            </a:r>
            <a:br>
              <a:rPr lang="ru-RU" sz="1600" b="1" dirty="0" smtClean="0">
                <a:solidFill>
                  <a:srgbClr val="002060"/>
                </a:solidFill>
                <a:latin typeface="Georgia" pitchFamily="18" charset="0"/>
              </a:rPr>
            </a:br>
            <a:r>
              <a:rPr lang="ru-RU" sz="1400" b="1" dirty="0" smtClean="0">
                <a:solidFill>
                  <a:srgbClr val="002060"/>
                </a:solidFill>
                <a:latin typeface="Georgia" pitchFamily="18" charset="0"/>
              </a:rPr>
              <a:t/>
            </a:r>
            <a:br>
              <a:rPr lang="ru-RU" sz="1400" b="1" dirty="0" smtClean="0">
                <a:solidFill>
                  <a:srgbClr val="002060"/>
                </a:solidFill>
                <a:latin typeface="Georgia" pitchFamily="18" charset="0"/>
              </a:rPr>
            </a:br>
            <a:r>
              <a:rPr lang="ru-RU" sz="1600" b="1" dirty="0" smtClean="0">
                <a:solidFill>
                  <a:srgbClr val="002060"/>
                </a:solidFill>
                <a:latin typeface="Georgia" pitchFamily="18" charset="0"/>
              </a:rPr>
              <a:t>Час фитотерапии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«Чай душистый, ароматный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и на вкус всегда приятный».</a:t>
            </a:r>
            <a:endParaRPr lang="ru-RU" sz="1600" b="1" dirty="0">
              <a:solidFill>
                <a:srgbClr val="FF0000"/>
              </a:solidFill>
              <a:latin typeface="Georgia" pitchFamily="18" charset="0"/>
            </a:endParaRPr>
          </a:p>
        </p:txBody>
      </p:sp>
      <p:pic>
        <p:nvPicPr>
          <p:cNvPr id="4099" name="Picture 3" descr="C:\Users\компьютер\Documents\ФОТОГРАФИИ\2013 год\фото Библионочь 2013 Чай душистый ароматный\P1030235.JPG"/>
          <p:cNvPicPr>
            <a:picLocks noChangeAspect="1" noChangeArrowheads="1"/>
          </p:cNvPicPr>
          <p:nvPr/>
        </p:nvPicPr>
        <p:blipFill>
          <a:blip r:embed="rId3" cstate="print"/>
          <a:srcRect/>
          <a:stretch>
            <a:fillRect/>
          </a:stretch>
        </p:blipFill>
        <p:spPr bwMode="auto">
          <a:xfrm>
            <a:off x="4643438" y="1071546"/>
            <a:ext cx="3357586" cy="2286017"/>
          </a:xfrm>
          <a:prstGeom prst="rect">
            <a:avLst/>
          </a:prstGeom>
          <a:noFill/>
        </p:spPr>
      </p:pic>
      <p:pic>
        <p:nvPicPr>
          <p:cNvPr id="4100" name="Picture 4" descr="C:\Users\компьютер\Documents\ФОТОГРАФИИ\2013 год\Фотографии, 3 А Степанова Е.И о Михалкове\P1020509.JPG"/>
          <p:cNvPicPr>
            <a:picLocks noChangeAspect="1" noChangeArrowheads="1"/>
          </p:cNvPicPr>
          <p:nvPr/>
        </p:nvPicPr>
        <p:blipFill>
          <a:blip r:embed="rId4" cstate="print"/>
          <a:srcRect/>
          <a:stretch>
            <a:fillRect/>
          </a:stretch>
        </p:blipFill>
        <p:spPr bwMode="auto">
          <a:xfrm>
            <a:off x="1500166" y="3429000"/>
            <a:ext cx="3357586" cy="2286016"/>
          </a:xfrm>
          <a:prstGeom prst="rect">
            <a:avLst/>
          </a:prstGeom>
          <a:noFill/>
        </p:spPr>
      </p:pic>
      <p:sp>
        <p:nvSpPr>
          <p:cNvPr id="7" name="TextBox 6"/>
          <p:cNvSpPr txBox="1"/>
          <p:nvPr/>
        </p:nvSpPr>
        <p:spPr>
          <a:xfrm>
            <a:off x="4857752" y="3643315"/>
            <a:ext cx="3571900" cy="1815882"/>
          </a:xfrm>
          <a:prstGeom prst="rect">
            <a:avLst/>
          </a:prstGeom>
          <a:noFill/>
        </p:spPr>
        <p:txBody>
          <a:bodyPr wrap="square" rtlCol="0">
            <a:spAutoFit/>
          </a:bodyPr>
          <a:lstStyle/>
          <a:p>
            <a:pPr algn="ctr"/>
            <a:endParaRPr lang="ru-RU" sz="1400" b="1" dirty="0" smtClean="0">
              <a:solidFill>
                <a:srgbClr val="FF0000"/>
              </a:solidFill>
              <a:latin typeface="Georgia" pitchFamily="18" charset="0"/>
            </a:endParaRPr>
          </a:p>
          <a:p>
            <a:pPr algn="ctr"/>
            <a:endParaRPr lang="ru-RU" sz="1600" b="1" dirty="0" smtClean="0">
              <a:solidFill>
                <a:srgbClr val="FF0000"/>
              </a:solidFill>
              <a:latin typeface="Georgia" pitchFamily="18" charset="0"/>
            </a:endParaRPr>
          </a:p>
          <a:p>
            <a:pPr algn="ctr"/>
            <a:r>
              <a:rPr lang="ru-RU" sz="1600" b="1" dirty="0" smtClean="0">
                <a:solidFill>
                  <a:srgbClr val="002060"/>
                </a:solidFill>
                <a:latin typeface="Georgia" pitchFamily="18" charset="0"/>
              </a:rPr>
              <a:t>Занятие кружка </a:t>
            </a:r>
          </a:p>
          <a:p>
            <a:pPr algn="ctr"/>
            <a:r>
              <a:rPr lang="ru-RU" sz="1600" b="1" dirty="0" smtClean="0">
                <a:solidFill>
                  <a:srgbClr val="002060"/>
                </a:solidFill>
                <a:latin typeface="Georgia" pitchFamily="18" charset="0"/>
              </a:rPr>
              <a:t>«Волшебный мир чтения», </a:t>
            </a:r>
          </a:p>
          <a:p>
            <a:pPr algn="ctr"/>
            <a:r>
              <a:rPr lang="ru-RU" sz="1600" b="1" dirty="0" smtClean="0">
                <a:solidFill>
                  <a:srgbClr val="002060"/>
                </a:solidFill>
                <a:latin typeface="Georgia" pitchFamily="18" charset="0"/>
              </a:rPr>
              <a:t>посвященное творчеству С.В.Михалкова. </a:t>
            </a:r>
          </a:p>
          <a:p>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normAutofit fontScale="90000"/>
          </a:bodyPr>
          <a:lstStyle/>
          <a:p>
            <a:r>
              <a:rPr lang="ru-RU" sz="1600" b="1" dirty="0" smtClean="0">
                <a:solidFill>
                  <a:srgbClr val="FF0000"/>
                </a:solidFill>
                <a:latin typeface="Georgia" pitchFamily="18" charset="0"/>
              </a:rPr>
              <a:t/>
            </a:r>
            <a:br>
              <a:rPr lang="ru-RU" sz="1600" b="1" dirty="0" smtClean="0">
                <a:solidFill>
                  <a:srgbClr val="FF0000"/>
                </a:solidFill>
                <a:latin typeface="Georgia" pitchFamily="18" charset="0"/>
              </a:rPr>
            </a:br>
            <a:r>
              <a:rPr lang="ru-RU" sz="1600" b="1" dirty="0" smtClean="0">
                <a:solidFill>
                  <a:srgbClr val="FF0000"/>
                </a:solidFill>
                <a:latin typeface="Georgia" pitchFamily="18" charset="0"/>
              </a:rPr>
              <a:t/>
            </a:r>
            <a:br>
              <a:rPr lang="ru-RU" sz="1600" b="1" dirty="0" smtClean="0">
                <a:solidFill>
                  <a:srgbClr val="FF0000"/>
                </a:solidFill>
                <a:latin typeface="Georgia" pitchFamily="18" charset="0"/>
              </a:rPr>
            </a:br>
            <a:r>
              <a:rPr lang="ru-RU" sz="2400" b="1" dirty="0" smtClean="0">
                <a:solidFill>
                  <a:srgbClr val="FF0000"/>
                </a:solidFill>
                <a:latin typeface="Georgia" pitchFamily="18" charset="0"/>
              </a:rPr>
              <a:t> </a:t>
            </a:r>
            <a:r>
              <a:rPr lang="ru-RU" sz="2400" b="1" dirty="0" smtClean="0">
                <a:latin typeface="Georgia" pitchFamily="18" charset="0"/>
              </a:rPr>
              <a:t/>
            </a:r>
            <a:br>
              <a:rPr lang="ru-RU" sz="2400" b="1" dirty="0" smtClean="0">
                <a:latin typeface="Georgia" pitchFamily="18" charset="0"/>
              </a:rPr>
            </a:br>
            <a:r>
              <a:rPr lang="ru-RU" sz="2400" b="1" dirty="0" smtClean="0">
                <a:solidFill>
                  <a:srgbClr val="002060"/>
                </a:solidFill>
                <a:latin typeface="Georgia" pitchFamily="18" charset="0"/>
              </a:rPr>
              <a:t>Общероссийский день библиотек.</a:t>
            </a:r>
            <a:endParaRPr lang="ru-RU" sz="2400" b="1" dirty="0">
              <a:solidFill>
                <a:srgbClr val="002060"/>
              </a:solidFill>
              <a:latin typeface="Georgia" pitchFamily="18" charset="0"/>
            </a:endParaRPr>
          </a:p>
        </p:txBody>
      </p:sp>
      <p:pic>
        <p:nvPicPr>
          <p:cNvPr id="1026" name="Picture 2" descr="C:\Users\компьютер\Documents\ФОТОГРАФИИ\2013 год\Фото День библиотек\P1030332.JPG"/>
          <p:cNvPicPr>
            <a:picLocks noChangeAspect="1" noChangeArrowheads="1"/>
          </p:cNvPicPr>
          <p:nvPr/>
        </p:nvPicPr>
        <p:blipFill>
          <a:blip r:embed="rId3" cstate="print"/>
          <a:srcRect/>
          <a:stretch>
            <a:fillRect/>
          </a:stretch>
        </p:blipFill>
        <p:spPr bwMode="auto">
          <a:xfrm>
            <a:off x="1214414" y="1571612"/>
            <a:ext cx="2928959" cy="2071702"/>
          </a:xfrm>
          <a:prstGeom prst="rect">
            <a:avLst/>
          </a:prstGeom>
          <a:noFill/>
        </p:spPr>
      </p:pic>
      <p:pic>
        <p:nvPicPr>
          <p:cNvPr id="1027" name="Picture 3" descr="C:\Users\компьютер\Documents\ФОТОГРАФИИ\2013 год\Фото День библиотек\P1030387.JPG"/>
          <p:cNvPicPr>
            <a:picLocks noGrp="1" noChangeAspect="1" noChangeArrowheads="1"/>
          </p:cNvPicPr>
          <p:nvPr>
            <p:ph idx="1"/>
          </p:nvPr>
        </p:nvPicPr>
        <p:blipFill>
          <a:blip r:embed="rId4" cstate="print"/>
          <a:srcRect/>
          <a:stretch>
            <a:fillRect/>
          </a:stretch>
        </p:blipFill>
        <p:spPr bwMode="auto">
          <a:xfrm>
            <a:off x="4786314" y="1571612"/>
            <a:ext cx="3000396" cy="2071703"/>
          </a:xfrm>
          <a:prstGeom prst="rect">
            <a:avLst/>
          </a:prstGeom>
          <a:noFill/>
        </p:spPr>
      </p:pic>
      <p:pic>
        <p:nvPicPr>
          <p:cNvPr id="1028" name="Picture 4" descr="C:\Users\компьютер\Documents\ФОТОГРАФИИ\2013 год\Фото День библиотек\P1030424.JPG"/>
          <p:cNvPicPr>
            <a:picLocks noChangeAspect="1" noChangeArrowheads="1"/>
          </p:cNvPicPr>
          <p:nvPr/>
        </p:nvPicPr>
        <p:blipFill>
          <a:blip r:embed="rId5" cstate="print"/>
          <a:srcRect/>
          <a:stretch>
            <a:fillRect/>
          </a:stretch>
        </p:blipFill>
        <p:spPr bwMode="auto">
          <a:xfrm>
            <a:off x="4786314" y="3857628"/>
            <a:ext cx="3000396" cy="2000264"/>
          </a:xfrm>
          <a:prstGeom prst="rect">
            <a:avLst/>
          </a:prstGeom>
          <a:noFill/>
        </p:spPr>
      </p:pic>
      <p:pic>
        <p:nvPicPr>
          <p:cNvPr id="1029" name="Picture 5" descr="C:\Users\компьютер\Documents\ФОТОГРАФИИ\2013 год\Фото День библиотек\P1030396.JPG"/>
          <p:cNvPicPr>
            <a:picLocks noChangeAspect="1" noChangeArrowheads="1"/>
          </p:cNvPicPr>
          <p:nvPr/>
        </p:nvPicPr>
        <p:blipFill>
          <a:blip r:embed="rId6" cstate="print"/>
          <a:srcRect/>
          <a:stretch>
            <a:fillRect/>
          </a:stretch>
        </p:blipFill>
        <p:spPr bwMode="auto">
          <a:xfrm flipH="1">
            <a:off x="1285852" y="3857628"/>
            <a:ext cx="2857520" cy="2071702"/>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000100" y="1285860"/>
            <a:ext cx="3286148" cy="1428760"/>
          </a:xfrm>
        </p:spPr>
        <p:txBody>
          <a:bodyPr>
            <a:noAutofit/>
          </a:bodyPr>
          <a:lstStyle/>
          <a:p>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Урок знаний</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«Конституция – основной закон государства».</a:t>
            </a:r>
            <a:br>
              <a:rPr lang="ru-RU" sz="1600" b="1" dirty="0" smtClean="0">
                <a:solidFill>
                  <a:srgbClr val="002060"/>
                </a:solidFill>
                <a:latin typeface="Georgia" pitchFamily="18" charset="0"/>
              </a:rPr>
            </a:br>
            <a:endParaRPr lang="ru-RU" sz="1600" b="1" dirty="0">
              <a:solidFill>
                <a:srgbClr val="002060"/>
              </a:solidFill>
              <a:latin typeface="Georgia" pitchFamily="18" charset="0"/>
            </a:endParaRPr>
          </a:p>
        </p:txBody>
      </p:sp>
      <p:pic>
        <p:nvPicPr>
          <p:cNvPr id="5123" name="Picture 3" descr="C:\Users\компьютер\Documents\ФОТОГРАФИИ\2013 год\1 сентября 2013\P1030788.JPG"/>
          <p:cNvPicPr>
            <a:picLocks noChangeAspect="1" noChangeArrowheads="1"/>
          </p:cNvPicPr>
          <p:nvPr/>
        </p:nvPicPr>
        <p:blipFill>
          <a:blip r:embed="rId3" cstate="print"/>
          <a:srcRect/>
          <a:stretch>
            <a:fillRect/>
          </a:stretch>
        </p:blipFill>
        <p:spPr bwMode="auto">
          <a:xfrm>
            <a:off x="4286248" y="1071546"/>
            <a:ext cx="3357586" cy="2357454"/>
          </a:xfrm>
          <a:prstGeom prst="rect">
            <a:avLst/>
          </a:prstGeom>
          <a:noFill/>
        </p:spPr>
      </p:pic>
      <p:pic>
        <p:nvPicPr>
          <p:cNvPr id="5124" name="Picture 4" descr="C:\Users\компьютер\Documents\ФОТОГРАФИИ\2013 год\правила безоп. на дорогах...20.09.13\P1030859.JPG"/>
          <p:cNvPicPr>
            <a:picLocks noChangeAspect="1" noChangeArrowheads="1"/>
          </p:cNvPicPr>
          <p:nvPr/>
        </p:nvPicPr>
        <p:blipFill>
          <a:blip r:embed="rId4" cstate="print"/>
          <a:srcRect/>
          <a:stretch>
            <a:fillRect/>
          </a:stretch>
        </p:blipFill>
        <p:spPr bwMode="auto">
          <a:xfrm>
            <a:off x="1000100" y="3571876"/>
            <a:ext cx="3357586" cy="2143140"/>
          </a:xfrm>
          <a:prstGeom prst="rect">
            <a:avLst/>
          </a:prstGeom>
          <a:noFill/>
        </p:spPr>
      </p:pic>
      <p:sp>
        <p:nvSpPr>
          <p:cNvPr id="8" name="TextBox 7"/>
          <p:cNvSpPr txBox="1"/>
          <p:nvPr/>
        </p:nvSpPr>
        <p:spPr>
          <a:xfrm>
            <a:off x="4214810" y="4071942"/>
            <a:ext cx="3643338" cy="1077218"/>
          </a:xfrm>
          <a:prstGeom prst="rect">
            <a:avLst/>
          </a:prstGeom>
          <a:noFill/>
        </p:spPr>
        <p:txBody>
          <a:bodyPr wrap="square" rtlCol="0">
            <a:spAutoFit/>
          </a:bodyPr>
          <a:lstStyle/>
          <a:p>
            <a:pPr algn="ctr"/>
            <a:endParaRPr lang="ru-RU" sz="1600" b="1" dirty="0" smtClean="0">
              <a:solidFill>
                <a:srgbClr val="FF0000"/>
              </a:solidFill>
              <a:latin typeface="Georgia" pitchFamily="18" charset="0"/>
            </a:endParaRPr>
          </a:p>
          <a:p>
            <a:pPr algn="ctr"/>
            <a:r>
              <a:rPr lang="ru-RU" sz="1600" b="1" dirty="0" smtClean="0">
                <a:solidFill>
                  <a:srgbClr val="002060"/>
                </a:solidFill>
                <a:latin typeface="Georgia" pitchFamily="18" charset="0"/>
              </a:rPr>
              <a:t>Беседа</a:t>
            </a:r>
          </a:p>
          <a:p>
            <a:pPr algn="ctr"/>
            <a:r>
              <a:rPr lang="ru-RU" sz="1600" b="1" dirty="0" smtClean="0">
                <a:solidFill>
                  <a:srgbClr val="002060"/>
                </a:solidFill>
                <a:latin typeface="Georgia" pitchFamily="18" charset="0"/>
              </a:rPr>
              <a:t> «О правилах дорожного движения».</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1" cy="6858000"/>
          </a:xfrm>
          <a:prstGeom prst="rect">
            <a:avLst/>
          </a:prstGeom>
          <a:noFill/>
        </p:spPr>
      </p:pic>
      <p:sp>
        <p:nvSpPr>
          <p:cNvPr id="2" name="Заголовок 1"/>
          <p:cNvSpPr>
            <a:spLocks noGrp="1"/>
          </p:cNvSpPr>
          <p:nvPr>
            <p:ph type="title"/>
          </p:nvPr>
        </p:nvSpPr>
        <p:spPr>
          <a:xfrm>
            <a:off x="1142976" y="3786190"/>
            <a:ext cx="6929486" cy="1714512"/>
          </a:xfrm>
        </p:spPr>
        <p:txBody>
          <a:bodyPr>
            <a:normAutofit fontScale="90000"/>
          </a:bodyPr>
          <a:lstStyle/>
          <a:p>
            <a:r>
              <a:rPr lang="ru-RU" sz="2000" b="1" dirty="0" smtClean="0">
                <a:solidFill>
                  <a:srgbClr val="FF0000"/>
                </a:solidFill>
                <a:latin typeface="Georgia" pitchFamily="18" charset="0"/>
              </a:rPr>
              <a:t/>
            </a:r>
            <a:br>
              <a:rPr lang="ru-RU" sz="2000" b="1" dirty="0" smtClean="0">
                <a:solidFill>
                  <a:srgbClr val="FF0000"/>
                </a:solidFill>
                <a:latin typeface="Georgia" pitchFamily="18" charset="0"/>
              </a:rPr>
            </a:br>
            <a:r>
              <a:rPr lang="ru-RU" sz="2000" b="1" dirty="0" smtClean="0">
                <a:solidFill>
                  <a:srgbClr val="002060"/>
                </a:solidFill>
                <a:latin typeface="Georgia" pitchFamily="18" charset="0"/>
              </a:rPr>
              <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
            </a:r>
            <a:br>
              <a:rPr lang="ru-RU" sz="2000" b="1" dirty="0" smtClean="0">
                <a:solidFill>
                  <a:srgbClr val="002060"/>
                </a:solidFill>
                <a:latin typeface="Georgia" pitchFamily="18" charset="0"/>
              </a:rPr>
            </a:br>
            <a:r>
              <a:rPr lang="ru-RU" sz="2000" b="1" dirty="0" smtClean="0">
                <a:solidFill>
                  <a:srgbClr val="FF0000"/>
                </a:solidFill>
                <a:latin typeface="Georgia" pitchFamily="18" charset="0"/>
              </a:rPr>
              <a:t>Книжный фонд нашей библиотеки</a:t>
            </a:r>
            <a:br>
              <a:rPr lang="ru-RU" sz="2000" b="1" dirty="0" smtClean="0">
                <a:solidFill>
                  <a:srgbClr val="FF0000"/>
                </a:solidFill>
                <a:latin typeface="Georgia" pitchFamily="18" charset="0"/>
              </a:rPr>
            </a:br>
            <a:r>
              <a:rPr lang="ru-RU" sz="2000" b="1" dirty="0" smtClean="0">
                <a:solidFill>
                  <a:srgbClr val="FF0000"/>
                </a:solidFill>
                <a:latin typeface="Georgia" pitchFamily="18" charset="0"/>
              </a:rPr>
              <a:t> составляет – 26 404 экземпляра.</a:t>
            </a:r>
            <a:br>
              <a:rPr lang="ru-RU" sz="2000" b="1" dirty="0" smtClean="0">
                <a:solidFill>
                  <a:srgbClr val="FF0000"/>
                </a:solidFill>
                <a:latin typeface="Georgia" pitchFamily="18" charset="0"/>
              </a:rPr>
            </a:br>
            <a:r>
              <a:rPr lang="ru-RU" sz="2000" b="1" dirty="0" smtClean="0">
                <a:solidFill>
                  <a:srgbClr val="FF0000"/>
                </a:solidFill>
                <a:latin typeface="Georgia" pitchFamily="18" charset="0"/>
              </a:rPr>
              <a:t>Количество читателей – 1 726.</a:t>
            </a:r>
            <a:br>
              <a:rPr lang="ru-RU" sz="2000" b="1" dirty="0" smtClean="0">
                <a:solidFill>
                  <a:srgbClr val="FF0000"/>
                </a:solidFill>
                <a:latin typeface="Georgia" pitchFamily="18" charset="0"/>
              </a:rPr>
            </a:br>
            <a:r>
              <a:rPr lang="ru-RU" sz="2000" b="1" dirty="0" smtClean="0">
                <a:solidFill>
                  <a:srgbClr val="FF0000"/>
                </a:solidFill>
                <a:latin typeface="Georgia" pitchFamily="18" charset="0"/>
              </a:rPr>
              <a:t>Количество посещений -  21 115.</a:t>
            </a:r>
            <a:br>
              <a:rPr lang="ru-RU" sz="2000" b="1" dirty="0" smtClean="0">
                <a:solidFill>
                  <a:srgbClr val="FF0000"/>
                </a:solidFill>
                <a:latin typeface="Georgia" pitchFamily="18" charset="0"/>
              </a:rPr>
            </a:br>
            <a:r>
              <a:rPr lang="ru-RU" sz="2000" b="1" dirty="0" smtClean="0">
                <a:solidFill>
                  <a:srgbClr val="FF0000"/>
                </a:solidFill>
                <a:latin typeface="Georgia" pitchFamily="18" charset="0"/>
              </a:rPr>
              <a:t>Количество книговыдач – 42 214</a:t>
            </a:r>
            <a:r>
              <a:rPr lang="ru-RU" sz="2000" b="1" dirty="0" smtClean="0">
                <a:solidFill>
                  <a:srgbClr val="002060"/>
                </a:solidFill>
                <a:latin typeface="Georgia" pitchFamily="18" charset="0"/>
              </a:rPr>
              <a:t>.</a:t>
            </a:r>
            <a:r>
              <a:rPr lang="ru-RU" sz="1600" dirty="0" smtClean="0"/>
              <a:t/>
            </a:r>
            <a:br>
              <a:rPr lang="ru-RU" sz="1600" dirty="0" smtClean="0"/>
            </a:br>
            <a:r>
              <a:rPr lang="ru-RU" sz="1600" dirty="0" smtClean="0"/>
              <a:t/>
            </a:r>
            <a:br>
              <a:rPr lang="ru-RU" sz="1600" dirty="0" smtClean="0"/>
            </a:br>
            <a:endParaRPr lang="ru-RU" sz="1600" dirty="0"/>
          </a:p>
        </p:txBody>
      </p:sp>
      <p:sp>
        <p:nvSpPr>
          <p:cNvPr id="4" name="TextBox 3"/>
          <p:cNvSpPr txBox="1"/>
          <p:nvPr/>
        </p:nvSpPr>
        <p:spPr>
          <a:xfrm>
            <a:off x="1500166" y="1071546"/>
            <a:ext cx="6000792" cy="3200876"/>
          </a:xfrm>
          <a:prstGeom prst="rect">
            <a:avLst/>
          </a:prstGeom>
          <a:noFill/>
        </p:spPr>
        <p:txBody>
          <a:bodyPr wrap="square" rtlCol="0">
            <a:spAutoFit/>
          </a:bodyPr>
          <a:lstStyle/>
          <a:p>
            <a:r>
              <a:rPr lang="ru-RU" sz="2400" b="1" dirty="0" smtClean="0">
                <a:solidFill>
                  <a:srgbClr val="FF0000"/>
                </a:solidFill>
                <a:latin typeface="Georgia" pitchFamily="18" charset="0"/>
              </a:rPr>
              <a:t>Библиотека сегодня:</a:t>
            </a:r>
          </a:p>
          <a:p>
            <a:r>
              <a:rPr lang="ru-RU" sz="1600" b="1" dirty="0" smtClean="0">
                <a:solidFill>
                  <a:srgbClr val="002060"/>
                </a:solidFill>
                <a:latin typeface="Georgia" pitchFamily="18" charset="0"/>
              </a:rPr>
              <a:t>-  информационное, культурное, образовательное учреждение,  методический центр детской литературы и детского чтения.  </a:t>
            </a:r>
          </a:p>
          <a:p>
            <a:r>
              <a:rPr lang="ru-RU" sz="1600" b="1" dirty="0" smtClean="0">
                <a:solidFill>
                  <a:srgbClr val="002060"/>
                </a:solidFill>
                <a:latin typeface="Georgia" pitchFamily="18" charset="0"/>
              </a:rPr>
              <a:t>- обслуживает детей всех возрастных групп, от самых маленьких читателей двух – трех лет до подростков 15 лет, их родителей и руководителей детского чтения.</a:t>
            </a:r>
          </a:p>
          <a:p>
            <a:r>
              <a:rPr lang="ru-RU" sz="1600" b="1" dirty="0" smtClean="0">
                <a:solidFill>
                  <a:srgbClr val="002060"/>
                </a:solidFill>
                <a:latin typeface="Georgia" pitchFamily="18" charset="0"/>
              </a:rPr>
              <a:t>- структура библиотеки: абонемент, читальный зал, кабинет руководителей детского чтения.</a:t>
            </a:r>
          </a:p>
          <a:p>
            <a:r>
              <a:rPr lang="ru-RU" sz="1600" b="1" dirty="0" smtClean="0">
                <a:solidFill>
                  <a:srgbClr val="002060"/>
                </a:solidFill>
                <a:latin typeface="Georgia" pitchFamily="18" charset="0"/>
              </a:rPr>
              <a:t>- штат библиотечных работников ЦДБ – 4 человека.</a:t>
            </a:r>
          </a:p>
          <a:p>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Заголовок 1"/>
          <p:cNvSpPr>
            <a:spLocks noGrp="1"/>
          </p:cNvSpPr>
          <p:nvPr>
            <p:ph type="title"/>
          </p:nvPr>
        </p:nvSpPr>
        <p:spPr>
          <a:xfrm>
            <a:off x="1285852" y="928670"/>
            <a:ext cx="6715172" cy="1857388"/>
          </a:xfrm>
        </p:spPr>
        <p:txBody>
          <a:bodyPr>
            <a:noAutofit/>
          </a:bodyPr>
          <a:lstStyle/>
          <a:p>
            <a:r>
              <a:rPr lang="ru-RU" sz="3600" b="1" dirty="0" smtClean="0">
                <a:solidFill>
                  <a:srgbClr val="FF0000"/>
                </a:solidFill>
                <a:latin typeface="Georgia" pitchFamily="18" charset="0"/>
              </a:rPr>
              <a:t>     Наши достижения. </a:t>
            </a:r>
            <a:r>
              <a:rPr lang="ru-RU" sz="2000" dirty="0" smtClean="0">
                <a:latin typeface="Georgia" pitchFamily="18" charset="0"/>
              </a:rPr>
              <a:t/>
            </a:r>
            <a:br>
              <a:rPr lang="ru-RU" sz="2000" dirty="0" smtClean="0">
                <a:latin typeface="Georgia" pitchFamily="18" charset="0"/>
              </a:rPr>
            </a:br>
            <a:r>
              <a:rPr lang="ru-RU" sz="2000" b="1" dirty="0" smtClean="0">
                <a:solidFill>
                  <a:srgbClr val="002060"/>
                </a:solidFill>
                <a:latin typeface="Georgia" pitchFamily="18" charset="0"/>
              </a:rPr>
              <a:t>За достигнутые успехи Центральная детская библиотека неоднократно награждалась</a:t>
            </a:r>
            <a:br>
              <a:rPr lang="ru-RU" sz="2000" b="1" dirty="0" smtClean="0">
                <a:solidFill>
                  <a:srgbClr val="002060"/>
                </a:solidFill>
                <a:latin typeface="Georgia" pitchFamily="18" charset="0"/>
              </a:rPr>
            </a:br>
            <a:r>
              <a:rPr lang="ru-RU" sz="2000" b="1" dirty="0" smtClean="0">
                <a:solidFill>
                  <a:srgbClr val="002060"/>
                </a:solidFill>
                <a:latin typeface="Georgia" pitchFamily="18" charset="0"/>
              </a:rPr>
              <a:t> Почетными грамотами, Благодарностями и Дипломами, вот некоторые из них…</a:t>
            </a:r>
            <a:endParaRPr lang="ru-RU" sz="2000" b="1" dirty="0">
              <a:solidFill>
                <a:srgbClr val="002060"/>
              </a:solidFill>
              <a:latin typeface="Georgia" pitchFamily="18" charset="0"/>
            </a:endParaRPr>
          </a:p>
        </p:txBody>
      </p:sp>
      <p:sp>
        <p:nvSpPr>
          <p:cNvPr id="6" name="TextBox 5"/>
          <p:cNvSpPr txBox="1"/>
          <p:nvPr/>
        </p:nvSpPr>
        <p:spPr>
          <a:xfrm>
            <a:off x="1357290" y="5429264"/>
            <a:ext cx="2643206" cy="400110"/>
          </a:xfrm>
          <a:prstGeom prst="rect">
            <a:avLst/>
          </a:prstGeom>
          <a:noFill/>
        </p:spPr>
        <p:txBody>
          <a:bodyPr wrap="square" rtlCol="0">
            <a:spAutoFit/>
          </a:bodyPr>
          <a:lstStyle/>
          <a:p>
            <a:pPr algn="ctr"/>
            <a:r>
              <a:rPr lang="ru-RU" sz="2000" b="1" dirty="0" smtClean="0">
                <a:solidFill>
                  <a:srgbClr val="FF0000"/>
                </a:solidFill>
                <a:latin typeface="Georgia" pitchFamily="18" charset="0"/>
              </a:rPr>
              <a:t>1973 год.</a:t>
            </a:r>
            <a:endParaRPr lang="ru-RU" sz="2000" b="1" dirty="0">
              <a:solidFill>
                <a:srgbClr val="FF0000"/>
              </a:solidFill>
              <a:latin typeface="Georgia" pitchFamily="18" charset="0"/>
            </a:endParaRPr>
          </a:p>
        </p:txBody>
      </p:sp>
      <p:pic>
        <p:nvPicPr>
          <p:cNvPr id="10242" name="Picture 2" descr="C:\Users\компьютер\Pictures\2013-10-07\005.jpg"/>
          <p:cNvPicPr>
            <a:picLocks noGrp="1" noChangeAspect="1" noChangeArrowheads="1"/>
          </p:cNvPicPr>
          <p:nvPr>
            <p:ph idx="1"/>
          </p:nvPr>
        </p:nvPicPr>
        <p:blipFill>
          <a:blip r:embed="rId3" cstate="print"/>
          <a:srcRect/>
          <a:stretch>
            <a:fillRect/>
          </a:stretch>
        </p:blipFill>
        <p:spPr bwMode="auto">
          <a:xfrm>
            <a:off x="1785918" y="2857496"/>
            <a:ext cx="1928826" cy="2500330"/>
          </a:xfrm>
          <a:prstGeom prst="rect">
            <a:avLst/>
          </a:prstGeom>
          <a:noFill/>
        </p:spPr>
      </p:pic>
      <p:pic>
        <p:nvPicPr>
          <p:cNvPr id="10244" name="Picture 4" descr="C:\Users\компьютер\Pictures\2013-10-07\007.jpg"/>
          <p:cNvPicPr>
            <a:picLocks noChangeAspect="1" noChangeArrowheads="1"/>
          </p:cNvPicPr>
          <p:nvPr/>
        </p:nvPicPr>
        <p:blipFill>
          <a:blip r:embed="rId4" cstate="print"/>
          <a:srcRect/>
          <a:stretch>
            <a:fillRect/>
          </a:stretch>
        </p:blipFill>
        <p:spPr bwMode="auto">
          <a:xfrm>
            <a:off x="4714876" y="3286124"/>
            <a:ext cx="2786082" cy="1785949"/>
          </a:xfrm>
          <a:prstGeom prst="rect">
            <a:avLst/>
          </a:prstGeom>
          <a:noFill/>
        </p:spPr>
      </p:pic>
      <p:sp>
        <p:nvSpPr>
          <p:cNvPr id="12" name="TextBox 11"/>
          <p:cNvSpPr txBox="1"/>
          <p:nvPr/>
        </p:nvSpPr>
        <p:spPr>
          <a:xfrm>
            <a:off x="5072066" y="5072074"/>
            <a:ext cx="2357454" cy="400110"/>
          </a:xfrm>
          <a:prstGeom prst="rect">
            <a:avLst/>
          </a:prstGeom>
          <a:noFill/>
        </p:spPr>
        <p:txBody>
          <a:bodyPr wrap="square" rtlCol="0">
            <a:spAutoFit/>
          </a:bodyPr>
          <a:lstStyle/>
          <a:p>
            <a:pPr algn="ctr"/>
            <a:r>
              <a:rPr lang="ru-RU" sz="2000" b="1" dirty="0" smtClean="0">
                <a:solidFill>
                  <a:srgbClr val="FF0000"/>
                </a:solidFill>
                <a:latin typeface="Georgia" pitchFamily="18" charset="0"/>
              </a:rPr>
              <a:t>1975 год.</a:t>
            </a:r>
            <a:endParaRPr lang="ru-RU" sz="20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428652"/>
            <a:ext cx="9358346" cy="7449458"/>
          </a:xfrm>
          <a:prstGeom prst="rect">
            <a:avLst/>
          </a:prstGeom>
          <a:noFill/>
        </p:spPr>
      </p:pic>
      <p:sp>
        <p:nvSpPr>
          <p:cNvPr id="2" name="Заголовок 1"/>
          <p:cNvSpPr>
            <a:spLocks noGrp="1"/>
          </p:cNvSpPr>
          <p:nvPr>
            <p:ph type="title"/>
          </p:nvPr>
        </p:nvSpPr>
        <p:spPr>
          <a:xfrm>
            <a:off x="1000100" y="1000108"/>
            <a:ext cx="2857520" cy="4500594"/>
          </a:xfrm>
        </p:spPr>
        <p:txBody>
          <a:bodyPr>
            <a:normAutofit/>
          </a:bodyPr>
          <a:lstStyle/>
          <a:p>
            <a:pPr algn="l"/>
            <a:r>
              <a:rPr lang="ru-RU" sz="2800" b="1" dirty="0" smtClean="0">
                <a:solidFill>
                  <a:srgbClr val="002060"/>
                </a:solidFill>
                <a:latin typeface="Georgia" pitchFamily="18" charset="0"/>
              </a:rPr>
              <a:t>В </a:t>
            </a:r>
            <a:r>
              <a:rPr lang="ru-RU" sz="2800" b="1" dirty="0" smtClean="0">
                <a:solidFill>
                  <a:srgbClr val="FF0000"/>
                </a:solidFill>
                <a:latin typeface="Georgia" pitchFamily="18" charset="0"/>
              </a:rPr>
              <a:t>60-е годы </a:t>
            </a:r>
            <a:r>
              <a:rPr lang="ru-RU" sz="2800" b="1" dirty="0" smtClean="0">
                <a:solidFill>
                  <a:srgbClr val="002060"/>
                </a:solidFill>
                <a:latin typeface="Georgia" pitchFamily="18" charset="0"/>
              </a:rPr>
              <a:t>библиотека размещалась в здании районного дома культуры.</a:t>
            </a:r>
            <a:endParaRPr lang="ru-RU" sz="2800" b="1" dirty="0">
              <a:solidFill>
                <a:srgbClr val="002060"/>
              </a:solidFill>
              <a:latin typeface="Georgia" pitchFamily="18" charset="0"/>
            </a:endParaRPr>
          </a:p>
        </p:txBody>
      </p:sp>
      <p:pic>
        <p:nvPicPr>
          <p:cNvPr id="2051" name="Picture 3" descr="C:\Users\компьютер\Pictures\2013-09-20\003.jpg"/>
          <p:cNvPicPr>
            <a:picLocks noChangeAspect="1" noChangeArrowheads="1"/>
          </p:cNvPicPr>
          <p:nvPr/>
        </p:nvPicPr>
        <p:blipFill>
          <a:blip r:embed="rId3" cstate="print"/>
          <a:srcRect/>
          <a:stretch>
            <a:fillRect/>
          </a:stretch>
        </p:blipFill>
        <p:spPr bwMode="auto">
          <a:xfrm>
            <a:off x="4071934" y="1571612"/>
            <a:ext cx="4214842" cy="3500462"/>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000364" y="5072074"/>
            <a:ext cx="3214710" cy="714380"/>
          </a:xfrm>
        </p:spPr>
        <p:txBody>
          <a:bodyPr>
            <a:normAutofit/>
          </a:bodyPr>
          <a:lstStyle/>
          <a:p>
            <a:r>
              <a:rPr lang="ru-RU" sz="2000" b="1" dirty="0" smtClean="0">
                <a:solidFill>
                  <a:srgbClr val="FF0000"/>
                </a:solidFill>
                <a:latin typeface="Georgia" pitchFamily="18" charset="0"/>
              </a:rPr>
              <a:t>1976 год.</a:t>
            </a:r>
            <a:endParaRPr lang="ru-RU" sz="2000" b="1" dirty="0">
              <a:solidFill>
                <a:srgbClr val="FF0000"/>
              </a:solidFill>
              <a:latin typeface="Georgia" pitchFamily="18" charset="0"/>
            </a:endParaRPr>
          </a:p>
        </p:txBody>
      </p:sp>
      <p:pic>
        <p:nvPicPr>
          <p:cNvPr id="7" name="Picture 3" descr="C:\Users\компьютер\Pictures\2013-10-07\006.jpg"/>
          <p:cNvPicPr>
            <a:picLocks noChangeAspect="1" noChangeArrowheads="1"/>
          </p:cNvPicPr>
          <p:nvPr/>
        </p:nvPicPr>
        <p:blipFill>
          <a:blip r:embed="rId3" cstate="print"/>
          <a:srcRect/>
          <a:stretch>
            <a:fillRect/>
          </a:stretch>
        </p:blipFill>
        <p:spPr bwMode="auto">
          <a:xfrm>
            <a:off x="1928794" y="1214422"/>
            <a:ext cx="5572164" cy="3643339"/>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19260"/>
            <a:ext cx="9144000" cy="6838740"/>
          </a:xfrm>
          <a:prstGeom prst="rect">
            <a:avLst/>
          </a:prstGeom>
          <a:noFill/>
        </p:spPr>
      </p:pic>
      <p:sp>
        <p:nvSpPr>
          <p:cNvPr id="2" name="Заголовок 1"/>
          <p:cNvSpPr>
            <a:spLocks noGrp="1"/>
          </p:cNvSpPr>
          <p:nvPr>
            <p:ph type="title"/>
          </p:nvPr>
        </p:nvSpPr>
        <p:spPr>
          <a:xfrm>
            <a:off x="2214546" y="3357562"/>
            <a:ext cx="1785950" cy="928694"/>
          </a:xfrm>
        </p:spPr>
        <p:txBody>
          <a:bodyPr>
            <a:normAutofit/>
          </a:bodyPr>
          <a:lstStyle/>
          <a:p>
            <a:r>
              <a:rPr lang="ru-RU" sz="2000" b="1" dirty="0" smtClean="0">
                <a:solidFill>
                  <a:srgbClr val="FF0000"/>
                </a:solidFill>
                <a:latin typeface="Georgia" pitchFamily="18" charset="0"/>
              </a:rPr>
              <a:t>1987 год.</a:t>
            </a:r>
            <a:endParaRPr lang="ru-RU" sz="2000" b="1" dirty="0">
              <a:solidFill>
                <a:srgbClr val="FF0000"/>
              </a:solidFill>
              <a:latin typeface="Georgia" pitchFamily="18" charset="0"/>
            </a:endParaRPr>
          </a:p>
        </p:txBody>
      </p:sp>
      <p:pic>
        <p:nvPicPr>
          <p:cNvPr id="3075" name="Picture 3" descr="C:\Users\компьютер\Pictures\2013-10-07\002.jpg"/>
          <p:cNvPicPr>
            <a:picLocks noChangeAspect="1" noChangeArrowheads="1"/>
          </p:cNvPicPr>
          <p:nvPr/>
        </p:nvPicPr>
        <p:blipFill>
          <a:blip r:embed="rId3" cstate="print"/>
          <a:srcRect/>
          <a:stretch>
            <a:fillRect/>
          </a:stretch>
        </p:blipFill>
        <p:spPr bwMode="auto">
          <a:xfrm>
            <a:off x="1214414" y="4071942"/>
            <a:ext cx="3500462" cy="2000264"/>
          </a:xfrm>
          <a:prstGeom prst="rect">
            <a:avLst/>
          </a:prstGeom>
          <a:noFill/>
        </p:spPr>
      </p:pic>
      <p:pic>
        <p:nvPicPr>
          <p:cNvPr id="3076" name="Picture 4" descr="C:\Users\компьютер\Pictures\2013-10-07\003.jpg"/>
          <p:cNvPicPr>
            <a:picLocks noChangeAspect="1" noChangeArrowheads="1"/>
          </p:cNvPicPr>
          <p:nvPr/>
        </p:nvPicPr>
        <p:blipFill>
          <a:blip r:embed="rId4" cstate="print"/>
          <a:srcRect/>
          <a:stretch>
            <a:fillRect/>
          </a:stretch>
        </p:blipFill>
        <p:spPr bwMode="auto">
          <a:xfrm>
            <a:off x="1285852" y="928670"/>
            <a:ext cx="2000264" cy="2286016"/>
          </a:xfrm>
          <a:prstGeom prst="rect">
            <a:avLst/>
          </a:prstGeom>
          <a:noFill/>
        </p:spPr>
      </p:pic>
      <p:sp>
        <p:nvSpPr>
          <p:cNvPr id="8" name="TextBox 7"/>
          <p:cNvSpPr txBox="1"/>
          <p:nvPr/>
        </p:nvSpPr>
        <p:spPr>
          <a:xfrm>
            <a:off x="3286116" y="1714488"/>
            <a:ext cx="2357454" cy="400110"/>
          </a:xfrm>
          <a:prstGeom prst="rect">
            <a:avLst/>
          </a:prstGeom>
          <a:noFill/>
        </p:spPr>
        <p:txBody>
          <a:bodyPr wrap="square" rtlCol="0">
            <a:spAutoFit/>
          </a:bodyPr>
          <a:lstStyle/>
          <a:p>
            <a:r>
              <a:rPr lang="ru-RU" sz="2000" b="1" dirty="0" smtClean="0">
                <a:solidFill>
                  <a:srgbClr val="FF0000"/>
                </a:solidFill>
                <a:latin typeface="Georgia" pitchFamily="18" charset="0"/>
              </a:rPr>
              <a:t>1981год.</a:t>
            </a:r>
            <a:endParaRPr lang="ru-RU" sz="2000" b="1" dirty="0">
              <a:solidFill>
                <a:srgbClr val="FF0000"/>
              </a:solidFill>
              <a:latin typeface="Georgia" pitchFamily="18" charset="0"/>
            </a:endParaRPr>
          </a:p>
        </p:txBody>
      </p:sp>
      <p:pic>
        <p:nvPicPr>
          <p:cNvPr id="3077" name="Picture 5" descr="C:\Users\компьютер\Pictures\2013-10-07\004.jpg"/>
          <p:cNvPicPr>
            <a:picLocks noChangeAspect="1" noChangeArrowheads="1"/>
          </p:cNvPicPr>
          <p:nvPr/>
        </p:nvPicPr>
        <p:blipFill>
          <a:blip r:embed="rId5" cstate="print"/>
          <a:srcRect/>
          <a:stretch>
            <a:fillRect/>
          </a:stretch>
        </p:blipFill>
        <p:spPr bwMode="auto">
          <a:xfrm>
            <a:off x="5143504" y="1500174"/>
            <a:ext cx="3031971" cy="2236293"/>
          </a:xfrm>
          <a:prstGeom prst="rect">
            <a:avLst/>
          </a:prstGeom>
          <a:noFill/>
        </p:spPr>
      </p:pic>
      <p:sp>
        <p:nvSpPr>
          <p:cNvPr id="11" name="TextBox 10"/>
          <p:cNvSpPr txBox="1"/>
          <p:nvPr/>
        </p:nvSpPr>
        <p:spPr>
          <a:xfrm>
            <a:off x="5572132" y="4000504"/>
            <a:ext cx="2357454" cy="400110"/>
          </a:xfrm>
          <a:prstGeom prst="rect">
            <a:avLst/>
          </a:prstGeom>
          <a:noFill/>
        </p:spPr>
        <p:txBody>
          <a:bodyPr wrap="square" rtlCol="0">
            <a:spAutoFit/>
          </a:bodyPr>
          <a:lstStyle/>
          <a:p>
            <a:pPr algn="ctr"/>
            <a:r>
              <a:rPr lang="ru-RU" sz="2000" b="1" dirty="0" smtClean="0">
                <a:solidFill>
                  <a:srgbClr val="FF0000"/>
                </a:solidFill>
                <a:latin typeface="Georgia" pitchFamily="18" charset="0"/>
              </a:rPr>
              <a:t>1983 год.</a:t>
            </a:r>
            <a:endParaRPr lang="ru-RU" sz="20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643710"/>
          </a:xfrm>
          <a:prstGeom prst="rect">
            <a:avLst/>
          </a:prstGeom>
          <a:noFill/>
        </p:spPr>
      </p:pic>
      <p:sp>
        <p:nvSpPr>
          <p:cNvPr id="2" name="Заголовок 1"/>
          <p:cNvSpPr>
            <a:spLocks noGrp="1"/>
          </p:cNvSpPr>
          <p:nvPr>
            <p:ph type="title"/>
          </p:nvPr>
        </p:nvSpPr>
        <p:spPr>
          <a:xfrm>
            <a:off x="3214678" y="1428736"/>
            <a:ext cx="3714776" cy="857256"/>
          </a:xfrm>
        </p:spPr>
        <p:txBody>
          <a:bodyPr>
            <a:normAutofit/>
          </a:bodyPr>
          <a:lstStyle/>
          <a:p>
            <a:r>
              <a:rPr lang="ru-RU" sz="2000" b="1" dirty="0" smtClean="0">
                <a:solidFill>
                  <a:srgbClr val="FF0000"/>
                </a:solidFill>
                <a:latin typeface="Georgia" pitchFamily="18" charset="0"/>
              </a:rPr>
              <a:t>1998 год.</a:t>
            </a:r>
            <a:endParaRPr lang="ru-RU" sz="2000" b="1" dirty="0">
              <a:solidFill>
                <a:srgbClr val="FF0000"/>
              </a:solidFill>
              <a:latin typeface="Georgia" pitchFamily="18" charset="0"/>
            </a:endParaRPr>
          </a:p>
        </p:txBody>
      </p:sp>
      <p:pic>
        <p:nvPicPr>
          <p:cNvPr id="4099" name="Picture 3" descr="C:\Users\компьютер\Pictures\2013-10-07\009.jpg"/>
          <p:cNvPicPr>
            <a:picLocks noChangeAspect="1" noChangeArrowheads="1"/>
          </p:cNvPicPr>
          <p:nvPr/>
        </p:nvPicPr>
        <p:blipFill>
          <a:blip r:embed="rId3" cstate="print"/>
          <a:srcRect/>
          <a:stretch>
            <a:fillRect/>
          </a:stretch>
        </p:blipFill>
        <p:spPr bwMode="auto">
          <a:xfrm>
            <a:off x="1428728" y="1142983"/>
            <a:ext cx="2571768" cy="3286149"/>
          </a:xfrm>
          <a:prstGeom prst="rect">
            <a:avLst/>
          </a:prstGeom>
          <a:noFill/>
        </p:spPr>
      </p:pic>
      <p:pic>
        <p:nvPicPr>
          <p:cNvPr id="4100" name="Picture 4" descr="C:\Users\компьютер\Pictures\2013-10-07\010.jpg"/>
          <p:cNvPicPr>
            <a:picLocks noChangeAspect="1" noChangeArrowheads="1"/>
          </p:cNvPicPr>
          <p:nvPr/>
        </p:nvPicPr>
        <p:blipFill>
          <a:blip r:embed="rId4" cstate="print"/>
          <a:srcRect/>
          <a:stretch>
            <a:fillRect/>
          </a:stretch>
        </p:blipFill>
        <p:spPr bwMode="auto">
          <a:xfrm>
            <a:off x="5357818" y="2857496"/>
            <a:ext cx="2500329" cy="2857520"/>
          </a:xfrm>
          <a:prstGeom prst="rect">
            <a:avLst/>
          </a:prstGeom>
          <a:noFill/>
        </p:spPr>
      </p:pic>
      <p:sp>
        <p:nvSpPr>
          <p:cNvPr id="8" name="TextBox 7"/>
          <p:cNvSpPr txBox="1"/>
          <p:nvPr/>
        </p:nvSpPr>
        <p:spPr>
          <a:xfrm>
            <a:off x="4000496" y="4786322"/>
            <a:ext cx="1500198" cy="400110"/>
          </a:xfrm>
          <a:prstGeom prst="rect">
            <a:avLst/>
          </a:prstGeom>
          <a:noFill/>
        </p:spPr>
        <p:txBody>
          <a:bodyPr wrap="square" rtlCol="0">
            <a:spAutoFit/>
          </a:bodyPr>
          <a:lstStyle/>
          <a:p>
            <a:r>
              <a:rPr lang="ru-RU" sz="2000" b="1" dirty="0" smtClean="0">
                <a:solidFill>
                  <a:srgbClr val="FF0000"/>
                </a:solidFill>
                <a:latin typeface="Georgia" pitchFamily="18" charset="0"/>
              </a:rPr>
              <a:t>1999год.</a:t>
            </a:r>
            <a:endParaRPr lang="ru-RU" sz="20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компьютер\Pictures\old_parchment_parchme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571604" y="2714620"/>
            <a:ext cx="1643074" cy="714380"/>
          </a:xfrm>
        </p:spPr>
        <p:txBody>
          <a:bodyPr>
            <a:normAutofit/>
          </a:bodyPr>
          <a:lstStyle/>
          <a:p>
            <a:endParaRPr lang="ru-RU" sz="2000" b="1" dirty="0">
              <a:solidFill>
                <a:srgbClr val="FF0000"/>
              </a:solidFill>
              <a:latin typeface="Georgia" pitchFamily="18" charset="0"/>
            </a:endParaRPr>
          </a:p>
        </p:txBody>
      </p:sp>
      <p:sp>
        <p:nvSpPr>
          <p:cNvPr id="3" name="Содержимое 2"/>
          <p:cNvSpPr>
            <a:spLocks noGrp="1"/>
          </p:cNvSpPr>
          <p:nvPr>
            <p:ph idx="1"/>
          </p:nvPr>
        </p:nvSpPr>
        <p:spPr>
          <a:xfrm>
            <a:off x="1785918" y="3143249"/>
            <a:ext cx="1357322" cy="428627"/>
          </a:xfrm>
        </p:spPr>
        <p:txBody>
          <a:bodyPr>
            <a:normAutofit/>
          </a:bodyPr>
          <a:lstStyle/>
          <a:p>
            <a:endParaRPr lang="ru-RU" sz="1400" dirty="0"/>
          </a:p>
        </p:txBody>
      </p:sp>
      <p:pic>
        <p:nvPicPr>
          <p:cNvPr id="5123" name="Picture 3" descr="C:\Users\компьютер\Pictures\2013-10-04\2004 год.jpg"/>
          <p:cNvPicPr>
            <a:picLocks noChangeAspect="1" noChangeArrowheads="1"/>
          </p:cNvPicPr>
          <p:nvPr/>
        </p:nvPicPr>
        <p:blipFill>
          <a:blip r:embed="rId3" cstate="print"/>
          <a:srcRect/>
          <a:stretch>
            <a:fillRect/>
          </a:stretch>
        </p:blipFill>
        <p:spPr bwMode="auto">
          <a:xfrm>
            <a:off x="1142976" y="928670"/>
            <a:ext cx="2121946" cy="2912741"/>
          </a:xfrm>
          <a:prstGeom prst="rect">
            <a:avLst/>
          </a:prstGeom>
          <a:noFill/>
        </p:spPr>
      </p:pic>
      <p:pic>
        <p:nvPicPr>
          <p:cNvPr id="5125" name="Picture 5" descr="C:\Users\компьютер\Pictures\2013-10-04\2004 н.jpg"/>
          <p:cNvPicPr>
            <a:picLocks noChangeAspect="1" noChangeArrowheads="1"/>
          </p:cNvPicPr>
          <p:nvPr/>
        </p:nvPicPr>
        <p:blipFill>
          <a:blip r:embed="rId4" cstate="print"/>
          <a:srcRect/>
          <a:stretch>
            <a:fillRect/>
          </a:stretch>
        </p:blipFill>
        <p:spPr bwMode="auto">
          <a:xfrm>
            <a:off x="3643306" y="1500174"/>
            <a:ext cx="2143141" cy="2714644"/>
          </a:xfrm>
          <a:prstGeom prst="rect">
            <a:avLst/>
          </a:prstGeom>
          <a:noFill/>
        </p:spPr>
      </p:pic>
      <p:sp>
        <p:nvSpPr>
          <p:cNvPr id="10" name="TextBox 9"/>
          <p:cNvSpPr txBox="1"/>
          <p:nvPr/>
        </p:nvSpPr>
        <p:spPr>
          <a:xfrm>
            <a:off x="1785918" y="4714884"/>
            <a:ext cx="3929090" cy="523220"/>
          </a:xfrm>
          <a:prstGeom prst="rect">
            <a:avLst/>
          </a:prstGeom>
          <a:noFill/>
        </p:spPr>
        <p:txBody>
          <a:bodyPr wrap="square" rtlCol="0">
            <a:spAutoFit/>
          </a:bodyPr>
          <a:lstStyle/>
          <a:p>
            <a:pPr algn="ctr"/>
            <a:r>
              <a:rPr lang="ru-RU" sz="2800" b="1" dirty="0" smtClean="0">
                <a:solidFill>
                  <a:srgbClr val="FF0000"/>
                </a:solidFill>
                <a:latin typeface="Georgia" pitchFamily="18" charset="0"/>
              </a:rPr>
              <a:t>2004 год.</a:t>
            </a:r>
            <a:endParaRPr lang="ru-RU" sz="2800" b="1" dirty="0">
              <a:solidFill>
                <a:srgbClr val="FF0000"/>
              </a:solidFill>
              <a:latin typeface="Georgia" pitchFamily="18" charset="0"/>
            </a:endParaRPr>
          </a:p>
        </p:txBody>
      </p:sp>
      <p:pic>
        <p:nvPicPr>
          <p:cNvPr id="5126" name="Picture 6" descr="C:\Users\компьютер\Pictures\2013-10-04\2004.jpg"/>
          <p:cNvPicPr>
            <a:picLocks noChangeAspect="1" noChangeArrowheads="1"/>
          </p:cNvPicPr>
          <p:nvPr/>
        </p:nvPicPr>
        <p:blipFill>
          <a:blip r:embed="rId5" cstate="print"/>
          <a:srcRect/>
          <a:stretch>
            <a:fillRect/>
          </a:stretch>
        </p:blipFill>
        <p:spPr bwMode="auto">
          <a:xfrm>
            <a:off x="6072198" y="2071678"/>
            <a:ext cx="2143140" cy="2985088"/>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1" y="143508"/>
            <a:ext cx="9143999" cy="6714492"/>
          </a:xfrm>
          <a:prstGeom prst="rect">
            <a:avLst/>
          </a:prstGeom>
          <a:noFill/>
        </p:spPr>
      </p:pic>
      <p:sp>
        <p:nvSpPr>
          <p:cNvPr id="2" name="Заголовок 1"/>
          <p:cNvSpPr>
            <a:spLocks noGrp="1"/>
          </p:cNvSpPr>
          <p:nvPr>
            <p:ph type="title"/>
          </p:nvPr>
        </p:nvSpPr>
        <p:spPr>
          <a:xfrm>
            <a:off x="1428728" y="3214686"/>
            <a:ext cx="1714512" cy="714380"/>
          </a:xfrm>
        </p:spPr>
        <p:txBody>
          <a:bodyPr>
            <a:normAutofit/>
          </a:bodyPr>
          <a:lstStyle/>
          <a:p>
            <a:endParaRPr lang="ru-RU" sz="2000" b="1" dirty="0">
              <a:solidFill>
                <a:srgbClr val="FF0000"/>
              </a:solidFill>
              <a:latin typeface="Georgia" pitchFamily="18" charset="0"/>
            </a:endParaRPr>
          </a:p>
        </p:txBody>
      </p:sp>
      <p:pic>
        <p:nvPicPr>
          <p:cNvPr id="6147" name="Picture 3" descr="C:\Users\компьютер\Pictures\2013-10-04\2006 год.jpg"/>
          <p:cNvPicPr>
            <a:picLocks noChangeAspect="1" noChangeArrowheads="1"/>
          </p:cNvPicPr>
          <p:nvPr/>
        </p:nvPicPr>
        <p:blipFill>
          <a:blip r:embed="rId3" cstate="print"/>
          <a:srcRect/>
          <a:stretch>
            <a:fillRect/>
          </a:stretch>
        </p:blipFill>
        <p:spPr bwMode="auto">
          <a:xfrm>
            <a:off x="1214414" y="1285860"/>
            <a:ext cx="2143140" cy="2714644"/>
          </a:xfrm>
          <a:prstGeom prst="rect">
            <a:avLst/>
          </a:prstGeom>
          <a:noFill/>
        </p:spPr>
      </p:pic>
      <p:sp>
        <p:nvSpPr>
          <p:cNvPr id="6" name="TextBox 5"/>
          <p:cNvSpPr txBox="1"/>
          <p:nvPr/>
        </p:nvSpPr>
        <p:spPr>
          <a:xfrm>
            <a:off x="4714876" y="3143248"/>
            <a:ext cx="184731" cy="369332"/>
          </a:xfrm>
          <a:prstGeom prst="rect">
            <a:avLst/>
          </a:prstGeom>
          <a:noFill/>
        </p:spPr>
        <p:txBody>
          <a:bodyPr wrap="none" rtlCol="0">
            <a:spAutoFit/>
          </a:bodyPr>
          <a:lstStyle/>
          <a:p>
            <a:endParaRPr lang="ru-RU" dirty="0"/>
          </a:p>
        </p:txBody>
      </p:sp>
      <p:pic>
        <p:nvPicPr>
          <p:cNvPr id="6148" name="Picture 4" descr="C:\Users\компьютер\Pictures\2013-10-04\2006 н.jpg"/>
          <p:cNvPicPr>
            <a:picLocks noChangeAspect="1" noChangeArrowheads="1"/>
          </p:cNvPicPr>
          <p:nvPr/>
        </p:nvPicPr>
        <p:blipFill>
          <a:blip r:embed="rId4" cstate="print"/>
          <a:srcRect/>
          <a:stretch>
            <a:fillRect/>
          </a:stretch>
        </p:blipFill>
        <p:spPr bwMode="auto">
          <a:xfrm>
            <a:off x="3502704" y="2071678"/>
            <a:ext cx="2140866" cy="2714644"/>
          </a:xfrm>
          <a:prstGeom prst="rect">
            <a:avLst/>
          </a:prstGeom>
          <a:noFill/>
        </p:spPr>
      </p:pic>
      <p:sp>
        <p:nvSpPr>
          <p:cNvPr id="9" name="TextBox 8"/>
          <p:cNvSpPr txBox="1"/>
          <p:nvPr/>
        </p:nvSpPr>
        <p:spPr>
          <a:xfrm>
            <a:off x="1500166" y="4786322"/>
            <a:ext cx="2786082" cy="400110"/>
          </a:xfrm>
          <a:prstGeom prst="rect">
            <a:avLst/>
          </a:prstGeom>
          <a:noFill/>
        </p:spPr>
        <p:txBody>
          <a:bodyPr wrap="square" rtlCol="0">
            <a:spAutoFit/>
          </a:bodyPr>
          <a:lstStyle/>
          <a:p>
            <a:pPr algn="ctr"/>
            <a:r>
              <a:rPr lang="ru-RU" sz="2000" b="1" dirty="0" smtClean="0">
                <a:solidFill>
                  <a:srgbClr val="FF0000"/>
                </a:solidFill>
                <a:latin typeface="Georgia" pitchFamily="18" charset="0"/>
              </a:rPr>
              <a:t>2006 год.</a:t>
            </a:r>
            <a:endParaRPr lang="ru-RU" sz="2000" b="1" dirty="0">
              <a:solidFill>
                <a:srgbClr val="FF0000"/>
              </a:solidFill>
              <a:latin typeface="Georgia" pitchFamily="18" charset="0"/>
            </a:endParaRPr>
          </a:p>
        </p:txBody>
      </p:sp>
      <p:sp>
        <p:nvSpPr>
          <p:cNvPr id="10" name="TextBox 9"/>
          <p:cNvSpPr txBox="1"/>
          <p:nvPr/>
        </p:nvSpPr>
        <p:spPr>
          <a:xfrm>
            <a:off x="6858016" y="4357694"/>
            <a:ext cx="45719" cy="369332"/>
          </a:xfrm>
          <a:prstGeom prst="rect">
            <a:avLst/>
          </a:prstGeom>
          <a:noFill/>
        </p:spPr>
        <p:txBody>
          <a:bodyPr wrap="square" rtlCol="0">
            <a:spAutoFit/>
          </a:bodyPr>
          <a:lstStyle/>
          <a:p>
            <a:endParaRPr lang="ru-RU" dirty="0"/>
          </a:p>
        </p:txBody>
      </p:sp>
      <p:pic>
        <p:nvPicPr>
          <p:cNvPr id="6149" name="Picture 5" descr="C:\Users\компьютер\Pictures\2013-10-04\2007.jpg"/>
          <p:cNvPicPr>
            <a:picLocks noChangeAspect="1" noChangeArrowheads="1"/>
          </p:cNvPicPr>
          <p:nvPr/>
        </p:nvPicPr>
        <p:blipFill>
          <a:blip r:embed="rId5" cstate="print"/>
          <a:srcRect/>
          <a:stretch>
            <a:fillRect/>
          </a:stretch>
        </p:blipFill>
        <p:spPr bwMode="auto">
          <a:xfrm>
            <a:off x="6000760" y="2500306"/>
            <a:ext cx="2143140" cy="2714644"/>
          </a:xfrm>
          <a:prstGeom prst="rect">
            <a:avLst/>
          </a:prstGeom>
          <a:noFill/>
        </p:spPr>
      </p:pic>
      <p:sp>
        <p:nvSpPr>
          <p:cNvPr id="12" name="TextBox 11"/>
          <p:cNvSpPr txBox="1"/>
          <p:nvPr/>
        </p:nvSpPr>
        <p:spPr>
          <a:xfrm>
            <a:off x="7286644" y="5786454"/>
            <a:ext cx="45719" cy="369332"/>
          </a:xfrm>
          <a:prstGeom prst="rect">
            <a:avLst/>
          </a:prstGeom>
          <a:noFill/>
        </p:spPr>
        <p:txBody>
          <a:bodyPr wrap="square" rtlCol="0">
            <a:spAutoFit/>
          </a:bodyPr>
          <a:lstStyle/>
          <a:p>
            <a:endParaRPr lang="ru-RU" dirty="0"/>
          </a:p>
        </p:txBody>
      </p:sp>
      <p:sp>
        <p:nvSpPr>
          <p:cNvPr id="13" name="TextBox 12"/>
          <p:cNvSpPr txBox="1"/>
          <p:nvPr/>
        </p:nvSpPr>
        <p:spPr>
          <a:xfrm>
            <a:off x="6143636" y="5286388"/>
            <a:ext cx="2057585" cy="400110"/>
          </a:xfrm>
          <a:prstGeom prst="rect">
            <a:avLst/>
          </a:prstGeom>
          <a:noFill/>
        </p:spPr>
        <p:txBody>
          <a:bodyPr wrap="square" rtlCol="0">
            <a:spAutoFit/>
          </a:bodyPr>
          <a:lstStyle/>
          <a:p>
            <a:pPr algn="ctr"/>
            <a:r>
              <a:rPr lang="ru-RU" sz="2000" b="1" dirty="0" smtClean="0">
                <a:solidFill>
                  <a:srgbClr val="FF0000"/>
                </a:solidFill>
                <a:latin typeface="Georgia" pitchFamily="18" charset="0"/>
              </a:rPr>
              <a:t>2007 год.</a:t>
            </a:r>
            <a:endParaRPr lang="ru-RU" sz="2000" b="1" dirty="0">
              <a:solidFill>
                <a:srgbClr val="FF000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0" y="3500438"/>
            <a:ext cx="9144000" cy="1571636"/>
          </a:xfrm>
        </p:spPr>
        <p:txBody>
          <a:bodyPr>
            <a:noAutofit/>
          </a:bodyPr>
          <a:lstStyle/>
          <a:p>
            <a:r>
              <a:rPr lang="ru-RU" sz="2400" b="1" dirty="0" smtClean="0">
                <a:solidFill>
                  <a:srgbClr val="FF0000"/>
                </a:solidFill>
                <a:latin typeface="Georgia" pitchFamily="18" charset="0"/>
              </a:rPr>
              <a:t/>
            </a:r>
            <a:br>
              <a:rPr lang="ru-RU" sz="2400" b="1" dirty="0" smtClean="0">
                <a:solidFill>
                  <a:srgbClr val="FF0000"/>
                </a:solidFill>
                <a:latin typeface="Georgia" pitchFamily="18" charset="0"/>
              </a:rPr>
            </a:br>
            <a:r>
              <a:rPr lang="ru-RU" sz="2400" b="1" dirty="0" smtClean="0">
                <a:solidFill>
                  <a:srgbClr val="FF0000"/>
                </a:solidFill>
                <a:latin typeface="Georgia" pitchFamily="18" charset="0"/>
              </a:rPr>
              <a:t>Приходите</a:t>
            </a:r>
            <a:br>
              <a:rPr lang="ru-RU" sz="2400" b="1" dirty="0" smtClean="0">
                <a:solidFill>
                  <a:srgbClr val="FF0000"/>
                </a:solidFill>
                <a:latin typeface="Georgia" pitchFamily="18" charset="0"/>
              </a:rPr>
            </a:br>
            <a:r>
              <a:rPr lang="ru-RU" sz="2400" b="1" dirty="0" smtClean="0">
                <a:solidFill>
                  <a:srgbClr val="FF0000"/>
                </a:solidFill>
                <a:latin typeface="Georgia" pitchFamily="18" charset="0"/>
              </a:rPr>
              <a:t> в гости к нам.</a:t>
            </a:r>
            <a:br>
              <a:rPr lang="ru-RU" sz="2400" b="1" dirty="0" smtClean="0">
                <a:solidFill>
                  <a:srgbClr val="FF0000"/>
                </a:solidFill>
                <a:latin typeface="Georgia" pitchFamily="18" charset="0"/>
              </a:rPr>
            </a:br>
            <a:r>
              <a:rPr lang="ru-RU" sz="2400" b="1" dirty="0" smtClean="0">
                <a:solidFill>
                  <a:srgbClr val="FF0000"/>
                </a:solidFill>
                <a:latin typeface="Georgia" pitchFamily="18" charset="0"/>
              </a:rPr>
              <a:t>Будем </a:t>
            </a:r>
            <a:r>
              <a:rPr lang="ru-RU" sz="2400" b="1" dirty="0" smtClean="0">
                <a:solidFill>
                  <a:srgbClr val="FF0000"/>
                </a:solidFill>
                <a:latin typeface="Georgia" pitchFamily="18" charset="0"/>
              </a:rPr>
              <a:t>рады </a:t>
            </a:r>
            <a:br>
              <a:rPr lang="ru-RU" sz="2400" b="1" dirty="0" smtClean="0">
                <a:solidFill>
                  <a:srgbClr val="FF0000"/>
                </a:solidFill>
                <a:latin typeface="Georgia" pitchFamily="18" charset="0"/>
              </a:rPr>
            </a:br>
            <a:r>
              <a:rPr lang="ru-RU" sz="2400" b="1" dirty="0" smtClean="0">
                <a:solidFill>
                  <a:srgbClr val="FF0000"/>
                </a:solidFill>
                <a:latin typeface="Georgia" pitchFamily="18" charset="0"/>
              </a:rPr>
              <a:t>мы вам!</a:t>
            </a:r>
            <a:endParaRPr lang="ru-RU" sz="2400" b="1" dirty="0">
              <a:solidFill>
                <a:srgbClr val="FF0000"/>
              </a:solidFill>
              <a:latin typeface="Georgia" pitchFamily="18" charset="0"/>
            </a:endParaRPr>
          </a:p>
        </p:txBody>
      </p:sp>
      <p:sp>
        <p:nvSpPr>
          <p:cNvPr id="5" name="TextBox 4"/>
          <p:cNvSpPr txBox="1"/>
          <p:nvPr/>
        </p:nvSpPr>
        <p:spPr>
          <a:xfrm>
            <a:off x="4572000" y="1428736"/>
            <a:ext cx="45719" cy="369332"/>
          </a:xfrm>
          <a:prstGeom prst="rect">
            <a:avLst/>
          </a:prstGeom>
          <a:noFill/>
        </p:spPr>
        <p:txBody>
          <a:bodyPr wrap="square" rtlCol="0">
            <a:spAutoFit/>
          </a:bodyPr>
          <a:lstStyle/>
          <a:p>
            <a:endParaRPr lang="ru-RU" dirty="0"/>
          </a:p>
        </p:txBody>
      </p:sp>
      <p:sp>
        <p:nvSpPr>
          <p:cNvPr id="7" name="TextBox 6"/>
          <p:cNvSpPr txBox="1"/>
          <p:nvPr/>
        </p:nvSpPr>
        <p:spPr>
          <a:xfrm>
            <a:off x="1571604" y="1571612"/>
            <a:ext cx="5715039" cy="1938992"/>
          </a:xfrm>
          <a:prstGeom prst="rect">
            <a:avLst/>
          </a:prstGeom>
          <a:noFill/>
        </p:spPr>
        <p:txBody>
          <a:bodyPr wrap="square" rtlCol="0">
            <a:spAutoFit/>
          </a:bodyPr>
          <a:lstStyle/>
          <a:p>
            <a:r>
              <a:rPr lang="ru-RU" sz="2400" b="1" dirty="0" smtClean="0">
                <a:solidFill>
                  <a:srgbClr val="002060"/>
                </a:solidFill>
                <a:latin typeface="Georgia" pitchFamily="18" charset="0"/>
              </a:rPr>
              <a:t>Повседневная жизнь библиотеки в 21 веке – это нередко все те же необычные запросы читателей, нестандартные ситуации, массовые мероприятия...</a:t>
            </a:r>
            <a:endParaRPr lang="ru-RU" sz="2400"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357222" y="0"/>
            <a:ext cx="9858444" cy="6858000"/>
          </a:xfrm>
          <a:prstGeom prst="rect">
            <a:avLst/>
          </a:prstGeom>
          <a:noFill/>
        </p:spPr>
      </p:pic>
      <p:sp>
        <p:nvSpPr>
          <p:cNvPr id="2" name="Заголовок 1"/>
          <p:cNvSpPr>
            <a:spLocks noGrp="1"/>
          </p:cNvSpPr>
          <p:nvPr>
            <p:ph type="title"/>
          </p:nvPr>
        </p:nvSpPr>
        <p:spPr>
          <a:xfrm>
            <a:off x="714348" y="1142984"/>
            <a:ext cx="5143536" cy="3214710"/>
          </a:xfrm>
        </p:spPr>
        <p:txBody>
          <a:bodyPr>
            <a:noAutofit/>
          </a:bodyPr>
          <a:lstStyle/>
          <a:p>
            <a:pPr algn="l"/>
            <a:r>
              <a:rPr lang="ru-RU" sz="1600" b="1" dirty="0" smtClean="0">
                <a:solidFill>
                  <a:srgbClr val="002060"/>
                </a:solidFill>
                <a:latin typeface="Georgia" pitchFamily="18" charset="0"/>
              </a:rPr>
              <a:t>Более 26 лет в детской библиотеке проработала Галина Петровна Шишкина.  Эта трудолюбивая, умная, справедливая и очень тактичная женщина проработала в библиотечной системе 40 лет. Свою трудовую деятельность Галина Петровна начала в Малозубовской сельской библиотеке, а через пару лет, когда закончила библиотечное отделение Кировского культпросвет училища, перевели молодого специалиста методистом в центральную библиотеку.  Должность эта заключает в себе большую ответственность.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a:t>
            </a:r>
            <a:br>
              <a:rPr lang="ru-RU" sz="1600" b="1" dirty="0" smtClean="0">
                <a:solidFill>
                  <a:srgbClr val="002060"/>
                </a:solidFill>
                <a:latin typeface="Georgia" pitchFamily="18" charset="0"/>
              </a:rPr>
            </a:br>
            <a:endParaRPr lang="ru-RU" sz="1600" dirty="0">
              <a:solidFill>
                <a:srgbClr val="002060"/>
              </a:solidFill>
              <a:latin typeface="Georgia" pitchFamily="18" charset="0"/>
            </a:endParaRPr>
          </a:p>
        </p:txBody>
      </p:sp>
      <p:pic>
        <p:nvPicPr>
          <p:cNvPr id="3074" name="Picture 2" descr="C:\Users\компьютер\Pictures\2013-09-19\008.jpg"/>
          <p:cNvPicPr>
            <a:picLocks noChangeAspect="1" noChangeArrowheads="1"/>
          </p:cNvPicPr>
          <p:nvPr/>
        </p:nvPicPr>
        <p:blipFill>
          <a:blip r:embed="rId3" cstate="print"/>
          <a:srcRect/>
          <a:stretch>
            <a:fillRect/>
          </a:stretch>
        </p:blipFill>
        <p:spPr bwMode="auto">
          <a:xfrm>
            <a:off x="5715009" y="928670"/>
            <a:ext cx="2643206" cy="3000396"/>
          </a:xfrm>
          <a:prstGeom prst="rect">
            <a:avLst/>
          </a:prstGeom>
          <a:noFill/>
        </p:spPr>
      </p:pic>
      <p:sp>
        <p:nvSpPr>
          <p:cNvPr id="5" name="TextBox 4"/>
          <p:cNvSpPr txBox="1"/>
          <p:nvPr/>
        </p:nvSpPr>
        <p:spPr>
          <a:xfrm>
            <a:off x="785787" y="4071942"/>
            <a:ext cx="7572427" cy="1569660"/>
          </a:xfrm>
          <a:prstGeom prst="rect">
            <a:avLst/>
          </a:prstGeom>
          <a:noFill/>
        </p:spPr>
        <p:txBody>
          <a:bodyPr wrap="square" rtlCol="0">
            <a:spAutoFit/>
          </a:bodyPr>
          <a:lstStyle/>
          <a:p>
            <a:r>
              <a:rPr lang="ru-RU" sz="1600" b="1" dirty="0" smtClean="0">
                <a:solidFill>
                  <a:srgbClr val="002060"/>
                </a:solidFill>
                <a:latin typeface="Georgia" pitchFamily="18" charset="0"/>
              </a:rPr>
              <a:t>Это не просто знать свое дело,  а еще уметь научить молодежь, передать знания и дать методические рекомендации библиотекарям села. Галина Петровна в те поры ездила много по району, оказывала помощь в работе сельским библиотекам. Добросовестного, трудолюбивого библиотекаря заметили и</a:t>
            </a:r>
          </a:p>
          <a:p>
            <a:r>
              <a:rPr lang="ru-RU" sz="1600" b="1" dirty="0" smtClean="0">
                <a:solidFill>
                  <a:srgbClr val="002060"/>
                </a:solidFill>
                <a:latin typeface="Georgia" pitchFamily="18" charset="0"/>
              </a:rPr>
              <a:t>  5 января 1968 года назначили  заведующей детской библиотекой. </a:t>
            </a:r>
            <a:endParaRPr lang="ru-RU" sz="1600" dirty="0"/>
          </a:p>
        </p:txBody>
      </p:sp>
    </p:spTree>
  </p:cSld>
  <p:clrMapOvr>
    <a:masterClrMapping/>
  </p:clrMapOvr>
  <p:transition spd="slow">
    <p:strips dir="rd"/>
    <p:sndAc>
      <p:end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785918" y="1214422"/>
            <a:ext cx="6500858" cy="1500198"/>
          </a:xfrm>
        </p:spPr>
        <p:txBody>
          <a:bodyPr>
            <a:noAutofit/>
          </a:bodyPr>
          <a:lstStyle/>
          <a:p>
            <a:pPr algn="l"/>
            <a:r>
              <a:rPr lang="ru-RU" sz="1800" b="1" dirty="0" smtClean="0">
                <a:solidFill>
                  <a:srgbClr val="002060"/>
                </a:solidFill>
                <a:latin typeface="Georgia" pitchFamily="18" charset="0"/>
              </a:rPr>
              <a:t>Работа с детским читателем увлекала Галину Петровну. У детей прежде, чем они возьмут книгу, надо вызвать живой интерес. </a:t>
            </a:r>
            <a:br>
              <a:rPr lang="ru-RU" sz="1800" b="1" dirty="0" smtClean="0">
                <a:solidFill>
                  <a:srgbClr val="002060"/>
                </a:solidFill>
                <a:latin typeface="Georgia" pitchFamily="18" charset="0"/>
              </a:rPr>
            </a:br>
            <a:endParaRPr lang="ru-RU" sz="1800" dirty="0"/>
          </a:p>
        </p:txBody>
      </p:sp>
      <p:pic>
        <p:nvPicPr>
          <p:cNvPr id="5123" name="Picture 3" descr="C:\Users\компьютер\Pictures\2013-09-20\004.jpg"/>
          <p:cNvPicPr>
            <a:picLocks noChangeAspect="1" noChangeArrowheads="1"/>
          </p:cNvPicPr>
          <p:nvPr/>
        </p:nvPicPr>
        <p:blipFill>
          <a:blip r:embed="rId3" cstate="print"/>
          <a:srcRect/>
          <a:stretch>
            <a:fillRect/>
          </a:stretch>
        </p:blipFill>
        <p:spPr bwMode="auto">
          <a:xfrm>
            <a:off x="1357290" y="2571744"/>
            <a:ext cx="3714776" cy="2571768"/>
          </a:xfrm>
          <a:prstGeom prst="rect">
            <a:avLst/>
          </a:prstGeom>
          <a:noFill/>
        </p:spPr>
      </p:pic>
      <p:sp>
        <p:nvSpPr>
          <p:cNvPr id="5" name="TextBox 4"/>
          <p:cNvSpPr txBox="1"/>
          <p:nvPr/>
        </p:nvSpPr>
        <p:spPr>
          <a:xfrm>
            <a:off x="5286380" y="2357430"/>
            <a:ext cx="2857520" cy="2862322"/>
          </a:xfrm>
          <a:prstGeom prst="rect">
            <a:avLst/>
          </a:prstGeom>
          <a:noFill/>
        </p:spPr>
        <p:txBody>
          <a:bodyPr wrap="square" rtlCol="0">
            <a:spAutoFit/>
          </a:bodyPr>
          <a:lstStyle/>
          <a:p>
            <a:r>
              <a:rPr lang="ru-RU" b="1" dirty="0" smtClean="0">
                <a:solidFill>
                  <a:srgbClr val="002060"/>
                </a:solidFill>
                <a:latin typeface="Georgia" pitchFamily="18" charset="0"/>
              </a:rPr>
              <a:t>И это ей удавалось. Она пробуждала в детях желание читать, расширяла их интересы. </a:t>
            </a:r>
            <a:br>
              <a:rPr lang="ru-RU" b="1" dirty="0" smtClean="0">
                <a:solidFill>
                  <a:srgbClr val="002060"/>
                </a:solidFill>
                <a:latin typeface="Georgia" pitchFamily="18" charset="0"/>
              </a:rPr>
            </a:br>
            <a:r>
              <a:rPr lang="ru-RU" b="1" dirty="0" smtClean="0">
                <a:solidFill>
                  <a:srgbClr val="002060"/>
                </a:solidFill>
                <a:latin typeface="Georgia" pitchFamily="18" charset="0"/>
              </a:rPr>
              <a:t>Многие поколения мальчишек и девчонок выросли на глазах Галины Петровны.</a:t>
            </a:r>
            <a:endParaRPr lang="ru-RU" dirty="0"/>
          </a:p>
        </p:txBody>
      </p:sp>
    </p:spTree>
  </p:cSld>
  <p:clrMapOvr>
    <a:masterClrMapping/>
  </p:clrMapOvr>
  <p:transition spd="slow">
    <p:strips dir="rd"/>
    <p:sndAc>
      <p:end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214346" y="0"/>
            <a:ext cx="9358346" cy="6858000"/>
          </a:xfrm>
          <a:prstGeom prst="rect">
            <a:avLst/>
          </a:prstGeom>
          <a:noFill/>
        </p:spPr>
      </p:pic>
      <p:sp>
        <p:nvSpPr>
          <p:cNvPr id="2" name="Заголовок 1"/>
          <p:cNvSpPr>
            <a:spLocks noGrp="1"/>
          </p:cNvSpPr>
          <p:nvPr>
            <p:ph type="title"/>
          </p:nvPr>
        </p:nvSpPr>
        <p:spPr>
          <a:xfrm>
            <a:off x="1142976" y="1714488"/>
            <a:ext cx="3357586" cy="3143272"/>
          </a:xfrm>
        </p:spPr>
        <p:txBody>
          <a:bodyPr>
            <a:noAutofit/>
          </a:bodyPr>
          <a:lstStyle/>
          <a:p>
            <a:pPr algn="l"/>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800" b="1" dirty="0" smtClean="0">
                <a:solidFill>
                  <a:srgbClr val="002060"/>
                </a:solidFill>
                <a:latin typeface="Georgia" pitchFamily="18" charset="0"/>
              </a:rPr>
              <a:t>Штат библиотеки  в то время состоял из трех человек: зав.библиотекой, библиотекарь абонемента – Круглова Евдокия Ефимовна, зав.передвижным фондом -  Михеева Татьяна Ивановна. Библиотека находилась в </a:t>
            </a:r>
            <a:r>
              <a:rPr lang="ru-RU" sz="1800" b="1" dirty="0" smtClean="0">
                <a:solidFill>
                  <a:srgbClr val="002060"/>
                </a:solidFill>
                <a:latin typeface="Georgia" pitchFamily="18" charset="0"/>
              </a:rPr>
              <a:t>здании Дома культуры, </a:t>
            </a: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800" b="1" dirty="0" smtClean="0">
                <a:solidFill>
                  <a:srgbClr val="002060"/>
                </a:solidFill>
                <a:latin typeface="Georgia" pitchFamily="18" charset="0"/>
              </a:rPr>
              <a:t>сейчас </a:t>
            </a:r>
            <a:r>
              <a:rPr lang="ru-RU" sz="1800" b="1" dirty="0" smtClean="0">
                <a:solidFill>
                  <a:srgbClr val="002060"/>
                </a:solidFill>
                <a:latin typeface="Georgia" pitchFamily="18" charset="0"/>
              </a:rPr>
              <a:t>там </a:t>
            </a:r>
            <a:r>
              <a:rPr lang="ru-RU" sz="1800" b="1" dirty="0" smtClean="0">
                <a:solidFill>
                  <a:srgbClr val="002060"/>
                </a:solidFill>
                <a:latin typeface="Georgia" pitchFamily="18" charset="0"/>
              </a:rPr>
              <a:t> старообрядческая </a:t>
            </a:r>
            <a:r>
              <a:rPr lang="ru-RU" sz="1800" b="1" dirty="0" smtClean="0">
                <a:solidFill>
                  <a:srgbClr val="002060"/>
                </a:solidFill>
                <a:latin typeface="Georgia" pitchFamily="18" charset="0"/>
              </a:rPr>
              <a:t>церковь. </a:t>
            </a: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r>
              <a:rPr lang="ru-RU" sz="1600" b="1" dirty="0" smtClean="0">
                <a:solidFill>
                  <a:srgbClr val="002060"/>
                </a:solidFill>
                <a:latin typeface="Georgia" pitchFamily="18" charset="0"/>
              </a:rPr>
              <a:t/>
            </a:r>
            <a:br>
              <a:rPr lang="ru-RU" sz="1600" b="1" dirty="0" smtClean="0">
                <a:solidFill>
                  <a:srgbClr val="002060"/>
                </a:solidFill>
                <a:latin typeface="Georgia" pitchFamily="18" charset="0"/>
              </a:rPr>
            </a:br>
            <a:endParaRPr lang="ru-RU" sz="1600" dirty="0">
              <a:solidFill>
                <a:srgbClr val="002060"/>
              </a:solidFill>
              <a:latin typeface="Georgia" pitchFamily="18" charset="0"/>
            </a:endParaRPr>
          </a:p>
        </p:txBody>
      </p:sp>
      <p:pic>
        <p:nvPicPr>
          <p:cNvPr id="1028" name="Picture 4" descr="C:\Users\компьютер\Pictures\2013-09-20\006.jpg"/>
          <p:cNvPicPr>
            <a:picLocks noChangeAspect="1" noChangeArrowheads="1"/>
          </p:cNvPicPr>
          <p:nvPr/>
        </p:nvPicPr>
        <p:blipFill>
          <a:blip r:embed="rId3" cstate="print"/>
          <a:srcRect/>
          <a:stretch>
            <a:fillRect/>
          </a:stretch>
        </p:blipFill>
        <p:spPr bwMode="auto">
          <a:xfrm>
            <a:off x="4786314" y="1285860"/>
            <a:ext cx="3463254" cy="4143404"/>
          </a:xfrm>
          <a:prstGeom prst="rect">
            <a:avLst/>
          </a:prstGeom>
          <a:noFill/>
        </p:spPr>
      </p:pic>
    </p:spTree>
  </p:cSld>
  <p:clrMapOvr>
    <a:masterClrMapping/>
  </p:clrMapOvr>
  <p:transition spd="slow">
    <p:strips dir="rd"/>
    <p:sndAc>
      <p:end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компьютер\Pictures\old_parchment_parchment.jpg"/>
          <p:cNvPicPr>
            <a:picLocks noGrp="1" noChangeAspect="1" noChangeArrowheads="1"/>
          </p:cNvPicPr>
          <p:nvPr>
            <p:ph idx="1"/>
          </p:nvPr>
        </p:nvPicPr>
        <p:blipFill>
          <a:blip r:embed="rId2" cstate="print"/>
          <a:srcRect/>
          <a:stretch>
            <a:fillRect/>
          </a:stretch>
        </p:blipFill>
        <p:spPr bwMode="auto">
          <a:xfrm>
            <a:off x="0" y="-214338"/>
            <a:ext cx="9358346" cy="7072338"/>
          </a:xfrm>
          <a:prstGeom prst="rect">
            <a:avLst/>
          </a:prstGeom>
          <a:noFill/>
        </p:spPr>
      </p:pic>
      <p:sp>
        <p:nvSpPr>
          <p:cNvPr id="2" name="Заголовок 1"/>
          <p:cNvSpPr>
            <a:spLocks noGrp="1"/>
          </p:cNvSpPr>
          <p:nvPr>
            <p:ph type="title"/>
          </p:nvPr>
        </p:nvSpPr>
        <p:spPr>
          <a:xfrm>
            <a:off x="1357290" y="1000108"/>
            <a:ext cx="7329510" cy="571504"/>
          </a:xfrm>
        </p:spPr>
        <p:txBody>
          <a:bodyPr>
            <a:normAutofit fontScale="90000"/>
          </a:bodyPr>
          <a:lstStyle/>
          <a:p>
            <a:pPr algn="l"/>
            <a:r>
              <a:rPr lang="ru-RU" sz="1600" b="1" dirty="0" smtClean="0">
                <a:latin typeface="Georgia" pitchFamily="18" charset="0"/>
              </a:rPr>
              <a:t/>
            </a:r>
            <a:br>
              <a:rPr lang="ru-RU" sz="1600" b="1" dirty="0" smtClean="0">
                <a:latin typeface="Georgia" pitchFamily="18" charset="0"/>
              </a:rPr>
            </a:br>
            <a:r>
              <a:rPr lang="ru-RU" sz="1600" b="1" dirty="0" smtClean="0">
                <a:latin typeface="Georgia" pitchFamily="18" charset="0"/>
              </a:rPr>
              <a:t/>
            </a:r>
            <a:br>
              <a:rPr lang="ru-RU" sz="1600" b="1" dirty="0" smtClean="0">
                <a:latin typeface="Georgia" pitchFamily="18" charset="0"/>
              </a:rPr>
            </a:br>
            <a:r>
              <a:rPr lang="ru-RU" sz="1600" b="1" dirty="0" smtClean="0">
                <a:latin typeface="Georgia" pitchFamily="18" charset="0"/>
              </a:rPr>
              <a:t/>
            </a:r>
            <a:br>
              <a:rPr lang="ru-RU" sz="1600" b="1" dirty="0" smtClean="0">
                <a:latin typeface="Georgia" pitchFamily="18" charset="0"/>
              </a:rPr>
            </a:br>
            <a:r>
              <a:rPr lang="ru-RU" sz="1600" b="1" dirty="0" smtClean="0">
                <a:solidFill>
                  <a:srgbClr val="002060"/>
                </a:solidFill>
                <a:latin typeface="Georgia" pitchFamily="18" charset="0"/>
              </a:rPr>
              <a:t>И вот  в фойе этого Дома культуры  находилась детская библиотека. Это была маленькая комната для работы заведующей,  она же служила одновременно  читальным залом, где ребята работали по 2-3 человека с энциклопедиями и периодическими изданиями. Такую же по размеру комнату занимал фонд библиотеки. На абонементе стоял стол выдачи с ящичками для формуляров читателей. Фонд был открыт для ребят.</a:t>
            </a:r>
            <a:r>
              <a:rPr lang="ru-RU" sz="1600" b="1" dirty="0" smtClean="0">
                <a:latin typeface="Georgia" pitchFamily="18" charset="0"/>
              </a:rPr>
              <a:t/>
            </a:r>
            <a:br>
              <a:rPr lang="ru-RU" sz="1600" b="1" dirty="0" smtClean="0">
                <a:latin typeface="Georgia" pitchFamily="18" charset="0"/>
              </a:rPr>
            </a:br>
            <a:endParaRPr lang="ru-RU" sz="1600" dirty="0">
              <a:latin typeface="Georgia" pitchFamily="18" charset="0"/>
            </a:endParaRPr>
          </a:p>
        </p:txBody>
      </p:sp>
      <p:pic>
        <p:nvPicPr>
          <p:cNvPr id="5" name="Picture 3" descr="C:\Users\компьютер\Pictures\2013-09-20\005.jpg"/>
          <p:cNvPicPr>
            <a:picLocks noChangeAspect="1" noChangeArrowheads="1"/>
          </p:cNvPicPr>
          <p:nvPr/>
        </p:nvPicPr>
        <p:blipFill>
          <a:blip r:embed="rId3" cstate="print"/>
          <a:srcRect/>
          <a:stretch>
            <a:fillRect/>
          </a:stretch>
        </p:blipFill>
        <p:spPr bwMode="auto">
          <a:xfrm>
            <a:off x="4286248" y="2357430"/>
            <a:ext cx="3714776" cy="2714644"/>
          </a:xfrm>
          <a:prstGeom prst="rect">
            <a:avLst/>
          </a:prstGeom>
          <a:noFill/>
        </p:spPr>
      </p:pic>
      <p:sp>
        <p:nvSpPr>
          <p:cNvPr id="6" name="TextBox 5"/>
          <p:cNvSpPr txBox="1"/>
          <p:nvPr/>
        </p:nvSpPr>
        <p:spPr>
          <a:xfrm flipH="1">
            <a:off x="1357290" y="2214554"/>
            <a:ext cx="3000396" cy="3754874"/>
          </a:xfrm>
          <a:prstGeom prst="rect">
            <a:avLst/>
          </a:prstGeom>
          <a:noFill/>
        </p:spPr>
        <p:txBody>
          <a:bodyPr wrap="square" rtlCol="0">
            <a:spAutoFit/>
          </a:bodyPr>
          <a:lstStyle/>
          <a:p>
            <a:r>
              <a:rPr lang="ru-RU" sz="1400" b="1" dirty="0" smtClean="0">
                <a:solidFill>
                  <a:srgbClr val="002060"/>
                </a:solidFill>
                <a:latin typeface="Georgia" pitchFamily="18" charset="0"/>
              </a:rPr>
              <a:t>При библиотеке работал актив «Друзья книги» . Активисты с удовольствием готовили сценки по отрывкам произведений, рассказывали наизусть заученные стихи.  Отдел культуры два раза в неделю выделял автоклуб   для обслуживания населения. В летний период на полевых станах, в бригадах проводилась работа по пропаганде литературы не только среди детей, но и взрослого населения – родителей.  </a:t>
            </a:r>
            <a:endParaRPr lang="ru-RU" sz="1400" dirty="0">
              <a:solidFill>
                <a:srgbClr val="002060"/>
              </a:solidFill>
              <a:latin typeface="Georgia" pitchFamily="18" charset="0"/>
            </a:endParaRPr>
          </a:p>
        </p:txBody>
      </p:sp>
      <p:sp>
        <p:nvSpPr>
          <p:cNvPr id="7" name="TextBox 6"/>
          <p:cNvSpPr txBox="1"/>
          <p:nvPr/>
        </p:nvSpPr>
        <p:spPr>
          <a:xfrm>
            <a:off x="4643438" y="5143512"/>
            <a:ext cx="4071965" cy="584775"/>
          </a:xfrm>
          <a:prstGeom prst="rect">
            <a:avLst/>
          </a:prstGeom>
          <a:noFill/>
        </p:spPr>
        <p:txBody>
          <a:bodyPr wrap="square" rtlCol="0">
            <a:spAutoFit/>
          </a:bodyPr>
          <a:lstStyle/>
          <a:p>
            <a:pPr algn="ctr"/>
            <a:r>
              <a:rPr lang="ru-RU" sz="1600" b="1" dirty="0" smtClean="0">
                <a:solidFill>
                  <a:srgbClr val="002060"/>
                </a:solidFill>
                <a:latin typeface="Georgia" pitchFamily="18" charset="0"/>
              </a:rPr>
              <a:t>  Библиотекарь внестационарного облуживания ЦДБ Т.И.Михеева.</a:t>
            </a:r>
            <a:endParaRPr lang="ru-RU" sz="1600" b="1" dirty="0">
              <a:solidFill>
                <a:srgbClr val="002060"/>
              </a:solidFill>
              <a:latin typeface="Georgia" pitchFamily="18" charset="0"/>
            </a:endParaRPr>
          </a:p>
        </p:txBody>
      </p:sp>
    </p:spTree>
  </p:cSld>
  <p:clrMapOvr>
    <a:masterClrMapping/>
  </p:clrMapOvr>
  <p:transition spd="slow">
    <p:strips dir="rd"/>
    <p:sndAc>
      <p:endSnd/>
    </p:sndAc>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2628</TotalTime>
  <Words>1660</Words>
  <Application>Microsoft Office PowerPoint</Application>
  <PresentationFormat>Экран (4:3)</PresentationFormat>
  <Paragraphs>183</Paragraphs>
  <Slides>55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Тема Office</vt:lpstr>
      <vt:lpstr>Муниципальное бюджетное учреждение культуры «Межпоселенческая  централизованная библиотечная система».  Тонкинского муниципального района  Нижегородской области.   Центральная  детская библиотека.</vt:lpstr>
      <vt:lpstr>Слайд 2</vt:lpstr>
      <vt:lpstr>В  40-е годы при районной библиотеке был организован детский отдел. Здание библиотеки располагалось на площади поселка, но оно сгорело.  И библиотека была  переведена   в  деревянное  здание  по  улице Советской.  В то время в этом же здании находились  РОНО, земельный отдел, клуб. Библиотекарем детского отдела работала Кузнецова Павла Михайловна.</vt:lpstr>
      <vt:lpstr>В 50-е годы детская библиотека находилась рядом со школой, здание было расположено на перекрестке улиц Гагарина и Октябрьской. В библиотеке работали 2 человека. Заведующей детским отделом с 01.08.1950 года  была назначена Гусева А.А., выпускница Борского библиотечного техникума,  а библиотекарем работала Уткина Ксения Мокеевна. Фонд библиотеки насчитывал 8 920 экземпляров.</vt:lpstr>
      <vt:lpstr>В 60-е годы библиотека размещалась в здании районного дома культуры.</vt:lpstr>
      <vt:lpstr>Более 26 лет в детской библиотеке проработала Галина Петровна Шишкина.  Эта трудолюбивая, умная, справедливая и очень тактичная женщина проработала в библиотечной системе 40 лет. Свою трудовую деятельность Галина Петровна начала в Малозубовской сельской библиотеке, а через пару лет, когда закончила библиотечное отделение Кировского культпросвет училища, перевели молодого специалиста методистом в центральную библиотеку.  Должность эта заключает в себе большую ответственность.     </vt:lpstr>
      <vt:lpstr>Работа с детским читателем увлекала Галину Петровну. У детей прежде, чем они возьмут книгу, надо вызвать живой интерес.  </vt:lpstr>
      <vt:lpstr>   Штат библиотеки  в то время состоял из трех человек: зав.библиотекой, библиотекарь абонемента – Круглова Евдокия Ефимовна, зав.передвижным фондом -  Михеева Татьяна Ивановна. Библиотека находилась в здании Дома культуры,  сейчас там  старообрядческая церковь.   </vt:lpstr>
      <vt:lpstr>   И вот  в фойе этого Дома культуры  находилась детская библиотека. Это была маленькая комната для работы заведующей,  она же служила одновременно  читальным залом, где ребята работали по 2-3 человека с энциклопедиями и периодическими изданиями. Такую же по размеру комнату занимал фонд библиотеки. На абонементе стоял стол выдачи с ящичками для формуляров читателей. Фонд был открыт для ребят. </vt:lpstr>
      <vt:lpstr>Библиотекарь абонемента  Круглова Евдокия Ефимовна.</vt:lpstr>
      <vt:lpstr>В 1976 году  в культурной жизни Тонкинского района появилась новая организационная структура – Централизованная библиотечная система. Она объединила центральную, детскую библиотеку и 12 филиалов, расположенных в разных уголках района. Библиотека получает новое здание, в котором находится и сейчас.</vt:lpstr>
      <vt:lpstr>В этом же  году  уже в Центральную детскую библиотеку приходит Мария Васильевна Комииссарова, учитель по образованию и по призванию,  проработавшая в школе 15 лет. Мария Васильевна была принята на работу библиотекарем  читального зала. По воспоминаниям Галины Петровны и учителей Тонкинской школы, ее беседы, обзоры завораживали сердца юных читателей. После проводимых ею мероприятий,  ребята надолго оставались в библиотеке  и это уже точно были потенциальные читатели, даже если они были «трудными  подростками». Да и сейчас,  уже спустя многие годы,  бывшие читатели, а некоторые уже убеленные сединой, говорят «спасибо» любимому библиотекарю за радость общения с книгой. </vt:lpstr>
      <vt:lpstr>Мария Васильевна вспоминает о работе в детской библиотеке тоже с любовью: «Я задержалась в библиотеке потому, что эта профессия «родная сестра» учительской. Много общего: дети, книги, знания. Всё это близко и дорого. Нравилось общаться с детьми, открывать им книжные богатства. Любила проводить обзоры и массовые мероприятия. Всегда было много помощников среди читателей. Состав  книжного фонда в те годы был скромным. Выполняя запросы читателей, часто приходилось обращаться в Горьковскую областную детскую библиотеку. Любимой, самой читаемой книгой мальчишек и девчонок была – «Президент каменного острова» В.Козлова. Пользовались успехом книги Акимушкина, Рыжакова, Дюма, Твена».</vt:lpstr>
      <vt:lpstr>После окончания Горьковского КПУ,  и проработав некоторое время заведующей Пакалевской сельской библиотекой,  в ЦДБ приходит Светлана Евгеньевна Смирнова.  </vt:lpstr>
      <vt:lpstr>Слайд 15</vt:lpstr>
      <vt:lpstr>В августе 1991 года  после окончания Горьковского КПУ   в ЦДБ приходит  Татьяна Васильевна Рябкова.  </vt:lpstr>
      <vt:lpstr>Слайд 17</vt:lpstr>
      <vt:lpstr> В сентябре 1994 года Галину Петровну Шишкину приказом отдела культуры назначают директором Тонкинской Централизованной библиотечной системы.  А на место заместителя директора по работе с детьми  переводят молодого специалиста Рябкову Татьяну Васильевну. </vt:lpstr>
      <vt:lpstr>Шли годы, коллектив библиотеки постепенно менялся.  Мария Васильевна Комиссарова уходит на заслуженный отдых. </vt:lpstr>
      <vt:lpstr>В этом же году  на должность библиотекаря  внестационарного обслуживания была переведена из Центральной библиотеки Ирина Васильевна Ярополова. Ирина Васильевна также закончила Нижегородский колледж культуры. Именно с её появлением в Центральной детской библиотеке стали более красочно оформлены книжные выставки,  а стены библиотеки были украшены рисунками персонажей детских книг. </vt:lpstr>
      <vt:lpstr>Слайд 21</vt:lpstr>
      <vt:lpstr>Библиотечная работа – на вид простой и тихий труд. Вдали от пышного почета  библиотекари живут.  Но их спокойные владенья Спокойной жизни не сулят. Читателя пытливый взгляд  Им передал свое волненье.  Для разных вкусов, разных мнений Нужна особая струна,  Нужна и быстрота движений,  И быстрота ума нужна.  И нужен разговор подробный То в знак согласия кивок,  То людям ты советчик скромный,  А то серьезный педагог. </vt:lpstr>
      <vt:lpstr>Слайд 23</vt:lpstr>
      <vt:lpstr>Слайд 24</vt:lpstr>
      <vt:lpstr>В мир искусства вводим Читателей своих И радуемся очень,  что увлекли мы их</vt:lpstr>
      <vt:lpstr>Слайд 26</vt:lpstr>
      <vt:lpstr>В разное время в ЦДБ библиотекарями внестационарного обслуживания  работали Голубева Валентина Николаевна, Кряжева Елена Николаевна, Малоземова Евдокия Павловна, Кузьмина Наталия Алексеевна, Казарова Ирина Васильевна, Гурина Ирина Викторовна.  Большинство из них остались верными библиотечной профессии и работают в библиотечной системе района.</vt:lpstr>
      <vt:lpstr>С 2006 года библиотекарем внестационарного обслуживания работает Веселова Зоя Александровна.</vt:lpstr>
      <vt:lpstr>В течении многих десятилетий Центральной детской библиотекой проводятся Недели детской и юношеской книги. Праздники книги собирают лучших читателей нашего района. Проводятся конкурсы, викторины, звучат стихи, музыка. Ребята показывают свое творчество, умение в театрализованных представлениях, проверяют свои знания в литературе.    </vt:lpstr>
      <vt:lpstr>Слайд 30</vt:lpstr>
      <vt:lpstr>2007 год.  Районный праздник  «Семью сплотить сумеет мудрость книг». Семья Казаковых стала победителем  среди лучших читающих семей.</vt:lpstr>
      <vt:lpstr>        2008 год.   Наградой для наших читателей стала поездка на областной праздник открытия  Недели детской книги, посвященный  100 – летию  со дня рождения  С. В. Афоньшина, который состоялся в г. Семенове.</vt:lpstr>
      <vt:lpstr>2009 год. Творческая встреча с детским писателем России Артуром Гиваргизовым  «Мастер выдумки и фантазии».</vt:lpstr>
      <vt:lpstr>2012год. Районный праздник детской книги «Берега культуры».</vt:lpstr>
      <vt:lpstr>С 1995 года  детская библиотека нашего района  работает по программам летних чтений. Создает буклеты с заданиями для ребят.  Проводит мероприятия и праздники в летние каникулы, прививая интерес к книгам и к чтению.</vt:lpstr>
      <vt:lpstr>2012 год.  «Лето с книгой и библиотекой».</vt:lpstr>
      <vt:lpstr>2013 год. «Отдыхаем с книжкой: Летние чтение».</vt:lpstr>
      <vt:lpstr>Много интересных, красочных  мероприятий проводилось работниками  нашей библиотеки за последние годы.  Вот некоторые из них…</vt:lpstr>
      <vt:lpstr>2009 год. Встреча творческих коллективов  начальной и воскресной школ в ЦДБ  «Пасха красная». </vt:lpstr>
      <vt:lpstr>2010 год. Праздник, посвященный Рождеству Христову  «Свет пришел в мир».</vt:lpstr>
      <vt:lpstr> Занятие кружка  «Секреты народных мастеров».</vt:lpstr>
      <vt:lpstr> День чтения  «Читаем книги о войне».</vt:lpstr>
      <vt:lpstr>  Литературный час  «На все руки мастер».</vt:lpstr>
      <vt:lpstr>  Познавательно-развлекательное занятие для дошкольников «Правила личной гигиены.</vt:lpstr>
      <vt:lpstr> Библионочь.  Час фитотерапии  «Чай душистый, ароматный  и на вкус всегда приятный».</vt:lpstr>
      <vt:lpstr>    Общероссийский день библиотек.</vt:lpstr>
      <vt:lpstr>  Урок знаний  «Конституция – основной закон государства». </vt:lpstr>
      <vt:lpstr>   Книжный фонд нашей библиотеки  составляет – 26 404 экземпляра. Количество читателей – 1 726. Количество посещений -  21 115. Количество книговыдач – 42 214.  </vt:lpstr>
      <vt:lpstr>     Наши достижения.  За достигнутые успехи Центральная детская библиотека неоднократно награждалась  Почетными грамотами, Благодарностями и Дипломами, вот некоторые из них…</vt:lpstr>
      <vt:lpstr>1976 год.</vt:lpstr>
      <vt:lpstr>1987 год.</vt:lpstr>
      <vt:lpstr>1998 год.</vt:lpstr>
      <vt:lpstr>Слайд 53</vt:lpstr>
      <vt:lpstr>Слайд 54</vt:lpstr>
      <vt:lpstr> Приходите  в гости к нам. Будем рады  мы вам!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учреждение культуры «Межпоселенческая централизованная библиотечная система « Тонкинского муниципального района Нижегородской области  Центральная детская библиотека</dc:title>
  <dc:creator>компьютер</dc:creator>
  <cp:lastModifiedBy>компьютер</cp:lastModifiedBy>
  <cp:revision>239</cp:revision>
  <dcterms:created xsi:type="dcterms:W3CDTF">2013-09-19T05:02:41Z</dcterms:created>
  <dcterms:modified xsi:type="dcterms:W3CDTF">2013-10-08T11:10:17Z</dcterms:modified>
</cp:coreProperties>
</file>