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6" r:id="rId3"/>
    <p:sldId id="258" r:id="rId4"/>
    <p:sldId id="259" r:id="rId5"/>
    <p:sldId id="26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5338"/>
    <a:srgbClr val="68432E"/>
    <a:srgbClr val="6D46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80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381AB2-551A-41A1-BE97-29CD80FC1759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56DBE28-7104-4CAF-B43A-C8936DB1C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071678"/>
            <a:ext cx="671517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СЕТЕВОЙ ПРОЕКТ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«Детские библиотеки на карте Нижегородского края»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Составитель: Н.А.Серых и Н.Е.Воробьева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28" y="142852"/>
            <a:ext cx="3714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Муниципальное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к</a:t>
            </a:r>
            <a:r>
              <a:rPr lang="ru-RU" sz="2000" b="1" dirty="0" smtClean="0">
                <a:solidFill>
                  <a:srgbClr val="002060"/>
                </a:solidFill>
              </a:rPr>
              <a:t>азенное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учреждение культуры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</a:rPr>
              <a:t>Ветлужская</a:t>
            </a:r>
            <a:r>
              <a:rPr lang="ru-RU" sz="2000" b="1" dirty="0" smtClean="0">
                <a:solidFill>
                  <a:srgbClr val="002060"/>
                </a:solidFill>
              </a:rPr>
              <a:t> районная централизованная библиотечная система»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Центральная детская библиотека</a:t>
            </a:r>
            <a:r>
              <a:rPr lang="ru-RU" sz="3200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Book Antiqua" pitchFamily="18" charset="0"/>
              </a:rPr>
            </a:br>
            <a:endParaRPr lang="ru-RU" sz="3200" b="1" dirty="0"/>
          </a:p>
        </p:txBody>
      </p:sp>
      <p:pic>
        <p:nvPicPr>
          <p:cNvPr id="6" name="Picture 2" descr="C:\Documents and Settings\Admin\Мои документы\ВЕТЛУГА\фото ветлуги\m22218501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857496"/>
            <a:ext cx="4357718" cy="3468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Овал 7"/>
          <p:cNvSpPr/>
          <p:nvPr/>
        </p:nvSpPr>
        <p:spPr>
          <a:xfrm>
            <a:off x="6143636" y="4214818"/>
            <a:ext cx="1000132" cy="64294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C00000"/>
                </a:solidFill>
              </a:ln>
              <a:noFill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lum bright="-20000"/>
          </a:blip>
          <a:srcRect/>
          <a:stretch>
            <a:fillRect/>
          </a:stretch>
        </p:blipFill>
        <p:spPr bwMode="auto">
          <a:xfrm>
            <a:off x="214282" y="571480"/>
            <a:ext cx="4857784" cy="3519675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" name="TextBox 10"/>
          <p:cNvSpPr txBox="1"/>
          <p:nvPr/>
        </p:nvSpPr>
        <p:spPr>
          <a:xfrm>
            <a:off x="428596" y="5286388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Наш адрес: 606860, Нижегородская обл., г.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Ветлуга, ул.Алешкова, д.68.</a:t>
            </a:r>
          </a:p>
          <a:p>
            <a:pPr>
              <a:buFont typeface="Wingdings" pitchFamily="2" charset="2"/>
              <a:buChar char="("/>
            </a:pPr>
            <a:r>
              <a:rPr lang="ru-RU" dirty="0" smtClean="0">
                <a:solidFill>
                  <a:srgbClr val="002060"/>
                </a:solidFill>
                <a:sym typeface="Wingdings"/>
              </a:rPr>
              <a:t>8-831-50-2-13-38</a:t>
            </a:r>
          </a:p>
          <a:p>
            <a:r>
              <a:rPr lang="en-US" dirty="0" smtClean="0">
                <a:solidFill>
                  <a:srgbClr val="002060"/>
                </a:solidFill>
                <a:sym typeface="Wingdings"/>
              </a:rPr>
              <a:t>e-mail</a:t>
            </a:r>
            <a:r>
              <a:rPr lang="ru-RU" dirty="0" smtClean="0">
                <a:solidFill>
                  <a:srgbClr val="002060"/>
                </a:solidFill>
                <a:sym typeface="Wingdings"/>
              </a:rPr>
              <a:t>: </a:t>
            </a:r>
            <a:r>
              <a:rPr lang="en-US" dirty="0" smtClean="0">
                <a:solidFill>
                  <a:srgbClr val="002060"/>
                </a:solidFill>
                <a:sym typeface="Wingdings"/>
              </a:rPr>
              <a:t>vetdetbib@mail.ru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ВЕТЛУГА\Город Ветлуга\ГОР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707140"/>
            <a:ext cx="5581231" cy="399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Кольцо 3"/>
          <p:cNvSpPr/>
          <p:nvPr/>
        </p:nvSpPr>
        <p:spPr>
          <a:xfrm>
            <a:off x="7715272" y="4429132"/>
            <a:ext cx="1214478" cy="1500198"/>
          </a:xfrm>
          <a:prstGeom prst="donut">
            <a:avLst>
              <a:gd name="adj" fmla="val 3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8358214" y="5143512"/>
            <a:ext cx="428628" cy="285752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14282" y="214290"/>
            <a:ext cx="87154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 далеком </a:t>
            </a:r>
            <a:r>
              <a:rPr lang="ru-RU" sz="20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1946 г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., в июле из детского отделения районной библиотеки образуется самостоятельная детская библиотека с фондом 230 экземпляров. С </a:t>
            </a:r>
            <a:r>
              <a:rPr lang="en-US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III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квартала 1946 года во вновь открываемую библиотеку стала поступать скомплектованная литература из Москвы. Кроме этого, библиотекой закупалась литература у частных лиц.</a:t>
            </a:r>
          </a:p>
          <a:p>
            <a:pPr indent="449263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</a:endParaRP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857364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       Первая заведующая детской библиотекой </a:t>
            </a:r>
            <a:r>
              <a:rPr lang="ru-RU" sz="2000" b="1" dirty="0" smtClean="0">
                <a:solidFill>
                  <a:srgbClr val="002060"/>
                </a:solidFill>
              </a:rPr>
              <a:t>Соколова З. Г. </a:t>
            </a:r>
            <a:r>
              <a:rPr lang="ru-RU" sz="2000" dirty="0" smtClean="0">
                <a:solidFill>
                  <a:srgbClr val="002060"/>
                </a:solidFill>
              </a:rPr>
              <a:t> вспоминала, что библиотека помещалась в одном здании с </a:t>
            </a:r>
            <a:r>
              <a:rPr lang="ru-RU" sz="2000" dirty="0" err="1" smtClean="0">
                <a:solidFill>
                  <a:srgbClr val="002060"/>
                </a:solidFill>
              </a:rPr>
              <a:t>Ветлужской</a:t>
            </a:r>
            <a:r>
              <a:rPr lang="ru-RU" sz="2000" dirty="0" smtClean="0">
                <a:solidFill>
                  <a:srgbClr val="002060"/>
                </a:solidFill>
              </a:rPr>
              <a:t> районной библиотекой.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857496"/>
            <a:ext cx="30718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        Детская библиотека имела одну комнату. Здесь был и абонемент,  и проводились массовые мероприятия. Общая площадь помещения была 42 кв. м. Эта комната не отвечала требованиям для детских библиотек.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500042"/>
            <a:ext cx="84296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1947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году фонд детской библиотеки увеличился до 3000 экземпляров. Всего читателей – 1170 человек, книг было выдано – 32511.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1948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году в библиотеке работают 2 сотрудника: заведующая и библиотекарь. Книжный фонд составляет – 3427 экземпляров. Очень мало книг для младших классов. В отчете за 1948 год заведующая библиотекой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Лидия Зиновьевна Рыбакова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отмечает, что несвоевременное финансирование со стороны Городского Совета депутатов трудящихся, а также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недорасходование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смет очень тормозят работу библиотеки.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143248"/>
            <a:ext cx="46434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Работники библиотеки к каждой группе читателей подходили строго дифференцировано, учитывали возрастные особенности детей. 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lum bright="-20000" contrast="-20000"/>
          </a:blip>
          <a:srcRect l="32727"/>
          <a:stretch>
            <a:fillRect/>
          </a:stretch>
        </p:blipFill>
        <p:spPr bwMode="auto">
          <a:xfrm>
            <a:off x="5357818" y="3143248"/>
            <a:ext cx="3357586" cy="3439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357158" y="1000108"/>
            <a:ext cx="5072098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572132" y="357166"/>
            <a:ext cx="335758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Библиотека работала по такому расписанию: понедельник, среда, пятница – работа с  1-2 классами. В соответствии с этим подбиралась литература для громких читок. Четверг, воскресенье – приходили дети 3-4 классов. Вторник, суббота – обслуживались 5-7 классы. 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Учитывая запросы и интересы читателей,  библиотека проводила индивидуальную и массовую работу. 	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357826"/>
            <a:ext cx="85011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Воспитатели, учителя, пионервожатые  получали в библиотеке как художественную, так  и специальную педагогическую литературу. 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1979</TotalTime>
  <Words>325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детская библиотека</dc:title>
  <dc:creator>1</dc:creator>
  <cp:lastModifiedBy>INFORSER</cp:lastModifiedBy>
  <cp:revision>149</cp:revision>
  <dcterms:created xsi:type="dcterms:W3CDTF">2013-02-08T10:31:24Z</dcterms:created>
  <dcterms:modified xsi:type="dcterms:W3CDTF">2013-09-30T11:07:44Z</dcterms:modified>
</cp:coreProperties>
</file>