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65" r:id="rId2"/>
    <p:sldId id="261" r:id="rId3"/>
    <p:sldId id="260" r:id="rId4"/>
    <p:sldId id="268" r:id="rId5"/>
    <p:sldId id="274" r:id="rId6"/>
    <p:sldId id="269" r:id="rId7"/>
    <p:sldId id="270" r:id="rId8"/>
    <p:sldId id="275" r:id="rId9"/>
    <p:sldId id="276" r:id="rId10"/>
    <p:sldId id="283" r:id="rId11"/>
    <p:sldId id="308" r:id="rId12"/>
    <p:sldId id="290" r:id="rId13"/>
    <p:sldId id="292" r:id="rId14"/>
    <p:sldId id="305" r:id="rId15"/>
    <p:sldId id="311" r:id="rId16"/>
    <p:sldId id="293" r:id="rId17"/>
    <p:sldId id="298" r:id="rId18"/>
    <p:sldId id="294" r:id="rId19"/>
    <p:sldId id="307" r:id="rId20"/>
    <p:sldId id="300" r:id="rId21"/>
    <p:sldId id="301" r:id="rId22"/>
    <p:sldId id="304" r:id="rId23"/>
    <p:sldId id="287" r:id="rId24"/>
    <p:sldId id="278" r:id="rId25"/>
    <p:sldId id="285" r:id="rId26"/>
    <p:sldId id="30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0000"/>
    <a:srgbClr val="003217"/>
    <a:srgbClr val="250E0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28" autoAdjust="0"/>
  </p:normalViewPr>
  <p:slideViewPr>
    <p:cSldViewPr>
      <p:cViewPr>
        <p:scale>
          <a:sx n="89" d="100"/>
          <a:sy n="89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8C4061-0850-4C02-B270-6D5B5E6DEE56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669C8-5AE9-44D1-BCEE-367B245A7C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669C8-5AE9-44D1-BCEE-367B245A7CEB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724A-0F51-4322-A0EC-F029A65D87F3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8039-805C-414B-B3B9-852A343B6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724A-0F51-4322-A0EC-F029A65D87F3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8039-805C-414B-B3B9-852A343B6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724A-0F51-4322-A0EC-F029A65D87F3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8039-805C-414B-B3B9-852A343B6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724A-0F51-4322-A0EC-F029A65D87F3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8039-805C-414B-B3B9-852A343B6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724A-0F51-4322-A0EC-F029A65D87F3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8039-805C-414B-B3B9-852A343B6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724A-0F51-4322-A0EC-F029A65D87F3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8039-805C-414B-B3B9-852A343B6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724A-0F51-4322-A0EC-F029A65D87F3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8039-805C-414B-B3B9-852A343B6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724A-0F51-4322-A0EC-F029A65D87F3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8039-805C-414B-B3B9-852A343B6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724A-0F51-4322-A0EC-F029A65D87F3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8039-805C-414B-B3B9-852A343B6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724A-0F51-4322-A0EC-F029A65D87F3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8039-805C-414B-B3B9-852A343B6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724A-0F51-4322-A0EC-F029A65D87F3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8039-805C-414B-B3B9-852A343B6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51724A-0F51-4322-A0EC-F029A65D87F3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48039-805C-414B-B3B9-852A343B6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9.jpeg"/><Relationship Id="rId7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9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13" Type="http://schemas.openxmlformats.org/officeDocument/2006/relationships/image" Target="../media/image72.jpeg"/><Relationship Id="rId3" Type="http://schemas.openxmlformats.org/officeDocument/2006/relationships/image" Target="../media/image1.jpeg"/><Relationship Id="rId7" Type="http://schemas.openxmlformats.org/officeDocument/2006/relationships/image" Target="../media/image66.jpeg"/><Relationship Id="rId12" Type="http://schemas.openxmlformats.org/officeDocument/2006/relationships/image" Target="../media/image71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64.jpeg"/><Relationship Id="rId15" Type="http://schemas.openxmlformats.org/officeDocument/2006/relationships/image" Target="../media/image74.jpeg"/><Relationship Id="rId10" Type="http://schemas.openxmlformats.org/officeDocument/2006/relationships/image" Target="../media/image69.jpeg"/><Relationship Id="rId4" Type="http://schemas.openxmlformats.org/officeDocument/2006/relationships/image" Target="../media/image9.gif"/><Relationship Id="rId9" Type="http://schemas.openxmlformats.org/officeDocument/2006/relationships/image" Target="../media/image68.jpeg"/><Relationship Id="rId14" Type="http://schemas.openxmlformats.org/officeDocument/2006/relationships/image" Target="../media/image7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9.gif"/><Relationship Id="rId7" Type="http://schemas.openxmlformats.org/officeDocument/2006/relationships/image" Target="../media/image7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9.gif"/><Relationship Id="rId7" Type="http://schemas.openxmlformats.org/officeDocument/2006/relationships/image" Target="../media/image8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9.gif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83768" y="116632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Муниципальное  Бюджетное Учреждение Культуры  «Централизованная Библиотечная  Система </a:t>
            </a:r>
          </a:p>
          <a:p>
            <a:pPr algn="ctr"/>
            <a:r>
              <a:rPr lang="ru-RU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городского округа город Выкса»  </a:t>
            </a:r>
          </a:p>
          <a:p>
            <a:pPr algn="ctr"/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Городская  детская  библиотека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User\Рабочий стол\7bcc948d4407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</a:blip>
          <a:srcRect/>
          <a:stretch>
            <a:fillRect/>
          </a:stretch>
        </p:blipFill>
        <p:spPr bwMode="auto">
          <a:xfrm>
            <a:off x="683568" y="260648"/>
            <a:ext cx="1519626" cy="1516658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</p:pic>
      <p:pic>
        <p:nvPicPr>
          <p:cNvPr id="6" name="Picture 2" descr="C:\Documents and Settings\User\Рабочий стол\солнышко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081018">
            <a:off x="1187015" y="476062"/>
            <a:ext cx="548665" cy="548665"/>
          </a:xfrm>
          <a:prstGeom prst="rect">
            <a:avLst/>
          </a:prstGeom>
          <a:noFill/>
        </p:spPr>
      </p:pic>
      <p:pic>
        <p:nvPicPr>
          <p:cNvPr id="7" name="Picture 4" descr="http://im8-tub-ru.yandex.net/i?id=194452987-37-72&amp;n=2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908720"/>
            <a:ext cx="1178669" cy="722482"/>
          </a:xfrm>
          <a:prstGeom prst="flowChartConnector">
            <a:avLst/>
          </a:prstGeom>
          <a:noFill/>
          <a:effectLst>
            <a:softEdge rad="63500"/>
          </a:effectLst>
        </p:spPr>
      </p:pic>
      <p:sp>
        <p:nvSpPr>
          <p:cNvPr id="8" name="Прямоугольник 7"/>
          <p:cNvSpPr/>
          <p:nvPr/>
        </p:nvSpPr>
        <p:spPr>
          <a:xfrm rot="16200000">
            <a:off x="863588" y="296652"/>
            <a:ext cx="1224136" cy="12961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ircl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детская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-2700808" y="1916832"/>
            <a:ext cx="828092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Библиотечный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                         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мир волшебный,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ам  дарит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                             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 книгами общенье!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Bookman Old Style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0979580">
            <a:off x="801833" y="86650"/>
            <a:ext cx="3367660" cy="185980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ircl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городская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55576" y="476672"/>
            <a:ext cx="1368152" cy="115212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ircle">
              <a:avLst>
                <a:gd name="adj" fmla="val 11081282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библиотека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55976" y="4869160"/>
            <a:ext cx="331039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          607062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Нижегородская область,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г.Выкса, </a:t>
            </a:r>
            <a:r>
              <a:rPr lang="ru-RU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м-н</a:t>
            </a: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Юбилейный, д.8</a:t>
            </a:r>
          </a:p>
          <a:p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Телефон: 8(83177) 4-36-09</a:t>
            </a:r>
          </a:p>
          <a:p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E-mail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cs typeface="Times New Roman" pitchFamily="18" charset="0"/>
              </a:rPr>
              <a:t>bibdeti@yandex.ru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15616" y="1484784"/>
            <a:ext cx="6767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C00000"/>
                </a:solidFill>
              </a:rPr>
              <a:t>Г. Выкса</a:t>
            </a:r>
            <a:endParaRPr lang="ru-RU" sz="11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D:\Документы библиотеки\Фото с мероприятий\P101033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508104" y="2060848"/>
            <a:ext cx="2914882" cy="2185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 descr="D:\Документы библиотеки\фото библиотеки\DSC00010.JPG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83568" y="3861048"/>
            <a:ext cx="288032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628801" y="2924945"/>
            <a:ext cx="6408714" cy="9361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44008" y="1412776"/>
            <a:ext cx="403244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2011-2013 гг. 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За  последние   три  года  в  библиотеке  произошли  существенные  изменения: произведен  ремонт  внутреннего  интерьера, приобретены  новая  мебель, техника, подключение к сети «интернет», качественно  обновился  книжный  фонд.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В  результате, библиотека  приобрела  современный  вид, что позволило  поднять  обслуживание  читателей  на    новую  ступень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16016" y="332656"/>
            <a:ext cx="3816424" cy="5760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Библиотека  сегодня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8" name="Рисунок 7" descr="C:\Documents and Settings\User\Мои документы\DSC0097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908720"/>
            <a:ext cx="324036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Documents and Settings\User\Мои документы\DSC00980.JPG"/>
          <p:cNvPicPr/>
          <p:nvPr/>
        </p:nvPicPr>
        <p:blipFill>
          <a:blip r:embed="rId5" cstate="print">
            <a:lum contrast="-20000"/>
          </a:blip>
          <a:srcRect/>
          <a:stretch>
            <a:fillRect/>
          </a:stretch>
        </p:blipFill>
        <p:spPr bwMode="auto">
          <a:xfrm>
            <a:off x="971600" y="3861048"/>
            <a:ext cx="3240360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628801" y="2924945"/>
            <a:ext cx="6408714" cy="936104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2627784" y="260648"/>
            <a:ext cx="4176464" cy="5040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Структура библиотеки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5" name="Рисунок 4" descr="D:\Документы библиотеки\Фото с мероприятий\P101033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484784"/>
            <a:ext cx="2736304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:\Документы библиотеки\Фото с мероприятий\фото библиотеки\DSC0001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1556792"/>
            <a:ext cx="2736304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:\Документы библиотеки\Фото с мероприятий\фото библиотеки\DSC0001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4149080"/>
            <a:ext cx="2736304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:\Документы библиотеки\Фото с мероприятий\фото библиотеки\DSC0017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4077072"/>
            <a:ext cx="2736304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580112" y="6093296"/>
            <a:ext cx="19527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800000"/>
                </a:solidFill>
                <a:latin typeface="Bookman Old Style" pitchFamily="18" charset="0"/>
              </a:rPr>
              <a:t>Читальный  зал</a:t>
            </a:r>
            <a:endParaRPr lang="ru-RU" sz="16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87824" y="980728"/>
            <a:ext cx="35509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Отделы   обслуживания</a:t>
            </a:r>
            <a:endParaRPr lang="ru-RU" sz="20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19672" y="3573016"/>
            <a:ext cx="22589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800000"/>
                </a:solidFill>
                <a:latin typeface="Bookman Old Style" pitchFamily="18" charset="0"/>
              </a:rPr>
              <a:t>Младший  возраст</a:t>
            </a:r>
            <a:endParaRPr lang="ru-RU" sz="16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92080" y="3573016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800000"/>
                </a:solidFill>
                <a:latin typeface="Bookman Old Style" pitchFamily="18" charset="0"/>
              </a:rPr>
              <a:t>Средний  возраст</a:t>
            </a:r>
            <a:endParaRPr lang="ru-RU" sz="16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1680" y="6165304"/>
            <a:ext cx="22220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800000"/>
                </a:solidFill>
                <a:latin typeface="Bookman Old Style" pitchFamily="18" charset="0"/>
              </a:rPr>
              <a:t>Старший  возраст</a:t>
            </a:r>
            <a:endParaRPr lang="ru-RU" sz="16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736813" y="3032957"/>
            <a:ext cx="6480722" cy="7920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75656" y="332656"/>
            <a:ext cx="6552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В  2010  году  сложился  новый  коллектив.</a:t>
            </a:r>
          </a:p>
        </p:txBody>
      </p:sp>
      <p:pic>
        <p:nvPicPr>
          <p:cNvPr id="34818" name="Picture 2" descr="D:\Документы библиотеки\Фото с мероприятий\фото библиотеки\DSC0004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92080" y="980728"/>
            <a:ext cx="2664296" cy="2000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187624" y="3140968"/>
            <a:ext cx="27504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800000"/>
                </a:solidFill>
              </a:rPr>
              <a:t>Нечаева Елена Анатольевна</a:t>
            </a:r>
          </a:p>
          <a:p>
            <a:r>
              <a:rPr lang="ru-RU" sz="1600" b="1" dirty="0" smtClean="0">
                <a:solidFill>
                  <a:srgbClr val="800000"/>
                </a:solidFill>
              </a:rPr>
              <a:t>Работает с 16  Ноября 2010 г.</a:t>
            </a:r>
            <a:endParaRPr lang="ru-RU" sz="1600" b="1" dirty="0">
              <a:solidFill>
                <a:srgbClr val="8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8024" y="3140968"/>
            <a:ext cx="38751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800000"/>
                </a:solidFill>
              </a:rPr>
              <a:t>         Сергеева Наталья Валерьевна</a:t>
            </a:r>
          </a:p>
          <a:p>
            <a:r>
              <a:rPr lang="ru-RU" sz="1600" b="1" dirty="0" smtClean="0">
                <a:solidFill>
                  <a:srgbClr val="800000"/>
                </a:solidFill>
              </a:rPr>
              <a:t>   Работала  с декабря 2010 по май 2012 г.</a:t>
            </a:r>
            <a:endParaRPr lang="ru-RU" sz="1600" b="1" dirty="0">
              <a:solidFill>
                <a:srgbClr val="8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87824" y="5949280"/>
            <a:ext cx="29919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800000"/>
                </a:solidFill>
              </a:rPr>
              <a:t>Зайцева Ксения Владимировна</a:t>
            </a:r>
          </a:p>
          <a:p>
            <a:r>
              <a:rPr lang="ru-RU" sz="1600" b="1" dirty="0" smtClean="0">
                <a:solidFill>
                  <a:srgbClr val="800000"/>
                </a:solidFill>
              </a:rPr>
              <a:t>      Работает с 10 мая  2012г.</a:t>
            </a:r>
            <a:endParaRPr lang="ru-RU" sz="1600" b="1" dirty="0">
              <a:solidFill>
                <a:srgbClr val="800000"/>
              </a:solidFill>
            </a:endParaRPr>
          </a:p>
        </p:txBody>
      </p:sp>
      <p:pic>
        <p:nvPicPr>
          <p:cNvPr id="34822" name="Picture 6" descr="D:\презентации программ библиотеки\и ты увидишь-мир прекрасен\DSC0060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75856" y="3861048"/>
            <a:ext cx="2736304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" descr="D:\Мои рисунки\ступени\P101003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971600" y="980728"/>
            <a:ext cx="2664296" cy="1981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736813" y="3032957"/>
            <a:ext cx="6480722" cy="792088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4427984" y="332656"/>
            <a:ext cx="3816424" cy="5760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Новые  задачи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1340768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  Сохраняя  заложенные  традиции,   коллектив  филиала  стремится создать  для  своих  читателей привлекательный образ  новой  библиотеки  – уютного, теплого дома, где можно получить необходимую информацию и интересно провести свободное время.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  <a:ea typeface="Times New Roman" pitchFamily="18" charset="0"/>
              </a:rPr>
              <a:t>Для  детей  разного возраста  организуются  мероприятия  различной  тематики  - викторины, литературные игры, творческие конкурсы, встречи с  интересными  людьми, интерактивные путешествия. </a:t>
            </a:r>
            <a:endParaRPr lang="ru-RU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pic>
        <p:nvPicPr>
          <p:cNvPr id="35842" name="Picture 2" descr="D:\презентации программ библиотеки\Ступени\фото ступеней\P1010120.JPG"/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755576" y="3645025"/>
            <a:ext cx="3240359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3" name="Рисунок 3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5576" y="620688"/>
            <a:ext cx="3168352" cy="2534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628801" y="2924945"/>
            <a:ext cx="6408714" cy="93610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355976" y="332656"/>
            <a:ext cx="3995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22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  <a:ea typeface="Times New Roman" pitchFamily="18" charset="0"/>
              </a:rPr>
              <a:t> Юные читатели  приходят  в  библиотеку  почитать журналы ( их у нас более 20  наименований), в читальном зале готовятся  к школьным заданиям, берут книги домой, играют  в компьютерные или  настольные игры, смотрят мультфильмы, художественные  и  познавательные  фильмы  в </a:t>
            </a:r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  <a:ea typeface="Times New Roman" pitchFamily="18" charset="0"/>
              </a:rPr>
              <a:t>видеозале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  <a:ea typeface="Times New Roman" pitchFamily="18" charset="0"/>
              </a:rPr>
              <a:t>, фантазируют  в  творческой  мастерской.</a:t>
            </a:r>
            <a:endParaRPr lang="ru-RU" sz="5400" b="1" dirty="0" smtClean="0">
              <a:solidFill>
                <a:srgbClr val="800000"/>
              </a:solidFill>
              <a:latin typeface="Bookman Old Style" pitchFamily="18" charset="0"/>
            </a:endParaRPr>
          </a:p>
        </p:txBody>
      </p:sp>
      <p:pic>
        <p:nvPicPr>
          <p:cNvPr id="5122" name="Picture 2" descr="D:\Документы библиотеки\Фото с мероприятий\фото с меропр.2012\DSC0019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3861048"/>
            <a:ext cx="3168352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D:\Документы библиотеки\Фото с мероприятий\фото с меропр.2012\неделя дет. книги 2012\DSC0014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4048" y="4437112"/>
            <a:ext cx="2857023" cy="2158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:\Документы библиотеки\Фото с мероприятий\фото с меропр.2012\неделя дет. книги 2012\DSC0016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476672"/>
            <a:ext cx="3168352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736813" y="3032957"/>
            <a:ext cx="6480722" cy="792088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915816" y="332656"/>
            <a:ext cx="3816424" cy="5760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Клубы по интересам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3928" y="1484784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«Незнайка» – познавательный  клуб  для  учащихся  первых  классов,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«</a:t>
            </a:r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</a:rPr>
              <a:t>Читайки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– </a:t>
            </a:r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</a:rPr>
              <a:t>размышляйки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» -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развивающий  клуб выходного  дня, 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Реализуются  две  программы: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«Ступени» – развивающее  чтение  для  дошкольников,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«И  ты  увидишь, мир  прекрасен» –  по  нравственно – духовному   воспитанию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для  подростков.</a:t>
            </a:r>
          </a:p>
        </p:txBody>
      </p:sp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484784"/>
            <a:ext cx="1728192" cy="129614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3140968"/>
            <a:ext cx="1728192" cy="115212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1" name="Рисунок 1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4653136"/>
            <a:ext cx="1728192" cy="115212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736813" y="3032957"/>
            <a:ext cx="6480722" cy="792088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4644008" y="404664"/>
            <a:ext cx="388843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Ежегодно, в  дни  весенних  каникул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проходит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открытие  и  проведение Недели детской книги,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в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которой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активно  участвуют   творческие  коллективы  города. В  это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время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для читателей  библиотеки  проводятся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интересные тематические мероприятия.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6867" name="Picture 3" descr="D:\Документы библиотеки\Фото с мероприятий\фото с меропр.2012\неделя дет. книги 2012\DSC0010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9592" y="602686"/>
            <a:ext cx="3206414" cy="2404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869" name="Picture 5" descr="D:\презентации программ библиотеки\клуб Незнайка-фото\егор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76056" y="3645024"/>
            <a:ext cx="3098909" cy="2408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:\Документы библиотеки\работа за 2013\фото  2013 г\DSC0051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3645024"/>
            <a:ext cx="3168352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736813" y="3032957"/>
            <a:ext cx="6480722" cy="79208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427984" y="1268760"/>
            <a:ext cx="4211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   Стало доброй традицией  при  закрытии  праздника  Недели  детской  книги, подводить итоги ежегодного конкурса  «Лучшие  читатели  года»  и  «</a:t>
            </a:r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</a:rPr>
              <a:t>Суперчитатель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года».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На празднике чествуются победители по разным номинациям, учитывается количество посещений и количество прочитанных книг за  год.</a:t>
            </a:r>
            <a:endParaRPr lang="ru-RU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pic>
        <p:nvPicPr>
          <p:cNvPr id="5" name="Picture 4" descr="D:\Документы библиотеки\работа за 2013\фото  2013 г\DSC0047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548680"/>
            <a:ext cx="3188630" cy="2464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F:\DCIM\101MSDCF\DSC00936.JPG"/>
          <p:cNvPicPr/>
          <p:nvPr/>
        </p:nvPicPr>
        <p:blipFill>
          <a:blip r:embed="rId5" cstate="print"/>
          <a:srcRect l="5143" t="4222" b="16280"/>
          <a:stretch>
            <a:fillRect/>
          </a:stretch>
        </p:blipFill>
        <p:spPr bwMode="auto">
          <a:xfrm>
            <a:off x="827584" y="3717032"/>
            <a:ext cx="3168352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736813" y="3032957"/>
            <a:ext cx="6480722" cy="792088"/>
          </a:xfrm>
          <a:prstGeom prst="rect">
            <a:avLst/>
          </a:prstGeom>
          <a:noFill/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4499992" y="471155"/>
            <a:ext cx="4104456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</a:rPr>
              <a:t>   В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</a:rPr>
              <a:t>  летние  месяцы  библиотека  предлагает  своим  читателям увлекательную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</a:rPr>
              <a:t>программу летнего чтения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</a:rPr>
              <a:t>  с  целью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</a:rPr>
              <a:t>  организации  досуга  детей,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</a:rPr>
              <a:t>посещяющих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Bookman Old Style" pitchFamily="18" charset="0"/>
                <a:ea typeface="Times New Roman" pitchFamily="18" charset="0"/>
              </a:rPr>
              <a:t>  школьные  лагеря,  развитие интеллекта ребёнка через игру и книгу, совместное творчество детей и родителей, тесное общение маленького читателя с библиотекарем. 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Основными  темами  для  работы  2013  года  стали: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- «Человек и природа- дорога  к  друг  другу»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- «Здоровый ребенок - богатство нации»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- « Имя любви моей - Родина»</a:t>
            </a:r>
            <a:endParaRPr lang="ru-RU" sz="1200" b="1" dirty="0" smtClean="0">
              <a:solidFill>
                <a:srgbClr val="800000"/>
              </a:solidFill>
              <a:latin typeface="Bookman Old Style" pitchFamily="18" charset="0"/>
            </a:endParaRPr>
          </a:p>
          <a:p>
            <a:pPr hangingPunct="0"/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Bookman Old Style" pitchFamily="18" charset="0"/>
            </a:endParaRPr>
          </a:p>
        </p:txBody>
      </p:sp>
      <p:pic>
        <p:nvPicPr>
          <p:cNvPr id="6" name="Рисунок 5" descr="F:\Новая папка (2)\P1060677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576" y="620688"/>
            <a:ext cx="3240360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D:\Документы библиотеки\работа за 2013\фото  2013 г\фото летних чтений 2013\DSC00661.JPG"/>
          <p:cNvPicPr>
            <a:picLocks noChangeAspect="1" noChangeArrowheads="1"/>
          </p:cNvPicPr>
          <p:nvPr/>
        </p:nvPicPr>
        <p:blipFill>
          <a:blip r:embed="rId5" cstate="email"/>
          <a:srcRect b="4322"/>
          <a:stretch>
            <a:fillRect/>
          </a:stretch>
        </p:blipFill>
        <p:spPr bwMode="auto">
          <a:xfrm>
            <a:off x="755576" y="3789040"/>
            <a:ext cx="3311463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736813" y="3032957"/>
            <a:ext cx="6480722" cy="792088"/>
          </a:xfrm>
          <a:prstGeom prst="rect">
            <a:avLst/>
          </a:prstGeom>
          <a:noFill/>
        </p:spPr>
      </p:pic>
      <p:pic>
        <p:nvPicPr>
          <p:cNvPr id="5" name="Рисунок 4" descr="D:\Документы библиотеки\работа за 2013\фото  2013 г\фото летних чтений 2013\фото-парк 2013\DSC00887.JPG"/>
          <p:cNvPicPr/>
          <p:nvPr/>
        </p:nvPicPr>
        <p:blipFill>
          <a:blip r:embed="rId4" cstate="print"/>
          <a:srcRect l="10235" r="33560"/>
          <a:stretch>
            <a:fillRect/>
          </a:stretch>
        </p:blipFill>
        <p:spPr bwMode="auto">
          <a:xfrm>
            <a:off x="1403648" y="3717032"/>
            <a:ext cx="1800200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355976" y="476672"/>
            <a:ext cx="43559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   С  2012  года   библиотека  участвует  в  ежегодной 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пиар – акции  «На  острове  цветных  фантазий», которая  проходит  в  летнем  парке  культуры и отдыха.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Организует  выездной  читальный  зал  на  игровых  площадях  в  детских  садах. </a:t>
            </a:r>
            <a:endParaRPr lang="ru-RU" i="1" dirty="0" smtClean="0"/>
          </a:p>
          <a:p>
            <a:endParaRPr lang="ru-RU" i="1" dirty="0" smtClean="0"/>
          </a:p>
          <a:p>
            <a:endParaRPr lang="ru-RU" dirty="0"/>
          </a:p>
        </p:txBody>
      </p:sp>
      <p:pic>
        <p:nvPicPr>
          <p:cNvPr id="7" name="Рисунок 6" descr="D:\Документы библиотеки\работа за 2013\фото  2013 г\фото летних чтений 2013\Новая папка (2)\P106067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620688"/>
            <a:ext cx="3168352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:\Документы библиотеки\работа за 2013\фото  2013 г\фото летних чтений 2013\DSC00884.JPG"/>
          <p:cNvPicPr/>
          <p:nvPr/>
        </p:nvPicPr>
        <p:blipFill>
          <a:blip r:embed="rId6" cstate="print">
            <a:lum bright="10000"/>
          </a:blip>
          <a:srcRect/>
          <a:stretch>
            <a:fillRect/>
          </a:stretch>
        </p:blipFill>
        <p:spPr bwMode="auto">
          <a:xfrm>
            <a:off x="4572000" y="3573016"/>
            <a:ext cx="3312368" cy="2488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4644008" y="404664"/>
            <a:ext cx="3744416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Страницы истории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1978г.</a:t>
            </a:r>
            <a:endParaRPr lang="ru-RU" sz="28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3073" name="Picture 1" descr="C:\Documents and Settings\User\Мои документы\Загрузки\98_1250757819_972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1052736"/>
            <a:ext cx="3232422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Documents and Settings\User\Мои документы\Загрузки\314_1318977918_918.jpg"/>
          <p:cNvPicPr>
            <a:picLocks noChangeAspect="1" noChangeArrowheads="1"/>
          </p:cNvPicPr>
          <p:nvPr/>
        </p:nvPicPr>
        <p:blipFill>
          <a:blip r:embed="rId4" cstate="email">
            <a:lum bright="10000" contrast="20000"/>
          </a:blip>
          <a:srcRect/>
          <a:stretch>
            <a:fillRect/>
          </a:stretch>
        </p:blipFill>
        <p:spPr bwMode="auto">
          <a:xfrm>
            <a:off x="971600" y="3861048"/>
            <a:ext cx="3240360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572000" y="1844824"/>
            <a:ext cx="417646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 Городская  детская  библиотека – филиал  № 21  открылась  в  1978  году по  адресу: улица Ленина, 7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в  историческом  здании  бывшей  главной  конторы  братьев  </a:t>
            </a:r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</a:rPr>
              <a:t>Баташовых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, основателей металлургических заводов  и  города  Выкса.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Библиотека  занимала 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небольшую  площадь: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отдел  обслуживания  и   читальный  зал.</a:t>
            </a:r>
            <a:endParaRPr lang="ru-RU" b="1" dirty="0" smtClean="0">
              <a:solidFill>
                <a:srgbClr val="990000"/>
              </a:solidFill>
              <a:latin typeface="Bookman Old Style" pitchFamily="18" charset="0"/>
            </a:endParaRPr>
          </a:p>
          <a:p>
            <a:endParaRPr lang="ru-RU" sz="2400" b="1" dirty="0">
              <a:solidFill>
                <a:srgbClr val="990000"/>
              </a:solidFill>
              <a:latin typeface="Bookman Old Style" pitchFamily="18" charset="0"/>
            </a:endParaRPr>
          </a:p>
        </p:txBody>
      </p:sp>
      <p:pic>
        <p:nvPicPr>
          <p:cNvPr id="9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400000">
            <a:off x="-2628801" y="2924945"/>
            <a:ext cx="6408714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628801" y="2924945"/>
            <a:ext cx="6408714" cy="936104"/>
          </a:xfrm>
          <a:prstGeom prst="rect">
            <a:avLst/>
          </a:prstGeom>
          <a:noFill/>
        </p:spPr>
      </p:pic>
      <p:pic>
        <p:nvPicPr>
          <p:cNvPr id="4" name="Рисунок 3" descr="D:\Документы библиотеки\работа за 2013\фото  2013 г\фото летних чтений 2013\DSC009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980728"/>
            <a:ext cx="3456384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:\Документы библиотеки\работа за 2013\фото  2013 г\фото летних чтений 2013\DSC00910.JPG"/>
          <p:cNvPicPr/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4716016" y="980728"/>
            <a:ext cx="3456384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:\Документы библиотеки\работа за 2013\фото  2013 г\фото летних чтений 2013\DSC0075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789040"/>
            <a:ext cx="345638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D:\Документы библиотеки\Фото с мероприятий\фото программы И ты увидишь,мир прекрасен\111 0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3789040"/>
            <a:ext cx="345638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051720" y="188640"/>
            <a:ext cx="5112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Подведение  итогов  в  конкурсах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  по  программе  летних  чтений</a:t>
            </a:r>
            <a:endParaRPr lang="ru-RU" sz="20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628801" y="2924945"/>
            <a:ext cx="6408714" cy="936104"/>
          </a:xfrm>
          <a:prstGeom prst="rect">
            <a:avLst/>
          </a:prstGeom>
          <a:noFill/>
        </p:spPr>
      </p:pic>
      <p:pic>
        <p:nvPicPr>
          <p:cNvPr id="4" name="Picture 2" descr="D:\Документы библиотеки\Фото с мероприятий\фото с меропр.2012\DSC00049.JPG"/>
          <p:cNvPicPr>
            <a:picLocks noChangeAspect="1" noChangeArrowheads="1"/>
          </p:cNvPicPr>
          <p:nvPr/>
        </p:nvPicPr>
        <p:blipFill>
          <a:blip r:embed="rId4" cstate="print"/>
          <a:srcRect t="18005"/>
          <a:stretch>
            <a:fillRect/>
          </a:stretch>
        </p:blipFill>
        <p:spPr bwMode="auto">
          <a:xfrm>
            <a:off x="1043608" y="1124744"/>
            <a:ext cx="3216045" cy="2410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:\Документы библиотеки\Кн. выставки\DSC0058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3933056"/>
            <a:ext cx="3168352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:\Документы библиотеки\Кн. выставки\DSC0038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1196752"/>
            <a:ext cx="3240360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 descr="F:\P101016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3933056"/>
            <a:ext cx="3168352" cy="2467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2555776" y="260648"/>
            <a:ext cx="3960440" cy="5760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Книжные  выставки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D:\Мои рисунки\ступени\P101032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20857" r="9935"/>
          <a:stretch/>
        </p:blipFill>
        <p:spPr bwMode="auto">
          <a:xfrm>
            <a:off x="971600" y="332656"/>
            <a:ext cx="2232248" cy="2996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7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-2628801" y="2924945"/>
            <a:ext cx="6408714" cy="936104"/>
          </a:xfrm>
          <a:prstGeom prst="rect">
            <a:avLst/>
          </a:prstGeom>
          <a:noFill/>
        </p:spPr>
      </p:pic>
      <p:pic>
        <p:nvPicPr>
          <p:cNvPr id="8" name="Picture 2" descr="C:\Documents and Settings\User\Мои документы\DSC002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645024"/>
            <a:ext cx="2224790" cy="2966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1" descr="DSC00160.JPG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>
            <a:off x="6084168" y="332656"/>
            <a:ext cx="2232247" cy="2965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D:\Документы библиотеки\Кн. выставки\выставки\P101011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3573016"/>
            <a:ext cx="2304256" cy="3024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3" descr="C:\Documents and Settings\User\Мои документы\DSC0024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9872" y="1772816"/>
            <a:ext cx="2513330" cy="3351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3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-2736813" y="3032957"/>
            <a:ext cx="6480722" cy="792088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4932040" y="332656"/>
            <a:ext cx="3528392" cy="7200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Издательская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деятельность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1340768"/>
            <a:ext cx="388843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 Издания, создаваемые в библиотеке : 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- рекомендательные  списки  литературы,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- буклеты,</a:t>
            </a:r>
            <a:b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- юбилейные  памятки,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- книжные  закладки,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- обзоры  творчества, активно используются  в  деятельности  библиотеки.  Объем  данной  продукции увеличивается с каждым   годом, что свидетельствует об активном  внедрении в работу новых технологий, о стремлении идти в ногу со временем  и  вызывает  огромный  интерес у читателей.</a:t>
            </a:r>
            <a:endParaRPr lang="ru-RU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pic>
        <p:nvPicPr>
          <p:cNvPr id="3074" name="Picture 2" descr="C:\Documents and Settings\User\Мои документы\Мои рисунки\Заказчик 023.jpg"/>
          <p:cNvPicPr>
            <a:picLocks noChangeAspect="1" noChangeArrowheads="1"/>
          </p:cNvPicPr>
          <p:nvPr/>
        </p:nvPicPr>
        <p:blipFill>
          <a:blip r:embed="rId5" cstate="email">
            <a:lum/>
          </a:blip>
          <a:srcRect/>
          <a:stretch>
            <a:fillRect/>
          </a:stretch>
        </p:blipFill>
        <p:spPr bwMode="auto">
          <a:xfrm rot="21268540">
            <a:off x="683568" y="404664"/>
            <a:ext cx="1055819" cy="1683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Documents and Settings\User\Мои документы\Мои рисунки\Заказчик 02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47664" y="404664"/>
            <a:ext cx="1152128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Documents and Settings\User\Мои документы\Мои рисунки\Заказчик 027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547664" y="2276872"/>
            <a:ext cx="1133459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9" name="Picture 7" descr="C:\Documents and Settings\User\Мои документы\Мои рисунки\Заказчик 028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20748515">
            <a:off x="820895" y="2351731"/>
            <a:ext cx="836226" cy="18118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0" name="Picture 8" descr="C:\Documents and Settings\User\Мои документы\Мои рисунки\Заказчик 029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361311">
            <a:off x="3581544" y="373856"/>
            <a:ext cx="877788" cy="1755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3" name="Picture 11" descr="C:\Documents and Settings\User\Мои документы\Мои рисунки\Заказчик 032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691680" y="4293096"/>
            <a:ext cx="889317" cy="17777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4" name="Picture 12" descr="C:\Documents and Settings\User\Мои документы\Мои рисунки\Заказчик 033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699792" y="4293096"/>
            <a:ext cx="898660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6" name="Picture 14" descr="C:\Documents and Settings\User\Мои документы\Мои рисунки\Заказчик 031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 rot="641542">
            <a:off x="3646694" y="4431560"/>
            <a:ext cx="880258" cy="1751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1" name="Picture 9" descr="C:\Documents and Settings\User\Мои документы\Мои рисунки\Заказчик 030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 rot="20847706">
            <a:off x="790457" y="4441454"/>
            <a:ext cx="895258" cy="17464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2" descr="D:\Мои рисунки\ступени\img031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771800" y="2276872"/>
            <a:ext cx="1152128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/>
          </a:extLst>
        </p:spPr>
      </p:pic>
      <p:pic>
        <p:nvPicPr>
          <p:cNvPr id="16" name="Picture 5" descr="D:\Мои рисунки\img030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2699792" y="404664"/>
            <a:ext cx="1008112" cy="17069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 descr="C:\Documents and Settings\User\Мои документы\Мои рисунки\неделя\111 047.jpg"/>
          <p:cNvPicPr/>
          <p:nvPr/>
        </p:nvPicPr>
        <p:blipFill>
          <a:blip r:embed="rId16" cstate="email"/>
          <a:srcRect/>
          <a:stretch>
            <a:fillRect/>
          </a:stretch>
        </p:blipFill>
        <p:spPr bwMode="auto">
          <a:xfrm rot="729291">
            <a:off x="3887283" y="2341334"/>
            <a:ext cx="802816" cy="17893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736813" y="3032957"/>
            <a:ext cx="6480722" cy="792088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4499992" y="332656"/>
            <a:ext cx="4104456" cy="5760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Знаки  признания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C:\Documents and Settings\User\Мои документы\Мои рисунки\Заказчик 02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260648"/>
            <a:ext cx="1944216" cy="3060451"/>
          </a:xfrm>
          <a:prstGeom prst="rect">
            <a:avLst/>
          </a:prstGeom>
          <a:noFill/>
        </p:spPr>
      </p:pic>
      <p:pic>
        <p:nvPicPr>
          <p:cNvPr id="1027" name="Picture 3" descr="C:\Documents and Settings\User\Мои документы\Мои рисунки\Заказчик 02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43808" y="980728"/>
            <a:ext cx="1944216" cy="3016886"/>
          </a:xfrm>
          <a:prstGeom prst="rect">
            <a:avLst/>
          </a:prstGeom>
          <a:noFill/>
        </p:spPr>
      </p:pic>
      <p:pic>
        <p:nvPicPr>
          <p:cNvPr id="1028" name="Picture 4" descr="C:\Documents and Settings\User\Мои документы\Мои рисунки\Заказчик 01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99592" y="3717032"/>
            <a:ext cx="1872208" cy="2886320"/>
          </a:xfrm>
          <a:prstGeom prst="rect">
            <a:avLst/>
          </a:prstGeom>
          <a:noFill/>
        </p:spPr>
      </p:pic>
      <p:pic>
        <p:nvPicPr>
          <p:cNvPr id="1029" name="Picture 5" descr="C:\Documents and Settings\User\Мои документы\Мои рисунки\Заказчик 018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876256" y="3573016"/>
            <a:ext cx="1944216" cy="2997333"/>
          </a:xfrm>
          <a:prstGeom prst="rect">
            <a:avLst/>
          </a:prstGeom>
          <a:noFill/>
        </p:spPr>
      </p:pic>
      <p:pic>
        <p:nvPicPr>
          <p:cNvPr id="1030" name="Picture 6" descr="C:\Documents and Settings\User\Мои документы\Мои рисунки\Заказчик 017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860032" y="2204864"/>
            <a:ext cx="1944216" cy="29973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736813" y="3032957"/>
            <a:ext cx="6480722" cy="792088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4427984" y="332656"/>
            <a:ext cx="4104456" cy="5760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Знаки  признания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6" name="Picture 2" descr="C:\Documents and Settings\User\Мои документы\Мои рисунки\Заказчик 01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116632"/>
            <a:ext cx="1944216" cy="2997333"/>
          </a:xfrm>
          <a:prstGeom prst="rect">
            <a:avLst/>
          </a:prstGeom>
          <a:noFill/>
        </p:spPr>
      </p:pic>
      <p:pic>
        <p:nvPicPr>
          <p:cNvPr id="2051" name="Picture 3" descr="C:\Documents and Settings\User\Мои документы\Мои рисунки\Заказчик 01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3568" y="3645024"/>
            <a:ext cx="1944216" cy="2997333"/>
          </a:xfrm>
          <a:prstGeom prst="rect">
            <a:avLst/>
          </a:prstGeom>
          <a:noFill/>
        </p:spPr>
      </p:pic>
      <p:pic>
        <p:nvPicPr>
          <p:cNvPr id="2052" name="Picture 4" descr="C:\Documents and Settings\User\Мои документы\Мои рисунки\Заказчик 01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411760" y="692696"/>
            <a:ext cx="1944216" cy="2877440"/>
          </a:xfrm>
          <a:prstGeom prst="rect">
            <a:avLst/>
          </a:prstGeom>
          <a:noFill/>
        </p:spPr>
      </p:pic>
      <p:pic>
        <p:nvPicPr>
          <p:cNvPr id="2053" name="Picture 5" descr="C:\Documents and Settings\User\Мои документы\Мои рисунки\Заказчик 013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499992" y="1772816"/>
            <a:ext cx="2088232" cy="3090583"/>
          </a:xfrm>
          <a:prstGeom prst="rect">
            <a:avLst/>
          </a:prstGeom>
          <a:noFill/>
        </p:spPr>
      </p:pic>
      <p:pic>
        <p:nvPicPr>
          <p:cNvPr id="2054" name="Picture 6" descr="C:\Documents and Settings\User\Мои документы\Мои рисунки\Заказчик 012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732240" y="3068960"/>
            <a:ext cx="2088232" cy="3090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736813" y="3032957"/>
            <a:ext cx="6480722" cy="79208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59632" y="671691"/>
            <a:ext cx="676875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   Время  быстротечно: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развивается  библиотека, совершенствуется её  деятельность.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На  1  января  2013 года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книжный  фонд  составил  21461 экземпляров книг,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Количество  читателей  2277  человек,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Ежегодная  посещаемость – 20035.</a:t>
            </a:r>
          </a:p>
          <a:p>
            <a:r>
              <a:rPr lang="ru-RU" b="1" dirty="0" smtClean="0">
                <a:solidFill>
                  <a:srgbClr val="990000"/>
                </a:solidFill>
                <a:latin typeface="Bookman Old Style" pitchFamily="18" charset="0"/>
              </a:rPr>
              <a:t>      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Наш  коллектив – это коллектив единомышленников, стремящихся создать для читателей уютный привлекательный книжный мир, воплощающий в себе лучшие традиции русской, национальной и мировой культуры, поднять на более высокий уровень библиотечное обслуживание всех категорий читателей. </a:t>
            </a:r>
            <a:endParaRPr lang="ru-RU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4355976" y="332656"/>
            <a:ext cx="4032448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Страницы истории</a:t>
            </a:r>
          </a:p>
          <a:p>
            <a:pPr algn="ctr"/>
            <a:endParaRPr lang="ru-RU" sz="1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5976" y="1628800"/>
            <a:ext cx="424847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  Книжный  фонд  был  собран  из  резервов  ЦБС  и  составлял  5100  экземпляров  книг.</a:t>
            </a:r>
            <a:r>
              <a:rPr lang="ru-RU" b="1" dirty="0" smtClean="0"/>
              <a:t> </a:t>
            </a:r>
            <a:endParaRPr lang="ru-RU" b="1" dirty="0" smtClean="0">
              <a:solidFill>
                <a:srgbClr val="800000"/>
              </a:solidFill>
              <a:latin typeface="Bookman Old Style" pitchFamily="18" charset="0"/>
            </a:endParaRP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  Первая  заведующая -   Кочеткова  Клавдия  Михайловна.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Под  её  руководством  трудились  </a:t>
            </a:r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</a:rPr>
              <a:t>Шабунина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Вера  Ивановна  и  Ермакова Светлана  Леонтьевна. Первыми  читателями  библиотеки  стали  учащиеся  школ  №  2, 3, 10.</a:t>
            </a:r>
            <a:r>
              <a:rPr lang="ru-RU" b="1" i="1" dirty="0" smtClean="0">
                <a:solidFill>
                  <a:srgbClr val="800000"/>
                </a:solidFill>
                <a:latin typeface="Bookman Old Style" pitchFamily="18" charset="0"/>
              </a:rPr>
              <a:t> </a:t>
            </a:r>
          </a:p>
          <a:p>
            <a:endParaRPr lang="ru-RU" b="1" dirty="0" smtClean="0">
              <a:solidFill>
                <a:srgbClr val="800000"/>
              </a:solidFill>
              <a:latin typeface="Bookman Old Style" pitchFamily="18" charset="0"/>
            </a:endParaRPr>
          </a:p>
          <a:p>
            <a:endParaRPr lang="ru-RU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pic>
        <p:nvPicPr>
          <p:cNvPr id="7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628801" y="2924945"/>
            <a:ext cx="6408714" cy="936104"/>
          </a:xfrm>
          <a:prstGeom prst="rect">
            <a:avLst/>
          </a:prstGeom>
          <a:noFill/>
        </p:spPr>
      </p:pic>
      <p:pic>
        <p:nvPicPr>
          <p:cNvPr id="8" name="Рисунок 7" descr="C:\Documents and Settings\User\Мои документы\002.jpg"/>
          <p:cNvPicPr/>
          <p:nvPr/>
        </p:nvPicPr>
        <p:blipFill>
          <a:blip r:embed="rId4" cstate="email">
            <a:lum bright="10000" contrast="20000"/>
          </a:blip>
          <a:srcRect/>
          <a:stretch>
            <a:fillRect/>
          </a:stretch>
        </p:blipFill>
        <p:spPr bwMode="auto">
          <a:xfrm rot="5400000">
            <a:off x="719571" y="2384885"/>
            <a:ext cx="3240362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691680" y="5085184"/>
            <a:ext cx="15178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err="1" smtClean="0">
                <a:solidFill>
                  <a:srgbClr val="990000"/>
                </a:solidFill>
              </a:rPr>
              <a:t>Шабунина</a:t>
            </a:r>
            <a:r>
              <a:rPr lang="ru-RU" sz="1600" b="1" dirty="0" smtClean="0">
                <a:solidFill>
                  <a:srgbClr val="990000"/>
                </a:solidFill>
              </a:rPr>
              <a:t> В.И.</a:t>
            </a:r>
            <a:endParaRPr lang="ru-RU" sz="1600" b="1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716016" y="1340768"/>
            <a:ext cx="367240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990000"/>
                </a:solidFill>
                <a:latin typeface="Bookman Old Style" pitchFamily="18" charset="0"/>
              </a:rPr>
              <a:t>    В  это   время  работа библиотеки проводилась с  целью воспитания  у  детей  культуры чтения, активной  гражданской позиции,  патриотического  сознания.</a:t>
            </a:r>
            <a:r>
              <a:rPr lang="ru-RU" b="1" i="1" dirty="0" smtClean="0">
                <a:solidFill>
                  <a:srgbClr val="990000"/>
                </a:solidFill>
                <a:latin typeface="Bookman Old Style" pitchFamily="18" charset="0"/>
              </a:rPr>
              <a:t>       </a:t>
            </a:r>
            <a:r>
              <a:rPr lang="ru-RU" b="1" dirty="0" smtClean="0">
                <a:solidFill>
                  <a:srgbClr val="990000"/>
                </a:solidFill>
                <a:latin typeface="Bookman Old Style" pitchFamily="18" charset="0"/>
              </a:rPr>
              <a:t>    Организуются  экскурсии по библиотеке, громкие  чтения, литературные  вечера, викторины.</a:t>
            </a:r>
          </a:p>
          <a:p>
            <a:r>
              <a:rPr lang="ru-RU" b="1" dirty="0" smtClean="0">
                <a:solidFill>
                  <a:srgbClr val="990000"/>
                </a:solidFill>
                <a:latin typeface="Bookman Old Style" pitchFamily="18" charset="0"/>
              </a:rPr>
              <a:t>   В 1985  году  созданы  два  клуба: «Родничок», «Щит  и  меч».</a:t>
            </a:r>
          </a:p>
          <a:p>
            <a:endParaRPr lang="ru-RU" dirty="0">
              <a:solidFill>
                <a:srgbClr val="990000"/>
              </a:solidFill>
            </a:endParaRPr>
          </a:p>
        </p:txBody>
      </p:sp>
      <p:pic>
        <p:nvPicPr>
          <p:cNvPr id="6" name="Рисунок 5" descr="C:\Documents and Settings\User\Мои документы\Мои рисунки\Заказчик 001.jpg"/>
          <p:cNvPicPr/>
          <p:nvPr/>
        </p:nvPicPr>
        <p:blipFill>
          <a:blip r:embed="rId3" cstate="email">
            <a:grayscl/>
            <a:lum bright="10000"/>
          </a:blip>
          <a:srcRect/>
          <a:stretch>
            <a:fillRect/>
          </a:stretch>
        </p:blipFill>
        <p:spPr bwMode="auto">
          <a:xfrm>
            <a:off x="827584" y="908720"/>
            <a:ext cx="3240360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Documents and Settings\User\Мои документы\Мои рисунки\Заказчик 002.jpg"/>
          <p:cNvPicPr/>
          <p:nvPr/>
        </p:nvPicPr>
        <p:blipFill>
          <a:blip r:embed="rId4" cstate="email">
            <a:grayscl/>
            <a:lum bright="10000"/>
          </a:blip>
          <a:srcRect/>
          <a:stretch>
            <a:fillRect/>
          </a:stretch>
        </p:blipFill>
        <p:spPr bwMode="auto">
          <a:xfrm>
            <a:off x="1475656" y="3573016"/>
            <a:ext cx="1712185" cy="2517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203848" y="2636912"/>
            <a:ext cx="576064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1980г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1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400000">
            <a:off x="-2628801" y="2924945"/>
            <a:ext cx="6408714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427984" y="1268760"/>
            <a:ext cx="403244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  Штат  библиотеки  пополняется новыми  сотрудниками: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-  Андрианова  Валентина  Ивановна,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-  Лысова  Татьяна  Васильевна,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-  </a:t>
            </a:r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</a:rPr>
              <a:t>Боровова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 Елена Николаевна.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Растет книжный фонд библиотеки, который  на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1  января 1985 года составил 12400  экземпляров, увеличивается  количество читателей.</a:t>
            </a:r>
          </a:p>
        </p:txBody>
      </p:sp>
      <p:pic>
        <p:nvPicPr>
          <p:cNvPr id="7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628801" y="2924945"/>
            <a:ext cx="6408714" cy="936104"/>
          </a:xfrm>
          <a:prstGeom prst="rect">
            <a:avLst/>
          </a:prstGeom>
          <a:noFill/>
        </p:spPr>
      </p:pic>
      <p:pic>
        <p:nvPicPr>
          <p:cNvPr id="8" name="Рисунок 7" descr="C:\Documents and Settings\User\Мои документы\Мои рисунки\Заказчик.jpg"/>
          <p:cNvPicPr/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 rot="5400000">
            <a:off x="1475656" y="4221088"/>
            <a:ext cx="1728192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Documents and Settings\User\Мои документы\001.jpg"/>
          <p:cNvPicPr>
            <a:picLocks noChangeAspect="1" noChangeArrowheads="1"/>
          </p:cNvPicPr>
          <p:nvPr/>
        </p:nvPicPr>
        <p:blipFill>
          <a:blip r:embed="rId5" cstate="email">
            <a:lum contrast="10000"/>
          </a:blip>
          <a:srcRect/>
          <a:stretch>
            <a:fillRect/>
          </a:stretch>
        </p:blipFill>
        <p:spPr bwMode="auto">
          <a:xfrm rot="5400000">
            <a:off x="917594" y="1178750"/>
            <a:ext cx="2772308" cy="136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763688" y="5733256"/>
            <a:ext cx="12180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800000"/>
                </a:solidFill>
              </a:rPr>
              <a:t>Лысова Т.В.</a:t>
            </a:r>
            <a:endParaRPr lang="ru-RU" sz="1600" b="1" dirty="0">
              <a:solidFill>
                <a:srgbClr val="8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9672" y="3356992"/>
            <a:ext cx="14750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err="1" smtClean="0">
                <a:solidFill>
                  <a:srgbClr val="800000"/>
                </a:solidFill>
              </a:rPr>
              <a:t>Боровова</a:t>
            </a:r>
            <a:r>
              <a:rPr lang="ru-RU" sz="1600" b="1" dirty="0" smtClean="0">
                <a:solidFill>
                  <a:srgbClr val="800000"/>
                </a:solidFill>
              </a:rPr>
              <a:t>  Е.Н.</a:t>
            </a:r>
            <a:endParaRPr lang="ru-RU" sz="16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4499992" y="332656"/>
            <a:ext cx="4104456" cy="5760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Страницы истории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(1987 – 1997 г.г.)</a:t>
            </a:r>
            <a:endParaRPr lang="ru-RU" sz="1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048" y="19888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" name="Рисунок 9" descr="D:\Документы библиотеки\фото библиотеки\DSC00234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7624" y="980728"/>
            <a:ext cx="2664296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3" descr="C:\Documents and Settings\User\Мои документы\Мои рисунки\iCA6PDNMU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91680" y="1988840"/>
            <a:ext cx="2160240" cy="709707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3" name="TextBox 12"/>
          <p:cNvSpPr txBox="1"/>
          <p:nvPr/>
        </p:nvSpPr>
        <p:spPr>
          <a:xfrm>
            <a:off x="5220072" y="1556792"/>
            <a:ext cx="72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283968" y="1225689"/>
            <a:ext cx="439248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1987  год - детская библиотека  меняет свой адрес и переезжает в новое многоэтажное  кирпичное здание  по адресу: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</a:rPr>
              <a:t>м-он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Юбилейный, дом  №8 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где и  находится до настоящего времени. Здесь, библиотека  занимает  часть  первого  этажа  площадью  155 кв.м. Библиотекари получили  прекрасные возможности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и  условия  для  работы,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а  читатели  просторные  помещения  абонемента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и читального  зала. 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  <a:ea typeface="Times New Roman" pitchFamily="18" charset="0"/>
              </a:rPr>
              <a:t> Открытие библиотеки стало настоящим праздником, в котором самое активное участие  приняли  постоянные  читатели.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</a:t>
            </a:r>
            <a:endParaRPr lang="ru-RU" b="1" i="1" dirty="0" smtClean="0">
              <a:solidFill>
                <a:srgbClr val="800000"/>
              </a:solidFill>
              <a:latin typeface="Bookman Old Style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400000">
            <a:off x="-2628801" y="2924945"/>
            <a:ext cx="6408714" cy="936104"/>
          </a:xfrm>
          <a:prstGeom prst="rect">
            <a:avLst/>
          </a:prstGeom>
          <a:noFill/>
        </p:spPr>
      </p:pic>
      <p:pic>
        <p:nvPicPr>
          <p:cNvPr id="1026" name="Picture 2" descr="C:\Documents and Settings\User\Мои документы\Мои рисунки\Заказчик 00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971600" y="3861048"/>
            <a:ext cx="3024336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11960" y="476672"/>
            <a:ext cx="446449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  В этот  период  времени  заведующими  библиотекой  работали –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Касаткина  Наталья  Геннадьевна,</a:t>
            </a:r>
          </a:p>
          <a:p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</a:rPr>
              <a:t>Анурина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Вера  Ивановна.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Библиотекари: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Чуркина  Инна  Михайловна,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Фадина  Елена  Евгеньевна,</a:t>
            </a:r>
          </a:p>
          <a:p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</a:rPr>
              <a:t>Шаныгина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Елена Александровна,</a:t>
            </a:r>
          </a:p>
          <a:p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</a:rPr>
              <a:t>Анурина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Лариса  Юрьевна.</a:t>
            </a:r>
            <a:r>
              <a:rPr lang="ru-RU" dirty="0" smtClean="0"/>
              <a:t>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   Развивается  сотрудничество с детскими садами «Ручеек», «Земляничка»,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со   школами  №1, 6, 9, 12, 13.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Книжный  фонд  библиотеки  увеличился  до  23992 экз.  книг.</a:t>
            </a:r>
          </a:p>
          <a:p>
            <a:r>
              <a:rPr lang="ru-RU" dirty="0" smtClean="0"/>
              <a:t>  </a:t>
            </a:r>
            <a:endParaRPr lang="ru-RU" b="1" dirty="0" smtClean="0">
              <a:solidFill>
                <a:srgbClr val="800000"/>
              </a:solidFill>
              <a:latin typeface="Bookman Old Style" pitchFamily="18" charset="0"/>
            </a:endParaRPr>
          </a:p>
          <a:p>
            <a:endParaRPr lang="ru-RU" b="1" dirty="0" smtClean="0">
              <a:solidFill>
                <a:srgbClr val="800000"/>
              </a:solidFill>
              <a:latin typeface="Bookman Old Style" pitchFamily="18" charset="0"/>
            </a:endParaRPr>
          </a:p>
        </p:txBody>
      </p:sp>
      <p:pic>
        <p:nvPicPr>
          <p:cNvPr id="4097" name="Picture 1" descr="C:\Documents and Settings\User\Мои документы\Мои рисунки\Заказчик 00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3789040"/>
            <a:ext cx="2799671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691680" y="5805264"/>
            <a:ext cx="1479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 smtClean="0">
                <a:solidFill>
                  <a:srgbClr val="800000"/>
                </a:solidFill>
                <a:latin typeface="Bookman Old Style" pitchFamily="18" charset="0"/>
              </a:rPr>
              <a:t>Анурина</a:t>
            </a:r>
            <a:r>
              <a:rPr lang="ru-RU" sz="1400" b="1" dirty="0" smtClean="0">
                <a:solidFill>
                  <a:srgbClr val="800000"/>
                </a:solidFill>
                <a:latin typeface="Bookman Old Style" pitchFamily="18" charset="0"/>
              </a:rPr>
              <a:t> В.И.</a:t>
            </a:r>
            <a:endParaRPr lang="ru-RU" sz="14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pic>
        <p:nvPicPr>
          <p:cNvPr id="8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-2628801" y="2924945"/>
            <a:ext cx="6408714" cy="936104"/>
          </a:xfrm>
          <a:prstGeom prst="rect">
            <a:avLst/>
          </a:prstGeom>
          <a:noFill/>
        </p:spPr>
      </p:pic>
      <p:pic>
        <p:nvPicPr>
          <p:cNvPr id="7" name="Рисунок 6" descr="C:\Documents and Settings\User\Мои документы\002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400000">
            <a:off x="1223628" y="656692"/>
            <a:ext cx="2232248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259632" y="2852936"/>
            <a:ext cx="22186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990000"/>
                </a:solidFill>
              </a:rPr>
              <a:t>Касаткина Н.Г. - справа</a:t>
            </a:r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628801" y="2924945"/>
            <a:ext cx="6408714" cy="936104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4283968" y="332656"/>
            <a:ext cx="4104456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Страницы истории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1997 – настоящее время.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39952" y="1484784"/>
            <a:ext cx="439248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800000"/>
                </a:solidFill>
              </a:rPr>
              <a:t>  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1997год – заведующая  библиотекой    Оскалина Елена Владимировна.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Bookman Old Style" pitchFamily="18" charset="0"/>
              </a:rPr>
              <a:t>Главный</a:t>
            </a:r>
            <a:r>
              <a:rPr lang="en-US" b="1" dirty="0" smtClean="0">
                <a:solidFill>
                  <a:srgbClr val="800000"/>
                </a:solidFill>
                <a:latin typeface="Bookman Old Style" pitchFamily="18" charset="0"/>
              </a:rPr>
              <a:t> 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Bookman Old Style" pitchFamily="18" charset="0"/>
              </a:rPr>
              <a:t>принцип</a:t>
            </a:r>
            <a:r>
              <a:rPr lang="en-US" b="1" dirty="0" smtClean="0">
                <a:solidFill>
                  <a:srgbClr val="800000"/>
                </a:solidFill>
                <a:latin typeface="Bookman Old Style" pitchFamily="18" charset="0"/>
              </a:rPr>
              <a:t>, </a:t>
            </a:r>
            <a:r>
              <a:rPr lang="en-US" b="1" dirty="0" err="1" smtClean="0">
                <a:solidFill>
                  <a:srgbClr val="800000"/>
                </a:solidFill>
                <a:latin typeface="Bookman Old Style" pitchFamily="18" charset="0"/>
              </a:rPr>
              <a:t>которым</a:t>
            </a:r>
            <a:r>
              <a:rPr lang="en-US" b="1" dirty="0" smtClean="0">
                <a:solidFill>
                  <a:srgbClr val="800000"/>
                </a:solidFill>
                <a:latin typeface="Bookman Old Style" pitchFamily="18" charset="0"/>
              </a:rPr>
              <a:t> 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руководствуется  коллектив  библиотеки ( </a:t>
            </a:r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</a:rPr>
              <a:t>Анурина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В.И., </a:t>
            </a:r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</a:rPr>
              <a:t>Анурина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Л.Ю., </a:t>
            </a:r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</a:rPr>
              <a:t>Шабунина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В.И., </a:t>
            </a:r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</a:rPr>
              <a:t>Кленова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Л.В.) </a:t>
            </a:r>
            <a:r>
              <a:rPr lang="en-US" b="1" dirty="0" smtClean="0">
                <a:solidFill>
                  <a:srgbClr val="800000"/>
                </a:solidFill>
                <a:latin typeface="Bookman Old Style" pitchFamily="18" charset="0"/>
              </a:rPr>
              <a:t>– «</a:t>
            </a:r>
            <a:r>
              <a:rPr lang="en-US" b="1" dirty="0" err="1" smtClean="0">
                <a:solidFill>
                  <a:srgbClr val="800000"/>
                </a:solidFill>
                <a:latin typeface="Bookman Old Style" pitchFamily="18" charset="0"/>
              </a:rPr>
              <a:t>Все</a:t>
            </a:r>
            <a:r>
              <a:rPr lang="en-US" b="1" dirty="0" smtClean="0">
                <a:solidFill>
                  <a:srgbClr val="800000"/>
                </a:solidFill>
                <a:latin typeface="Bookman Old Style" pitchFamily="18" charset="0"/>
              </a:rPr>
              <a:t> 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Bookman Old Style" pitchFamily="18" charset="0"/>
              </a:rPr>
              <a:t>для</a:t>
            </a:r>
            <a:r>
              <a:rPr lang="en-US" b="1" dirty="0" smtClean="0">
                <a:solidFill>
                  <a:srgbClr val="800000"/>
                </a:solidFill>
                <a:latin typeface="Bookman Old Style" pitchFamily="18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Bookman Old Style" pitchFamily="18" charset="0"/>
              </a:rPr>
              <a:t>читателей</a:t>
            </a:r>
            <a:r>
              <a:rPr lang="en-US" b="1" dirty="0" smtClean="0">
                <a:solidFill>
                  <a:srgbClr val="800000"/>
                </a:solidFill>
                <a:latin typeface="Bookman Old Style" pitchFamily="18" charset="0"/>
              </a:rPr>
              <a:t>!»</a:t>
            </a:r>
            <a:endParaRPr lang="ru-RU" b="1" dirty="0" smtClean="0">
              <a:solidFill>
                <a:srgbClr val="800000"/>
              </a:solidFill>
              <a:latin typeface="Bookman Old Style" pitchFamily="18" charset="0"/>
            </a:endParaRP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У  библиотеки  много  планов, творческих  идей, но  главное – помочь  детям  приобщаться  к  духовным  ценностям  через  самое  великое  достояние  человечества – книгу.</a:t>
            </a:r>
            <a:endParaRPr lang="ru-RU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pic>
        <p:nvPicPr>
          <p:cNvPr id="2050" name="Picture 2" descr="C:\Documents and Settings\User\Мои документы\Мои рисунки\Заказчик 00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47664" y="620688"/>
            <a:ext cx="1656184" cy="2501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Documents and Settings\User\Мои документы\Мои рисунки\Заказчик 01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43608" y="3789040"/>
            <a:ext cx="2773043" cy="1836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619672" y="5661248"/>
            <a:ext cx="1431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err="1" smtClean="0">
                <a:solidFill>
                  <a:srgbClr val="800000"/>
                </a:solidFill>
              </a:rPr>
              <a:t>Кленова</a:t>
            </a:r>
            <a:r>
              <a:rPr lang="ru-RU" sz="1600" b="1" dirty="0" smtClean="0">
                <a:solidFill>
                  <a:srgbClr val="800000"/>
                </a:solidFill>
              </a:rPr>
              <a:t>   Л.В</a:t>
            </a:r>
            <a:r>
              <a:rPr lang="ru-RU" dirty="0" smtClean="0">
                <a:solidFill>
                  <a:srgbClr val="800000"/>
                </a:solidFill>
              </a:rPr>
              <a:t>.</a:t>
            </a:r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9672" y="3140968"/>
            <a:ext cx="1417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800000"/>
                </a:solidFill>
              </a:rPr>
              <a:t>Оскалина Е.В</a:t>
            </a:r>
            <a:r>
              <a:rPr lang="ru-RU" dirty="0" smtClean="0">
                <a:solidFill>
                  <a:srgbClr val="800000"/>
                </a:solidFill>
              </a:rPr>
              <a:t>.</a:t>
            </a:r>
            <a:endParaRPr lang="ru-RU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шаблоны\Красивые фоны для презентаций\5___\126 фоны для презентаций\фон стереометрия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C:\Documents and Settings\User\Мои документы\Загрузки\94798430_0_4e0e3_45d68600_XL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628801" y="2924945"/>
            <a:ext cx="6408714" cy="9361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3968" y="548680"/>
            <a:ext cx="43924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 Осуществляется  реализация  программ: «Родные  истоки», «Гармония», появляются  клубы  по  интересам : «Незнайка», «Муравейник».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1999 – 2000 гг. - проводится  интересная  работа  к  200 - </a:t>
            </a:r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</a:rPr>
              <a:t>летию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со  дня  рождения  А.С.Пушкина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и  55 -  </a:t>
            </a:r>
            <a:r>
              <a:rPr lang="ru-RU" b="1" dirty="0" err="1" smtClean="0">
                <a:solidFill>
                  <a:srgbClr val="800000"/>
                </a:solidFill>
                <a:latin typeface="Bookman Old Style" pitchFamily="18" charset="0"/>
              </a:rPr>
              <a:t>летию</a:t>
            </a:r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  победы  в  Великой  Отечественной  войне.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На  базе  библиотеки организованы    районные  семинары  по  темам: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Bookman Old Style" pitchFamily="18" charset="0"/>
              </a:rPr>
              <a:t>«Проблема  историко-патриотического  воспитания  молодежи», «Роль  и  место  библиотеки  в  воспитании  нравственно-правовой культуры нового  поколения». </a:t>
            </a:r>
            <a:endParaRPr lang="ru-RU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pic>
        <p:nvPicPr>
          <p:cNvPr id="3074" name="Picture 2" descr="C:\Documents and Settings\User\Мои документы\Мои рисунки\Заказчик 007.jpg"/>
          <p:cNvPicPr>
            <a:picLocks noChangeAspect="1" noChangeArrowheads="1"/>
          </p:cNvPicPr>
          <p:nvPr/>
        </p:nvPicPr>
        <p:blipFill>
          <a:blip r:embed="rId4" cstate="email">
            <a:lum bright="10000"/>
          </a:blip>
          <a:srcRect/>
          <a:stretch>
            <a:fillRect/>
          </a:stretch>
        </p:blipFill>
        <p:spPr bwMode="auto">
          <a:xfrm>
            <a:off x="1403648" y="548680"/>
            <a:ext cx="2028047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C:\Documents and Settings\User\Мои документы\Мои рисунки\Заказчик 008.jpg"/>
          <p:cNvPicPr>
            <a:picLocks noChangeAspect="1" noChangeArrowheads="1"/>
          </p:cNvPicPr>
          <p:nvPr/>
        </p:nvPicPr>
        <p:blipFill>
          <a:blip r:embed="rId5" cstate="email">
            <a:lum bright="10000" contrast="10000"/>
          </a:blip>
          <a:srcRect/>
          <a:stretch>
            <a:fillRect/>
          </a:stretch>
        </p:blipFill>
        <p:spPr bwMode="auto">
          <a:xfrm>
            <a:off x="827584" y="3933056"/>
            <a:ext cx="3168352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2525</TotalTime>
  <Words>1117</Words>
  <Application>Microsoft Office PowerPoint</Application>
  <PresentationFormat>Экран (4:3)</PresentationFormat>
  <Paragraphs>133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255</cp:revision>
  <dcterms:created xsi:type="dcterms:W3CDTF">2013-09-20T08:23:51Z</dcterms:created>
  <dcterms:modified xsi:type="dcterms:W3CDTF">2013-10-08T12:12:30Z</dcterms:modified>
</cp:coreProperties>
</file>