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7" r:id="rId2"/>
    <p:sldId id="258" r:id="rId3"/>
    <p:sldId id="259" r:id="rId4"/>
    <p:sldId id="260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87" r:id="rId23"/>
    <p:sldId id="281" r:id="rId24"/>
    <p:sldId id="282" r:id="rId25"/>
    <p:sldId id="283" r:id="rId26"/>
    <p:sldId id="284" r:id="rId27"/>
    <p:sldId id="286" r:id="rId2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5pPr>
    <a:lvl6pPr marL="2286000" algn="l" defTabSz="914400" rtl="0" eaLnBrk="1" latinLnBrk="0" hangingPunct="1"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6pPr>
    <a:lvl7pPr marL="2743200" algn="l" defTabSz="914400" rtl="0" eaLnBrk="1" latinLnBrk="0" hangingPunct="1"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7pPr>
    <a:lvl8pPr marL="3200400" algn="l" defTabSz="914400" rtl="0" eaLnBrk="1" latinLnBrk="0" hangingPunct="1"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8pPr>
    <a:lvl9pPr marL="3657600" algn="l" defTabSz="914400" rtl="0" eaLnBrk="1" latinLnBrk="0" hangingPunct="1">
      <a:defRPr i="1" kern="1200">
        <a:solidFill>
          <a:schemeClr val="tx1"/>
        </a:solidFill>
        <a:latin typeface="a_AlbionicNrOtl" pitchFamily="34" charset="-5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FFFF"/>
    <a:srgbClr val="FF0000"/>
    <a:srgbClr val="3399FF"/>
    <a:srgbClr val="009999"/>
    <a:srgbClr val="4D31D9"/>
    <a:srgbClr val="F41640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4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102BAE-1563-4750-8E4E-098CE3FD53F4}" type="datetimeFigureOut">
              <a:rPr lang="ru-RU" smtClean="0"/>
              <a:t>18.09.2013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1ADC1C-C8D8-44EE-B887-3AB3DF2320A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1ADC1C-C8D8-44EE-B887-3AB3DF2320A6}" type="slidenum">
              <a:rPr lang="ru-RU" smtClean="0"/>
              <a:t>26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4E9C42-1226-48E3-A521-39859826BD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184599-B410-416C-8417-5C1B34F923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D92359-114D-4EE1-B83E-2CD3D5DFD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603E4B-BD42-453B-8A6E-11D58FD86B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F30034-EE94-4FEE-9165-5EF5E2FC4B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6F31C-101E-4D7C-B6F4-B3B370D51A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08492-D2C7-4410-AE90-6398267F8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AAAAD-3C8C-4F90-B70D-46D5CD1C5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685EB8-FBF1-41EC-860F-8F2ACE36D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A8DE6A-6B5B-4644-B800-84991B441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952E59-05CB-4136-A930-EB9CE0FF5C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F0A8F0-BC67-487D-AF83-D1A897C54D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6BE1F-57B1-417D-BA30-5400792B2A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06298-2093-4345-9843-A5EB9EC9A4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5CBF"/>
            </a:gs>
            <a:gs pos="25000">
              <a:srgbClr val="0087E6"/>
            </a:gs>
            <a:gs pos="75000">
              <a:srgbClr val="21D6E0"/>
            </a:gs>
            <a:gs pos="100000">
              <a:srgbClr val="03D4A8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i="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i="0"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i="0">
                <a:effectLst/>
                <a:latin typeface="+mn-lt"/>
              </a:defRPr>
            </a:lvl1pPr>
          </a:lstStyle>
          <a:p>
            <a:pPr>
              <a:defRPr/>
            </a:pPr>
            <a:fld id="{6EF8DDED-4782-41F0-A6D1-3985AA1840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oleObject" Target="../embeddings/oleObject2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5.jpe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4" Type="http://schemas.openxmlformats.org/officeDocument/2006/relationships/oleObject" Target="../embeddings/oleObject10.bin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9" Type="http://schemas.openxmlformats.org/officeDocument/2006/relationships/image" Target="../media/image3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3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2.jpe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2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48.jpeg"/><Relationship Id="rId4" Type="http://schemas.openxmlformats.org/officeDocument/2006/relationships/oleObject" Target="../embeddings/oleObject14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5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08" name="Object 12"/>
          <p:cNvGraphicFramePr>
            <a:graphicFrameLocks noChangeAspect="1"/>
          </p:cNvGraphicFramePr>
          <p:nvPr>
            <p:ph sz="half" idx="1"/>
          </p:nvPr>
        </p:nvGraphicFramePr>
        <p:xfrm>
          <a:off x="6429375" y="4000500"/>
          <a:ext cx="2527300" cy="2617788"/>
        </p:xfrm>
        <a:graphic>
          <a:graphicData uri="http://schemas.openxmlformats.org/presentationml/2006/ole">
            <p:oleObj spid="_x0000_s1026" name="CorelDRAW" r:id="rId3" imgW="3300840" imgH="3417480" progId="">
              <p:embed/>
            </p:oleObj>
          </a:graphicData>
        </a:graphic>
      </p:graphicFrame>
      <p:sp>
        <p:nvSpPr>
          <p:cNvPr id="4113" name="Text Box 17"/>
          <p:cNvSpPr txBox="1">
            <a:spLocks noChangeArrowheads="1"/>
          </p:cNvSpPr>
          <p:nvPr/>
        </p:nvSpPr>
        <p:spPr bwMode="auto">
          <a:xfrm>
            <a:off x="714348" y="1142984"/>
            <a:ext cx="7343775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endParaRPr lang="ru-RU" sz="2800" b="1" i="0" dirty="0">
              <a:ln>
                <a:solidFill>
                  <a:schemeClr val="tx1"/>
                </a:solidFill>
              </a:ln>
              <a:solidFill>
                <a:srgbClr val="0000FF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50800" dist="50800" dir="5400000" algn="ctr" rotWithShape="0">
                  <a:srgbClr val="FFFF00"/>
                </a:outerShdw>
              </a:effectLst>
              <a:latin typeface="Arial" charset="0"/>
            </a:endParaRPr>
          </a:p>
          <a:p>
            <a:pPr algn="ctr">
              <a:defRPr/>
            </a:pPr>
            <a:r>
              <a:rPr lang="ru-RU" sz="2800" b="1" i="0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rgbClr val="FFFF00"/>
                  </a:outerShdw>
                </a:effectLst>
                <a:latin typeface="Arial" charset="0"/>
              </a:rPr>
              <a:t>Муниципальное учреждение культуры</a:t>
            </a:r>
          </a:p>
          <a:p>
            <a:pPr algn="ctr">
              <a:defRPr/>
            </a:pPr>
            <a:r>
              <a:rPr lang="ru-RU" sz="2800" b="1" i="0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rgbClr val="FFFF00"/>
                  </a:outerShdw>
                </a:effectLst>
                <a:latin typeface="Arial" charset="0"/>
              </a:rPr>
              <a:t>Централизованная библиотечная система г.Арзамаса </a:t>
            </a:r>
          </a:p>
          <a:p>
            <a:pPr algn="ctr">
              <a:defRPr/>
            </a:pPr>
            <a:r>
              <a:rPr lang="ru-RU" sz="2800" b="1" i="0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rgbClr val="FFFF00"/>
                  </a:outerShdw>
                </a:effectLst>
                <a:latin typeface="Arial" charset="0"/>
              </a:rPr>
              <a:t>Нижегородской области</a:t>
            </a:r>
          </a:p>
          <a:p>
            <a:pPr algn="ctr">
              <a:defRPr/>
            </a:pPr>
            <a:r>
              <a:rPr lang="ru-RU" sz="2800" b="1" i="0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rgbClr val="FFFF00"/>
                  </a:outerShdw>
                </a:effectLst>
                <a:latin typeface="Arial" charset="0"/>
              </a:rPr>
              <a:t>Центральная детская библиотека </a:t>
            </a:r>
          </a:p>
          <a:p>
            <a:pPr algn="ctr">
              <a:defRPr/>
            </a:pPr>
            <a:r>
              <a:rPr lang="ru-RU" sz="2800" b="1" i="0" dirty="0">
                <a:ln>
                  <a:solidFill>
                    <a:schemeClr val="tx1"/>
                  </a:solidFill>
                </a:ln>
                <a:solidFill>
                  <a:srgbClr val="0000FF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50800" dist="50800" dir="5400000" algn="ctr" rotWithShape="0">
                    <a:srgbClr val="FFFF00"/>
                  </a:outerShdw>
                </a:effectLst>
                <a:latin typeface="Arial" charset="0"/>
              </a:rPr>
              <a:t>им. А.П.Гайдара</a:t>
            </a:r>
          </a:p>
        </p:txBody>
      </p:sp>
      <p:graphicFrame>
        <p:nvGraphicFramePr>
          <p:cNvPr id="4114" name="Object 18"/>
          <p:cNvGraphicFramePr>
            <a:graphicFrameLocks noChangeAspect="1"/>
          </p:cNvGraphicFramePr>
          <p:nvPr>
            <p:ph sz="half" idx="2"/>
          </p:nvPr>
        </p:nvGraphicFramePr>
        <p:xfrm>
          <a:off x="5786438" y="4664075"/>
          <a:ext cx="3708400" cy="2193925"/>
        </p:xfrm>
        <a:graphic>
          <a:graphicData uri="http://schemas.openxmlformats.org/presentationml/2006/ole">
            <p:oleObj spid="_x0000_s1027" name="CorelDRAW" r:id="rId4" imgW="8633520" imgH="5106600" progId="">
              <p:embed/>
            </p:oleObj>
          </a:graphicData>
        </a:graphic>
      </p:graphicFrame>
      <p:pic>
        <p:nvPicPr>
          <p:cNvPr id="4122" name="Picture 26" descr="C:\Documents and Settings\298\Мои документы\Мои рисунки\логотип\Безимени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142852"/>
            <a:ext cx="1963421" cy="114300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124" name="Picture 28" descr="C:\Documents and Settings\298\Мои документы\Мои рисунки\фотки с мероприятий\внешний вид библиотеки\P100005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4786322"/>
            <a:ext cx="2071702" cy="15001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ransition advClick="0"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3" dur="5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6" dur="10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9945" name="Object 9"/>
          <p:cNvGraphicFramePr>
            <a:graphicFrameLocks noChangeAspect="1"/>
          </p:cNvGraphicFramePr>
          <p:nvPr>
            <p:ph sz="quarter" idx="3"/>
          </p:nvPr>
        </p:nvGraphicFramePr>
        <p:xfrm>
          <a:off x="250825" y="333375"/>
          <a:ext cx="2808288" cy="3167063"/>
        </p:xfrm>
        <a:graphic>
          <a:graphicData uri="http://schemas.openxmlformats.org/presentationml/2006/ole">
            <p:oleObj spid="_x0000_s6146" name="CorelDRAW" r:id="rId3" imgW="2740320" imgH="3369240" progId="">
              <p:embed/>
            </p:oleObj>
          </a:graphicData>
        </a:graphic>
      </p:graphicFrame>
      <p:sp>
        <p:nvSpPr>
          <p:cNvPr id="39949" name="Text Box 13"/>
          <p:cNvSpPr txBox="1">
            <a:spLocks noChangeArrowheads="1"/>
          </p:cNvSpPr>
          <p:nvPr/>
        </p:nvSpPr>
        <p:spPr bwMode="auto">
          <a:xfrm>
            <a:off x="468313" y="765175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39950" name="Text Box 14"/>
          <p:cNvSpPr txBox="1">
            <a:spLocks noChangeArrowheads="1"/>
          </p:cNvSpPr>
          <p:nvPr/>
        </p:nvSpPr>
        <p:spPr bwMode="auto">
          <a:xfrm>
            <a:off x="6948488" y="476250"/>
            <a:ext cx="1873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i="0">
                <a:solidFill>
                  <a:srgbClr val="FFF2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KabelCTT Ultra" pitchFamily="2" charset="0"/>
              </a:rPr>
              <a:t>1951</a:t>
            </a:r>
            <a:r>
              <a:rPr lang="ru-RU" sz="4400" b="1" i="0">
                <a:effectLst>
                  <a:outerShdw blurRad="38100" dist="38100" dir="2700000" algn="tl">
                    <a:srgbClr val="FFFFFF"/>
                  </a:outerShdw>
                </a:effectLst>
                <a:latin typeface="KabelCTT Ultra" pitchFamily="2" charset="0"/>
              </a:rPr>
              <a:t> </a:t>
            </a:r>
          </a:p>
        </p:txBody>
      </p:sp>
      <p:sp>
        <p:nvSpPr>
          <p:cNvPr id="39951" name="Text Box 15"/>
          <p:cNvSpPr txBox="1">
            <a:spLocks noChangeArrowheads="1"/>
          </p:cNvSpPr>
          <p:nvPr/>
        </p:nvSpPr>
        <p:spPr bwMode="auto">
          <a:xfrm>
            <a:off x="1258888" y="3760788"/>
            <a:ext cx="64325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Детскую библиотеку возглавила 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Пронина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Александра 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Григорьевна.</a:t>
            </a:r>
          </a:p>
        </p:txBody>
      </p:sp>
      <p:pic>
        <p:nvPicPr>
          <p:cNvPr id="39953" name="Picture 17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11863" y="188913"/>
            <a:ext cx="2338387" cy="3527425"/>
          </a:xfr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9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9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39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1302 0.00347 -0.02344 0.01156 -0.03386 0.02243 C -0.03681 0.02544 -0.04046 0.02729 -0.04306 0.03076 C -0.05087 0.04116 -0.05677 0.04949 -0.06771 0.05319 C -0.07483 0.05967 -0.08056 0.06221 -0.08768 0.06753 C -0.09098 0.06984 -0.09427 0.07239 -0.09688 0.07585 C -0.09844 0.07794 -0.09983 0.08025 -0.10157 0.08187 C -0.10677 0.08649 -0.11493 0.08788 -0.11997 0.09227 C -0.13004 0.10129 -0.13646 0.10546 -0.14775 0.11054 C -0.15851 0.12026 -0.17813 0.12604 -0.19098 0.12905 C -0.19844 0.13251 -0.20608 0.13321 -0.21407 0.13529 C -0.22431 0.14431 -0.23629 0.1457 -0.24792 0.14963 C -0.25834 0.1531 -0.26771 0.15957 -0.27865 0.16189 C -0.31059 0.17669 -0.34549 0.17599 -0.37848 0.17622 C -0.48264 0.17692 -0.58664 0.17622 -0.6908 0.17622 " pathEditMode="relative" ptsTypes="ffffffffffffffA">
                                      <p:cBhvr>
                                        <p:cTn id="21" dur="1000" fill="hold"/>
                                        <p:tgtEl>
                                          <p:spTgt spid="399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99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9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30" dur="2000"/>
                                        <p:tgtEl>
                                          <p:spTgt spid="39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49" grpId="0"/>
      <p:bldP spid="39950" grpId="0"/>
      <p:bldP spid="39950" grpId="1"/>
      <p:bldP spid="3995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082" name="Object 2"/>
          <p:cNvGraphicFramePr>
            <a:graphicFrameLocks noChangeAspect="1"/>
          </p:cNvGraphicFramePr>
          <p:nvPr>
            <p:ph sz="quarter" idx="3"/>
          </p:nvPr>
        </p:nvGraphicFramePr>
        <p:xfrm>
          <a:off x="250825" y="333375"/>
          <a:ext cx="2808288" cy="3167063"/>
        </p:xfrm>
        <a:graphic>
          <a:graphicData uri="http://schemas.openxmlformats.org/presentationml/2006/ole">
            <p:oleObj spid="_x0000_s7170" name="CorelDRAW" r:id="rId3" imgW="2740320" imgH="3369240" progId="">
              <p:embed/>
            </p:oleObj>
          </a:graphicData>
        </a:graphic>
      </p:graphicFrame>
      <p:sp>
        <p:nvSpPr>
          <p:cNvPr id="46083" name="Text Box 3"/>
          <p:cNvSpPr txBox="1">
            <a:spLocks noChangeArrowheads="1"/>
          </p:cNvSpPr>
          <p:nvPr/>
        </p:nvSpPr>
        <p:spPr bwMode="auto">
          <a:xfrm>
            <a:off x="468313" y="765175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611188" y="1700213"/>
            <a:ext cx="18732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i="0">
                <a:solidFill>
                  <a:srgbClr val="FFF2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KabelCTT Ultra" pitchFamily="2" charset="0"/>
              </a:rPr>
              <a:t>1951</a:t>
            </a:r>
            <a:endParaRPr lang="ru-RU" sz="4400" b="1" i="0">
              <a:effectLst>
                <a:outerShdw blurRad="38100" dist="38100" dir="2700000" algn="tl">
                  <a:srgbClr val="FFFFFF"/>
                </a:outerShdw>
              </a:effectLst>
              <a:latin typeface="KabelCTT Ultra" pitchFamily="2" charset="0"/>
            </a:endParaRP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1258888" y="3760788"/>
            <a:ext cx="6432550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Детскую библиотеку возглавила 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Пронина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Александра 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Григорьевна.</a:t>
            </a:r>
          </a:p>
        </p:txBody>
      </p:sp>
      <p:pic>
        <p:nvPicPr>
          <p:cNvPr id="7174" name="Picture 6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6011863" y="188913"/>
            <a:ext cx="2338387" cy="3527425"/>
          </a:xfrm>
          <a:noFill/>
        </p:spPr>
      </p:pic>
      <p:sp>
        <p:nvSpPr>
          <p:cNvPr id="46087" name="Text Box 7"/>
          <p:cNvSpPr txBox="1">
            <a:spLocks noChangeArrowheads="1"/>
          </p:cNvSpPr>
          <p:nvPr/>
        </p:nvSpPr>
        <p:spPr bwMode="auto">
          <a:xfrm>
            <a:off x="323850" y="404813"/>
            <a:ext cx="5400675" cy="564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b="1" i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     </a:t>
            </a: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На посту заведующей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библиотекой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она проработала 35 лет.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     За многолетнюю и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плодотворную работу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Александра Григорьевна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удостоена звания</a:t>
            </a:r>
            <a:r>
              <a:rPr lang="ru-RU" sz="2800" b="1" i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«Заслуженный работник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 i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культуры»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60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/>
      <p:bldP spid="46084" grpId="0"/>
      <p:bldP spid="46085" grpId="0"/>
      <p:bldP spid="4608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08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179388" y="476250"/>
          <a:ext cx="2592387" cy="2852738"/>
        </p:xfrm>
        <a:graphic>
          <a:graphicData uri="http://schemas.openxmlformats.org/presentationml/2006/ole">
            <p:oleObj spid="_x0000_s8194" name="CorelDRAW" r:id="rId3" imgW="2740320" imgH="3369240" progId="">
              <p:embed/>
            </p:oleObj>
          </a:graphicData>
        </a:graphic>
      </p:graphicFrame>
      <p:sp>
        <p:nvSpPr>
          <p:cNvPr id="47110" name="Text Box 6"/>
          <p:cNvSpPr txBox="1">
            <a:spLocks noChangeArrowheads="1"/>
          </p:cNvSpPr>
          <p:nvPr/>
        </p:nvSpPr>
        <p:spPr bwMode="auto">
          <a:xfrm>
            <a:off x="395288" y="765175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47111" name="Text Box 7"/>
          <p:cNvSpPr txBox="1">
            <a:spLocks noChangeArrowheads="1"/>
          </p:cNvSpPr>
          <p:nvPr/>
        </p:nvSpPr>
        <p:spPr bwMode="auto">
          <a:xfrm>
            <a:off x="7164388" y="549275"/>
            <a:ext cx="1676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1957</a:t>
            </a:r>
          </a:p>
        </p:txBody>
      </p:sp>
      <p:sp>
        <p:nvSpPr>
          <p:cNvPr id="47112" name="Text Box 8"/>
          <p:cNvSpPr txBox="1">
            <a:spLocks noChangeArrowheads="1"/>
          </p:cNvSpPr>
          <p:nvPr/>
        </p:nvSpPr>
        <p:spPr bwMode="auto">
          <a:xfrm>
            <a:off x="250825" y="3500438"/>
            <a:ext cx="2952750" cy="2530475"/>
          </a:xfrm>
          <a:prstGeom prst="rect">
            <a:avLst/>
          </a:prstGeom>
          <a:solidFill>
            <a:srgbClr val="CCE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4000" i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Переезд библиотеки в новое здание</a:t>
            </a:r>
          </a:p>
        </p:txBody>
      </p:sp>
      <p:pic>
        <p:nvPicPr>
          <p:cNvPr id="47113" name="Picture 9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348038" y="1700213"/>
            <a:ext cx="5795962" cy="4346575"/>
          </a:xfrm>
          <a:noFill/>
        </p:spPr>
      </p:pic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0729 0.00324 -0.00972 0.01596 -0.01389 0.02475 C -0.01719 0.03192 -0.02101 0.03839 -0.02465 0.0451 C -0.02917 0.05389 -0.03316 0.06383 -0.03837 0.07169 C -0.04653 0.08395 -0.05556 0.09575 -0.06302 0.1087 C -0.07292 0.12604 -0.07587 0.13922 -0.09236 0.14755 C -0.09983 0.15796 -0.10938 0.1649 -0.1184 0.1723 C -0.12674 0.17923 -0.13368 0.18941 -0.14306 0.19265 C -0.15191 0.19982 -0.16094 0.21277 -0.17083 0.21739 C -0.17465 0.21924 -0.17899 0.21855 -0.18299 0.21924 C -0.18993 0.22549 -0.19792 0.22734 -0.20608 0.22965 C -0.21753 0.23983 -0.23281 0.23751 -0.24618 0.24191 C -0.25677 0.24908 -0.26753 0.25139 -0.27847 0.25625 C -0.28594 0.26318 -0.29601 0.2655 -0.30469 0.2685 C -0.31979 0.27359 -0.33403 0.28192 -0.34913 0.287 C -0.35469 0.28885 -0.36042 0.28839 -0.36615 0.28909 C -0.41788 0.28839 -0.46979 0.28909 -0.52153 0.287 C -0.52691 0.28677 -0.5316 0.28169 -0.53698 0.28076 C -0.54809 0.27498 -0.55938 0.27082 -0.57083 0.26642 C -0.58906 0.25925 -0.60677 0.24977 -0.62465 0.24191 C -0.62622 0.24052 -0.62743 0.23867 -0.62917 0.23774 C -0.63316 0.23589 -0.64149 0.23381 -0.64149 0.23381 C -0.64931 0.22687 -0.6599 0.22826 -0.66771 0.22132 C -0.66927 0.21994 -0.67066 0.21832 -0.67222 0.21739 C -0.67517 0.21554 -0.6816 0.21323 -0.6816 0.21323 C -0.68316 0.21115 -0.6842 0.20837 -0.68611 0.20699 C -0.68802 0.2056 -0.6908 0.20675 -0.69236 0.2049 C -0.69514 0.20167 -0.69635 0.19681 -0.69844 0.19265 C -0.69948 0.19057 -0.70052 0.18872 -0.70156 0.18663 C -0.7026 0.18455 -0.70469 0.18039 -0.70469 0.18039 C -0.70816 0.16559 -0.71528 0.15264 -0.72465 0.14362 C -0.72674 0.13506 -0.72795 0.13691 -0.73229 0.13113 " pathEditMode="relative" ptsTypes="fffffffffffffffffffffffffffffffA">
                                      <p:cBhvr>
                                        <p:cTn id="18" dur="10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2" dur="2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5" dur="200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1" grpId="0"/>
      <p:bldP spid="47111" grpId="1"/>
      <p:bldP spid="471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00CC"/>
            </a:gs>
            <a:gs pos="100000">
              <a:srgbClr val="00FF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971550" y="549275"/>
            <a:ext cx="5676900" cy="701675"/>
          </a:xfrm>
          <a:prstGeom prst="rect">
            <a:avLst/>
          </a:prstGeom>
          <a:solidFill>
            <a:srgbClr val="6600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Структура библиотеки.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55650" y="1989138"/>
            <a:ext cx="7594600" cy="252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  <a:defRPr/>
            </a:pPr>
            <a:r>
              <a:rPr lang="ru-RU" sz="32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Абонемент для младших школьников.</a:t>
            </a:r>
          </a:p>
          <a:p>
            <a:pPr>
              <a:defRPr/>
            </a:pPr>
            <a:endParaRPr lang="ru-RU" sz="3200" b="1" i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G Times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32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Абонемент для старших школьников.</a:t>
            </a:r>
          </a:p>
          <a:p>
            <a:pPr>
              <a:defRPr/>
            </a:pPr>
            <a:endParaRPr lang="ru-RU" sz="3200" b="1" i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G Times" pitchFamily="18" charset="0"/>
            </a:endParaRPr>
          </a:p>
          <a:p>
            <a:pPr>
              <a:buFontTx/>
              <a:buChar char="•"/>
              <a:defRPr/>
            </a:pPr>
            <a:r>
              <a:rPr lang="ru-RU" sz="32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Читальный зал.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1042988" y="1484313"/>
            <a:ext cx="56165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 b="1" i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91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91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91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414B7"/>
            </a:gs>
            <a:gs pos="100000">
              <a:srgbClr val="00FF00"/>
            </a:gs>
          </a:gsLst>
          <a:path path="rect">
            <a:fillToRect l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2987675" y="2781300"/>
            <a:ext cx="3024188" cy="13112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i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Штат</a:t>
            </a:r>
          </a:p>
          <a:p>
            <a:pPr algn="ctr">
              <a:defRPr/>
            </a:pPr>
            <a:r>
              <a:rPr lang="ru-RU" sz="4000" b="1" i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 библиотеки</a:t>
            </a:r>
          </a:p>
        </p:txBody>
      </p:sp>
      <p:pic>
        <p:nvPicPr>
          <p:cNvPr id="50181" name="Picture 5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092950" y="3933825"/>
            <a:ext cx="1774825" cy="2592388"/>
          </a:xfrm>
          <a:noFill/>
        </p:spPr>
      </p:pic>
      <p:pic>
        <p:nvPicPr>
          <p:cNvPr id="50183" name="Picture 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372225" y="260350"/>
            <a:ext cx="1728788" cy="2592388"/>
          </a:xfrm>
          <a:noFill/>
        </p:spPr>
      </p:pic>
      <p:pic>
        <p:nvPicPr>
          <p:cNvPr id="50186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50825" y="3573463"/>
            <a:ext cx="1736725" cy="2665412"/>
          </a:xfrm>
          <a:noFill/>
        </p:spPr>
      </p:pic>
      <p:pic>
        <p:nvPicPr>
          <p:cNvPr id="50189" name="Picture 1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00113" y="188913"/>
            <a:ext cx="1778000" cy="2592387"/>
          </a:xfrm>
          <a:noFill/>
        </p:spPr>
      </p:pic>
      <p:sp>
        <p:nvSpPr>
          <p:cNvPr id="50192" name="Text Box 16"/>
          <p:cNvSpPr txBox="1">
            <a:spLocks noChangeArrowheads="1"/>
          </p:cNvSpPr>
          <p:nvPr/>
        </p:nvSpPr>
        <p:spPr bwMode="auto">
          <a:xfrm>
            <a:off x="900113" y="2205038"/>
            <a:ext cx="1800225" cy="9159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Пронина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Александра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Григорьевна</a:t>
            </a:r>
          </a:p>
        </p:txBody>
      </p:sp>
      <p:sp>
        <p:nvSpPr>
          <p:cNvPr id="50193" name="Text Box 17"/>
          <p:cNvSpPr txBox="1">
            <a:spLocks noChangeArrowheads="1"/>
          </p:cNvSpPr>
          <p:nvPr/>
        </p:nvSpPr>
        <p:spPr bwMode="auto">
          <a:xfrm>
            <a:off x="250825" y="5589588"/>
            <a:ext cx="1728788" cy="9159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Цедринская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Антонина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Ивановна</a:t>
            </a:r>
          </a:p>
        </p:txBody>
      </p:sp>
      <p:sp>
        <p:nvSpPr>
          <p:cNvPr id="50194" name="Text Box 18"/>
          <p:cNvSpPr txBox="1">
            <a:spLocks noChangeArrowheads="1"/>
          </p:cNvSpPr>
          <p:nvPr/>
        </p:nvSpPr>
        <p:spPr bwMode="auto">
          <a:xfrm>
            <a:off x="6372225" y="2276475"/>
            <a:ext cx="1728788" cy="915988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Каргаленкова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Зоя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Алексеевна</a:t>
            </a:r>
          </a:p>
        </p:txBody>
      </p:sp>
      <p:sp>
        <p:nvSpPr>
          <p:cNvPr id="50195" name="Text Box 19"/>
          <p:cNvSpPr txBox="1">
            <a:spLocks noChangeArrowheads="1"/>
          </p:cNvSpPr>
          <p:nvPr/>
        </p:nvSpPr>
        <p:spPr bwMode="auto">
          <a:xfrm>
            <a:off x="7092950" y="5589588"/>
            <a:ext cx="1744663" cy="9159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Яковлева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Евгения</a:t>
            </a:r>
          </a:p>
          <a:p>
            <a:pPr>
              <a:defRPr/>
            </a:pPr>
            <a:r>
              <a:rPr lang="ru-RU" b="1" i="0">
                <a:solidFill>
                  <a:srgbClr val="66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Алексеевна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50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" dur="2000"/>
                                        <p:tgtEl>
                                          <p:spTgt spid="50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1" dur="2000"/>
                                        <p:tgtEl>
                                          <p:spTgt spid="50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4" dur="20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7" dur="2000"/>
                                        <p:tgtEl>
                                          <p:spTgt spid="50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0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2000"/>
                                        <p:tgtEl>
                                          <p:spTgt spid="50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animBg="1"/>
      <p:bldP spid="50192" grpId="0" animBg="1"/>
      <p:bldP spid="50193" grpId="0" animBg="1"/>
      <p:bldP spid="50194" grpId="0" animBg="1"/>
      <p:bldP spid="5019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00" name="Picture 4" descr="биб"/>
          <p:cNvPicPr>
            <a:picLocks noGrp="1" noChangeAspect="1" noChangeArrowheads="1"/>
          </p:cNvPicPr>
          <p:nvPr>
            <p:ph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16238" y="2960688"/>
            <a:ext cx="6227762" cy="3897312"/>
          </a:xfrm>
          <a:noFill/>
        </p:spPr>
      </p:pic>
      <p:graphicFrame>
        <p:nvGraphicFramePr>
          <p:cNvPr id="55302" name="Object 6"/>
          <p:cNvGraphicFramePr>
            <a:graphicFrameLocks noChangeAspect="1"/>
          </p:cNvGraphicFramePr>
          <p:nvPr/>
        </p:nvGraphicFramePr>
        <p:xfrm>
          <a:off x="179388" y="260350"/>
          <a:ext cx="2592387" cy="2852738"/>
        </p:xfrm>
        <a:graphic>
          <a:graphicData uri="http://schemas.openxmlformats.org/presentationml/2006/ole">
            <p:oleObj spid="_x0000_s9218" name="CorelDRAW" r:id="rId4" imgW="2740320" imgH="3369240" progId="">
              <p:embed/>
            </p:oleObj>
          </a:graphicData>
        </a:graphic>
      </p:graphicFrame>
      <p:sp>
        <p:nvSpPr>
          <p:cNvPr id="55303" name="Text Box 7"/>
          <p:cNvSpPr txBox="1">
            <a:spLocks noChangeArrowheads="1"/>
          </p:cNvSpPr>
          <p:nvPr/>
        </p:nvSpPr>
        <p:spPr bwMode="auto">
          <a:xfrm>
            <a:off x="395288" y="619125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55304" name="Text Box 8"/>
          <p:cNvSpPr txBox="1">
            <a:spLocks noChangeArrowheads="1"/>
          </p:cNvSpPr>
          <p:nvPr/>
        </p:nvSpPr>
        <p:spPr bwMode="auto">
          <a:xfrm>
            <a:off x="6875463" y="260350"/>
            <a:ext cx="16764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1965</a:t>
            </a:r>
          </a:p>
        </p:txBody>
      </p:sp>
      <p:sp>
        <p:nvSpPr>
          <p:cNvPr id="55305" name="Text Box 9"/>
          <p:cNvSpPr txBox="1">
            <a:spLocks noChangeArrowheads="1"/>
          </p:cNvSpPr>
          <p:nvPr/>
        </p:nvSpPr>
        <p:spPr bwMode="auto">
          <a:xfrm>
            <a:off x="2916238" y="1412875"/>
            <a:ext cx="6227762" cy="156966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C414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Открытие </a:t>
            </a:r>
          </a:p>
          <a:p>
            <a:pPr algn="ctr">
              <a:defRPr/>
            </a:pPr>
            <a:r>
              <a:rPr lang="ru-RU" sz="3200" b="1" dirty="0" smtClean="0">
                <a:solidFill>
                  <a:srgbClr val="C414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современного</a:t>
            </a:r>
            <a:r>
              <a:rPr lang="ru-RU" sz="3200" b="1" dirty="0" smtClean="0">
                <a:solidFill>
                  <a:srgbClr val="C414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 </a:t>
            </a:r>
            <a:r>
              <a:rPr lang="ru-RU" sz="3200" b="1" dirty="0">
                <a:solidFill>
                  <a:srgbClr val="C414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здания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C414B7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библиотеки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5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55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55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2361 0.00556 -0.04462 0.00972 -0.0691 0.01111 C -0.079 0.01458 -0.08889 0.01713 -0.09879 0.0206 C -0.11441 0.03449 -0.1342 0.03704 -0.15243 0.03958 C -0.16632 0.04722 -0.1757 0.04792 -0.19167 0.04907 C -0.19618 0.05116 -0.2 0.05532 -0.20469 0.05718 C -0.20851 0.05857 -0.21164 0.05972 -0.21545 0.06181 C -0.22049 0.06458 -0.22327 0.06806 -0.22865 0.06968 C -0.23473 0.07384 -0.24167 0.07477 -0.24757 0.0794 C -0.26007 0.08912 -0.2717 0.10162 -0.28577 0.10787 C -0.29115 0.11343 -0.29532 0.1132 -0.30122 0.11736 C -0.31094 0.12407 -0.32066 0.13102 -0.33091 0.13634 C -0.33698 0.13935 -0.34289 0.14236 -0.34879 0.14607 C -0.35261 0.14838 -0.36077 0.15232 -0.36077 0.15232 C -0.36806 0.15995 -0.37743 0.16273 -0.38577 0.16829 C -0.40191 0.17894 -0.41667 0.19074 -0.43455 0.19352 C -0.45365 0.20208 -0.47604 0.19907 -0.49532 0.2 C -0.504 0.20046 -0.51268 0.20116 -0.52136 0.20162 C -0.53212 0.20208 -0.54289 0.20255 -0.55365 0.20301 C -0.56598 0.20532 -0.57448 0.20695 -0.58802 0.20787 C -0.59688 0.21019 -0.60365 0.21157 -0.61302 0.21273 C -0.61789 0.21412 -0.62292 0.21782 -0.62743 0.21898 C -0.63212 0.22014 -0.63698 0.22014 -0.64167 0.2206 C -0.65243 0.23032 -0.66615 0.22847 -0.67865 0.22847 " pathEditMode="relative" ptsTypes="fffffffffffffffffffffffA">
                                      <p:cBhvr>
                                        <p:cTn id="16" dur="1000" fill="hold"/>
                                        <p:tgtEl>
                                          <p:spTgt spid="553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53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5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3" grpId="0"/>
      <p:bldP spid="55304" grpId="0"/>
      <p:bldP spid="55304" grpId="1"/>
      <p:bldP spid="5530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6350"/>
            <a:ext cx="9144000" cy="6851650"/>
          </a:xfrm>
          <a:noFill/>
        </p:spPr>
      </p:pic>
      <p:pic>
        <p:nvPicPr>
          <p:cNvPr id="57350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57353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7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10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1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17193"/>
            </a:gs>
            <a:gs pos="100000">
              <a:srgbClr val="99FF99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5" name="Rectangle 5"/>
          <p:cNvSpPr>
            <a:spLocks noChangeArrowheads="1"/>
          </p:cNvSpPr>
          <p:nvPr/>
        </p:nvSpPr>
        <p:spPr bwMode="auto">
          <a:xfrm>
            <a:off x="0" y="-2047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144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0"/>
            <a:ext cx="4811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55" name="Group 15"/>
          <p:cNvGraphicFramePr>
            <a:graphicFrameLocks noGrp="1"/>
          </p:cNvGraphicFramePr>
          <p:nvPr/>
        </p:nvGraphicFramePr>
        <p:xfrm>
          <a:off x="0" y="-2047875"/>
          <a:ext cx="208280" cy="10037763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10037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510" name="Rectangle 16"/>
          <p:cNvSpPr>
            <a:spLocks noChangeArrowheads="1"/>
          </p:cNvSpPr>
          <p:nvPr/>
        </p:nvSpPr>
        <p:spPr bwMode="auto">
          <a:xfrm>
            <a:off x="0" y="7989888"/>
            <a:ext cx="18415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i="0">
                <a:latin typeface="Arial" charset="0"/>
              </a:rPr>
              <a:t/>
            </a:r>
            <a:br>
              <a:rPr lang="ru-RU" i="0">
                <a:latin typeface="Arial" charset="0"/>
              </a:rPr>
            </a:br>
            <a:endParaRPr lang="ru-RU" i="0">
              <a:latin typeface="Arial" charset="0"/>
            </a:endParaRPr>
          </a:p>
          <a:p>
            <a:pPr eaLnBrk="0" hangingPunct="0"/>
            <a:endParaRPr lang="ru-RU" i="0">
              <a:latin typeface="Arial" charset="0"/>
            </a:endParaRPr>
          </a:p>
        </p:txBody>
      </p:sp>
      <p:pic>
        <p:nvPicPr>
          <p:cNvPr id="61457" name="Picture 17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24075" y="0"/>
            <a:ext cx="4921250" cy="6858000"/>
          </a:xfrm>
          <a:noFill/>
        </p:spPr>
      </p:pic>
      <p:pic>
        <p:nvPicPr>
          <p:cNvPr id="61459" name="Picture 1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2124075" y="0"/>
            <a:ext cx="4926013" cy="6858000"/>
          </a:xfrm>
          <a:noFill/>
        </p:spPr>
      </p:pic>
      <p:pic>
        <p:nvPicPr>
          <p:cNvPr id="61462" name="Picture 2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2124075" y="0"/>
            <a:ext cx="4927600" cy="6858000"/>
          </a:xfrm>
          <a:noFill/>
        </p:spPr>
      </p:pic>
      <p:pic>
        <p:nvPicPr>
          <p:cNvPr id="61465" name="Picture 25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6" cstate="print"/>
          <a:srcRect/>
          <a:stretch>
            <a:fillRect/>
          </a:stretch>
        </p:blipFill>
        <p:spPr>
          <a:xfrm>
            <a:off x="2124075" y="0"/>
            <a:ext cx="4743450" cy="6858000"/>
          </a:xfrm>
          <a:noFill/>
        </p:spPr>
      </p:pic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4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1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1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1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1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39750" y="333375"/>
          <a:ext cx="2592388" cy="2852738"/>
        </p:xfrm>
        <a:graphic>
          <a:graphicData uri="http://schemas.openxmlformats.org/presentationml/2006/ole">
            <p:oleObj spid="_x0000_s10242" name="CorelDRAW" r:id="rId3" imgW="2740320" imgH="3369240" progId="">
              <p:embed/>
            </p:oleObj>
          </a:graphicData>
        </a:graphic>
      </p:graphicFrame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755650" y="692150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7164388" y="549275"/>
            <a:ext cx="17018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1980</a:t>
            </a: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3687763" y="3838575"/>
            <a:ext cx="5456237" cy="3019425"/>
          </a:xfrm>
          <a:prstGeom prst="rect">
            <a:avLst/>
          </a:prstGeom>
          <a:solidFill>
            <a:srgbClr val="F7BDBE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Организация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Централизованной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библиотечной</a:t>
            </a:r>
          </a:p>
          <a:p>
            <a:pPr algn="ctr">
              <a:defRPr/>
            </a:pPr>
            <a:r>
              <a:rPr lang="ru-RU" sz="4800" b="1" i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системы</a:t>
            </a:r>
          </a:p>
        </p:txBody>
      </p:sp>
      <p:pic>
        <p:nvPicPr>
          <p:cNvPr id="66568" name="Picture 8"/>
          <p:cNvPicPr>
            <a:picLocks noGrp="1" noChangeAspect="1" noChangeArrowheads="1"/>
          </p:cNvPicPr>
          <p:nvPr>
            <p:ph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03800" y="188913"/>
            <a:ext cx="2159000" cy="3313112"/>
          </a:xfrm>
          <a:noFill/>
        </p:spPr>
      </p:pic>
      <p:sp>
        <p:nvSpPr>
          <p:cNvPr id="66570" name="Text Box 10"/>
          <p:cNvSpPr txBox="1">
            <a:spLocks noChangeArrowheads="1"/>
          </p:cNvSpPr>
          <p:nvPr/>
        </p:nvSpPr>
        <p:spPr bwMode="auto">
          <a:xfrm>
            <a:off x="5003800" y="2708275"/>
            <a:ext cx="2159000" cy="1069975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1600" b="1" i="0" dirty="0">
                <a:solidFill>
                  <a:srgbClr val="4D31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Первый директор 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600" b="1" i="0" dirty="0">
                <a:solidFill>
                  <a:srgbClr val="4D31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ЦБС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1600" b="1" i="0" dirty="0">
                <a:solidFill>
                  <a:srgbClr val="4D31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 </a:t>
            </a:r>
            <a:r>
              <a:rPr lang="ru-RU" sz="1600" b="1" i="0" dirty="0" err="1">
                <a:solidFill>
                  <a:srgbClr val="4D31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Махова</a:t>
            </a:r>
            <a:r>
              <a:rPr lang="ru-RU" sz="1600" b="1" i="0" dirty="0">
                <a:solidFill>
                  <a:srgbClr val="4D31D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 В. Н.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0052 0.00763 0.00018 0.01549 -0.00139 0.02266 C -0.00278 0.02937 -0.00712 0.03445 -0.0092 0.04093 C -0.01007 0.04371 -0.01094 0.04671 -0.01215 0.04926 C -0.01406 0.05342 -0.0184 0.06151 -0.0184 0.06151 C -0.02014 0.07007 -0.02222 0.07655 -0.02604 0.08395 C -0.03055 0.10823 -0.02413 0.0784 -0.03073 0.09828 C -0.03489 0.11124 -0.0342 0.12025 -0.04444 0.12904 C -0.05173 0.14384 -0.04219 0.12604 -0.05382 0.14153 C -0.0651 0.15656 -0.07465 0.17715 -0.09062 0.18455 C -0.10156 0.19865 -0.08941 0.18478 -0.1 0.19264 C -0.10989 0.20004 -0.11111 0.2042 -0.12153 0.20698 C -0.13316 0.22317 -0.11823 0.20374 -0.13229 0.21716 C -0.13403 0.21877 -0.13489 0.22201 -0.1368 0.2234 C -0.14097 0.22641 -0.146 0.22594 -0.15069 0.22756 C -0.16007 0.23543 -0.15017 0.22826 -0.16458 0.23358 C -0.1835 0.24051 -0.16215 0.23473 -0.1783 0.2419 C -0.1868 0.2456 -0.19583 0.24907 -0.20451 0.25208 C -0.21215 0.25878 -0.22187 0.2604 -0.23073 0.26225 C -0.24045 0.26202 -0.33975 0.2685 -0.37691 0.25624 C -0.38594 0.24791 -0.39045 0.24953 -0.40295 0.24791 C -0.41284 0.24352 -0.42205 0.24144 -0.43229 0.23982 C -0.47534 0.21993 -0.43073 0.23982 -0.55833 0.23566 C -0.56597 0.23543 -0.57274 0.22826 -0.57986 0.22548 C -0.59062 0.22132 -0.60156 0.21808 -0.61215 0.21322 C -0.621 0.19542 -0.61024 0.21346 -0.64305 0.2049 C -0.64462 0.20444 -0.65034 0.18894 -0.65382 0.18455 C -0.65729 0.1709 -0.6526 0.18524 -0.65989 0.17414 C -0.67135 0.15679 -0.66041 0.16581 -0.67222 0.15772 C -0.67934 0.14384 -0.69409 0.12257 -0.70607 0.1147 " pathEditMode="relative" ptsTypes="fffffffffffffffffffffffffffffA">
                                      <p:cBhvr>
                                        <p:cTn id="20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6" grpId="1"/>
      <p:bldP spid="66567" grpId="0" animBg="1"/>
      <p:bldP spid="6657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66FF"/>
            </a:gs>
            <a:gs pos="25000">
              <a:srgbClr val="01A78F"/>
            </a:gs>
            <a:gs pos="50000">
              <a:srgbClr val="FFFF00"/>
            </a:gs>
            <a:gs pos="75000">
              <a:srgbClr val="FF6633"/>
            </a:gs>
            <a:gs pos="100000">
              <a:srgbClr val="FF3399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8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67590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67593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pic>
        <p:nvPicPr>
          <p:cNvPr id="67599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88913"/>
            <a:ext cx="9144000" cy="667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0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11113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1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602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88" y="0"/>
            <a:ext cx="53911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603" name="Text Box 19"/>
          <p:cNvSpPr txBox="1">
            <a:spLocks noChangeArrowheads="1"/>
          </p:cNvSpPr>
          <p:nvPr/>
        </p:nvSpPr>
        <p:spPr bwMode="auto">
          <a:xfrm>
            <a:off x="5364163" y="188913"/>
            <a:ext cx="3960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67604" name="Text Box 20"/>
          <p:cNvSpPr txBox="1">
            <a:spLocks noChangeArrowheads="1"/>
          </p:cNvSpPr>
          <p:nvPr/>
        </p:nvSpPr>
        <p:spPr bwMode="auto">
          <a:xfrm>
            <a:off x="5292725" y="0"/>
            <a:ext cx="3851275" cy="6958013"/>
          </a:xfrm>
          <a:prstGeom prst="rect">
            <a:avLst/>
          </a:prstGeom>
          <a:solidFill>
            <a:srgbClr val="F7BDBE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67596" name="Picture 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0" y="-1588"/>
            <a:ext cx="9144000" cy="6859588"/>
          </a:xfrm>
          <a:noFill/>
        </p:spPr>
      </p:pic>
    </p:spTree>
  </p:cSld>
  <p:clrMapOvr>
    <a:masterClrMapping/>
  </p:clrMapOvr>
  <p:transition advTm="1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9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0" dur="10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3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3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6" dur="10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12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9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1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12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1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6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1" dur="10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60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1" name="Text Box 37"/>
          <p:cNvSpPr txBox="1">
            <a:spLocks noChangeArrowheads="1"/>
          </p:cNvSpPr>
          <p:nvPr/>
        </p:nvSpPr>
        <p:spPr bwMode="auto">
          <a:xfrm>
            <a:off x="1691680" y="3789040"/>
            <a:ext cx="6082113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i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Детское отделение</a:t>
            </a:r>
          </a:p>
          <a:p>
            <a:pPr algn="ctr">
              <a:defRPr/>
            </a:pPr>
            <a:r>
              <a:rPr lang="ru-RU" sz="3600" b="1" i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при</a:t>
            </a:r>
          </a:p>
          <a:p>
            <a:pPr algn="ctr">
              <a:defRPr/>
            </a:pPr>
            <a:r>
              <a:rPr lang="ru-RU" sz="3600" b="1" i="0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 районной библиотеке</a:t>
            </a:r>
          </a:p>
        </p:txBody>
      </p:sp>
      <p:graphicFrame>
        <p:nvGraphicFramePr>
          <p:cNvPr id="6166" name="Object 22"/>
          <p:cNvGraphicFramePr>
            <a:graphicFrameLocks noChangeAspect="1"/>
          </p:cNvGraphicFramePr>
          <p:nvPr>
            <p:ph sz="half" idx="1"/>
          </p:nvPr>
        </p:nvGraphicFramePr>
        <p:xfrm>
          <a:off x="179388" y="260350"/>
          <a:ext cx="2952452" cy="3312666"/>
        </p:xfrm>
        <a:graphic>
          <a:graphicData uri="http://schemas.openxmlformats.org/presentationml/2006/ole">
            <p:oleObj spid="_x0000_s2050" name="CorelDRAW" r:id="rId3" imgW="2740320" imgH="3369240" progId="">
              <p:embed/>
            </p:oleObj>
          </a:graphicData>
        </a:graphic>
      </p:graphicFrame>
      <p:sp>
        <p:nvSpPr>
          <p:cNvPr id="6168" name="Text Box 24"/>
          <p:cNvSpPr txBox="1">
            <a:spLocks noChangeArrowheads="1"/>
          </p:cNvSpPr>
          <p:nvPr/>
        </p:nvSpPr>
        <p:spPr bwMode="auto">
          <a:xfrm>
            <a:off x="467544" y="476672"/>
            <a:ext cx="2591519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400" b="1" i="0" dirty="0">
                <a:solidFill>
                  <a:schemeClr val="bg1"/>
                </a:solidFill>
                <a:latin typeface="Arial" charset="0"/>
              </a:rPr>
              <a:t>Из истории библиотеки</a:t>
            </a:r>
          </a:p>
        </p:txBody>
      </p:sp>
      <p:sp>
        <p:nvSpPr>
          <p:cNvPr id="6169" name="Text Box 25"/>
          <p:cNvSpPr txBox="1">
            <a:spLocks noChangeArrowheads="1"/>
          </p:cNvSpPr>
          <p:nvPr/>
        </p:nvSpPr>
        <p:spPr bwMode="auto">
          <a:xfrm>
            <a:off x="5868144" y="764704"/>
            <a:ext cx="27368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 i="0" dirty="0">
                <a:solidFill>
                  <a:schemeClr val="bg1"/>
                </a:solidFill>
                <a:latin typeface="Arial Black" pitchFamily="34" charset="0"/>
              </a:rPr>
              <a:t>до</a:t>
            </a:r>
            <a:r>
              <a:rPr lang="ru-RU" sz="3200" b="1" i="0" dirty="0">
                <a:latin typeface="Arial Black" pitchFamily="34" charset="0"/>
              </a:rPr>
              <a:t> </a:t>
            </a:r>
            <a:r>
              <a:rPr lang="ru-RU" sz="3200" b="1" i="0" dirty="0">
                <a:solidFill>
                  <a:schemeClr val="bg1"/>
                </a:solidFill>
                <a:latin typeface="Arial Black" pitchFamily="34" charset="0"/>
              </a:rPr>
              <a:t>1937</a:t>
            </a:r>
            <a:r>
              <a:rPr lang="ru-RU" i="0" dirty="0">
                <a:latin typeface="Arial" charset="0"/>
              </a:rPr>
              <a:t> 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5.18519E-6 C -0.00677 0.00302 -0.00816 0.00834 -0.0132 0.01413 C -0.01892 0.02084 -0.03125 0.03103 -0.0382 0.03334 C -0.0474 0.04144 -0.04254 0.0389 -0.0526 0.04121 C -0.0599 0.04769 -0.06927 0.05001 -0.07743 0.05394 C -0.07969 0.05487 -0.08125 0.05742 -0.08351 0.05857 C -0.08576 0.05996 -0.0908 0.06181 -0.0908 0.06181 C -0.09722 0.07084 -0.10642 0.07246 -0.11441 0.07779 C -0.12118 0.08195 -0.12622 0.08589 -0.13351 0.0889 C -0.13872 0.09121 -0.15017 0.09353 -0.15017 0.09353 C -0.16215 0.10001 -0.17413 0.10765 -0.18698 0.1095 C -0.21372 0.1213 -0.2408 0.1308 -0.2691 0.13334 C -0.28455 0.13681 -0.30087 0.1382 -0.31667 0.13959 C -0.33125 0.14445 -0.32292 0.1426 -0.34167 0.14445 C -0.34809 0.14654 -0.35434 0.14793 -0.36076 0.14908 C -0.41545 0.17385 -0.55608 0.15996 -0.57274 0.16019 C -0.58924 0.1639 -0.60451 0.16505 -0.62153 0.16505 " pathEditMode="relative" ptsTypes="ffffffffffffffffA">
                                      <p:cBhvr>
                                        <p:cTn id="14" dur="2000" fill="hold"/>
                                        <p:tgtEl>
                                          <p:spTgt spid="6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81" grpId="0"/>
      <p:bldP spid="6168" grpId="0"/>
      <p:bldP spid="616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FF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3732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0" y="333375"/>
          <a:ext cx="2663825" cy="2852738"/>
        </p:xfrm>
        <a:graphic>
          <a:graphicData uri="http://schemas.openxmlformats.org/presentationml/2006/ole">
            <p:oleObj spid="_x0000_s11266" name="CorelDRAW" r:id="rId3" imgW="2740320" imgH="3369240" progId="">
              <p:embed/>
            </p:oleObj>
          </a:graphicData>
        </a:graphic>
      </p:graphicFrame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250825" y="549275"/>
            <a:ext cx="21082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Из истории библиотеки</a:t>
            </a:r>
          </a:p>
        </p:txBody>
      </p:sp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7019925" y="476250"/>
            <a:ext cx="11938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1987</a:t>
            </a:r>
          </a:p>
        </p:txBody>
      </p:sp>
      <p:sp>
        <p:nvSpPr>
          <p:cNvPr id="73739" name="Text Box 11"/>
          <p:cNvSpPr txBox="1">
            <a:spLocks noChangeArrowheads="1"/>
          </p:cNvSpPr>
          <p:nvPr/>
        </p:nvSpPr>
        <p:spPr bwMode="auto">
          <a:xfrm>
            <a:off x="158750" y="366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endParaRPr lang="ru-RU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3740" name="Text Box 12"/>
          <p:cNvSpPr txBox="1">
            <a:spLocks noChangeArrowheads="1"/>
          </p:cNvSpPr>
          <p:nvPr/>
        </p:nvSpPr>
        <p:spPr bwMode="auto">
          <a:xfrm>
            <a:off x="0" y="4937125"/>
            <a:ext cx="6011863" cy="1920875"/>
          </a:xfrm>
          <a:prstGeom prst="rect">
            <a:avLst/>
          </a:prstGeom>
          <a:solidFill>
            <a:srgbClr val="FF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Новая заведующая – </a:t>
            </a:r>
          </a:p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Спирина </a:t>
            </a:r>
          </a:p>
          <a:p>
            <a:pPr algn="ctr">
              <a:defRPr/>
            </a:pPr>
            <a:r>
              <a:rPr lang="ru-RU" sz="4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Лидия Ивановна</a:t>
            </a:r>
          </a:p>
        </p:txBody>
      </p:sp>
      <p:pic>
        <p:nvPicPr>
          <p:cNvPr id="73742" name="Picture 1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645150" y="0"/>
            <a:ext cx="3498850" cy="4525963"/>
          </a:xfrm>
          <a:noFill/>
        </p:spPr>
      </p:pic>
    </p:spTree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C -0.00833 0.0111 -0.01163 0.02613 -0.01997 0.03677 C -0.02361 0.04648 -0.02778 0.0525 -0.03229 0.06152 C -0.0401 0.07701 -0.04757 0.09297 -0.05538 0.10869 C -0.06545 0.12905 -0.07274 0.15287 -0.08611 0.16998 C -0.08976 0.18478 -0.1059 0.20536 -0.11684 0.20906 C -0.12361 0.21785 -0.14375 0.23728 -0.15382 0.2419 C -0.16181 0.25 -0.16788 0.25809 -0.17691 0.26226 C -0.18681 0.27567 -0.17552 0.26272 -0.18767 0.27058 C -0.1941 0.27474 -0.19653 0.28191 -0.20313 0.28492 C -0.225 0.30758 -0.25399 0.3129 -0.28004 0.32169 C -0.3467 0.321 -0.41337 0.32146 -0.48004 0.31961 C -0.4849 0.31938 -0.48924 0.31498 -0.49392 0.3136 C -0.50208 0.3062 -0.5132 0.30365 -0.52309 0.30134 C -0.52847 0.29648 -0.53229 0.29579 -0.53837 0.29301 C -0.54688 0.28908 -0.55243 0.28492 -0.56146 0.28284 C -0.57014 0.27821 -0.57587 0.26943 -0.58455 0.26642 C -0.59184 0.25671 -0.60087 0.25 -0.6092 0.2419 C -0.61632 0.2352 -0.61997 0.22317 -0.62604 0.21508 C -0.64132 0.19473 -0.62431 0.22225 -0.63681 0.20282 C -0.64132 0.19588 -0.64497 0.18779 -0.64913 0.18039 C -0.65122 0.17229 -0.65538 0.16905 -0.65851 0.16189 C -0.66181 0.15402 -0.66372 0.14732 -0.66927 0.1413 C -0.67413 0.13598 -0.68455 0.12696 -0.68455 0.12696 C -0.68854 0.11933 -0.68646 0.12257 -0.6908 0.11679 " pathEditMode="relative" ptsTypes="ffffffffffffffffffffffffA">
                                      <p:cBhvr>
                                        <p:cTn id="19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1000"/>
                                        <p:tgtEl>
                                          <p:spTgt spid="73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4" grpId="0"/>
      <p:bldP spid="73738" grpId="0"/>
      <p:bldP spid="73738" grpId="1"/>
      <p:bldP spid="7374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03713" y="0"/>
            <a:ext cx="4840287" cy="6858000"/>
          </a:xfrm>
          <a:noFill/>
        </p:spPr>
      </p:pic>
      <p:pic>
        <p:nvPicPr>
          <p:cNvPr id="7680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284663" y="0"/>
            <a:ext cx="4805362" cy="6858000"/>
          </a:xfrm>
          <a:noFill/>
        </p:spPr>
      </p:pic>
      <p:pic>
        <p:nvPicPr>
          <p:cNvPr id="76809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211638" y="0"/>
            <a:ext cx="4932362" cy="6858000"/>
          </a:xfrm>
          <a:noFill/>
        </p:spPr>
      </p:pic>
      <p:pic>
        <p:nvPicPr>
          <p:cNvPr id="76812" name="Picture 1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979863" y="0"/>
            <a:ext cx="5164137" cy="6858000"/>
          </a:xfrm>
          <a:noFill/>
        </p:spPr>
      </p:pic>
      <p:sp>
        <p:nvSpPr>
          <p:cNvPr id="76815" name="WordArt 15"/>
          <p:cNvSpPr>
            <a:spLocks noChangeArrowheads="1" noChangeShapeType="1" noTextEdit="1"/>
          </p:cNvSpPr>
          <p:nvPr/>
        </p:nvSpPr>
        <p:spPr bwMode="auto">
          <a:xfrm>
            <a:off x="250825" y="2205038"/>
            <a:ext cx="3386138" cy="29321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Новые</a:t>
            </a:r>
          </a:p>
          <a:p>
            <a:pPr algn="ctr"/>
            <a:r>
              <a:rPr lang="ru-RU" sz="3600" kern="10">
                <a:ln w="9525">
                  <a:solidFill>
                    <a:srgbClr val="00FF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79999"/>
                    </a:srgbClr>
                  </a:outerShdw>
                </a:effectLst>
                <a:latin typeface="Impact"/>
              </a:rPr>
              <a:t>успехи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6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6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6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6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6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6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1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72" name="Picture 8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3338"/>
            <a:ext cx="9143999" cy="6891338"/>
          </a:xfrm>
          <a:noFill/>
        </p:spPr>
      </p:pic>
      <p:pic>
        <p:nvPicPr>
          <p:cNvPr id="88075" name="Picture 11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-171400"/>
            <a:ext cx="9144000" cy="7027813"/>
          </a:xfrm>
          <a:noFill/>
        </p:spPr>
      </p:pic>
      <p:pic>
        <p:nvPicPr>
          <p:cNvPr id="88078" name="Picture 14"/>
          <p:cNvPicPr>
            <a:picLocks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-1" y="-171400"/>
            <a:ext cx="9120447" cy="7029401"/>
          </a:xfrm>
          <a:noFill/>
        </p:spPr>
      </p:pic>
      <p:pic>
        <p:nvPicPr>
          <p:cNvPr id="88082" name="Picture 1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99392"/>
            <a:ext cx="9148712" cy="695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20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32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88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32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6" dur="2000"/>
                                        <p:tgtEl>
                                          <p:spTgt spid="88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539750" y="333375"/>
          <a:ext cx="2592388" cy="2852738"/>
        </p:xfrm>
        <a:graphic>
          <a:graphicData uri="http://schemas.openxmlformats.org/presentationml/2006/ole">
            <p:oleObj spid="_x0000_s12290" name="CorelDRAW" r:id="rId3" imgW="2740320" imgH="3369240" progId="">
              <p:embed/>
            </p:oleObj>
          </a:graphicData>
        </a:graphic>
      </p:graphicFrame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755650" y="692150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6659563" y="692150"/>
            <a:ext cx="17176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600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1999</a:t>
            </a:r>
          </a:p>
        </p:txBody>
      </p:sp>
      <p:sp>
        <p:nvSpPr>
          <p:cNvPr id="12293" name="TextBox 8"/>
          <p:cNvSpPr txBox="1">
            <a:spLocks noChangeArrowheads="1"/>
          </p:cNvSpPr>
          <p:nvPr/>
        </p:nvSpPr>
        <p:spPr bwMode="auto">
          <a:xfrm>
            <a:off x="395288" y="4941888"/>
            <a:ext cx="8497887" cy="132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chemeClr val="bg1"/>
                </a:solidFill>
              </a:rPr>
              <a:t>Лауреат</a:t>
            </a:r>
            <a:r>
              <a:rPr lang="ru-RU" sz="2400"/>
              <a:t> </a:t>
            </a:r>
            <a:r>
              <a:rPr lang="ru-RU" sz="2400">
                <a:solidFill>
                  <a:schemeClr val="bg1"/>
                </a:solidFill>
              </a:rPr>
              <a:t>1-й премии губернатора области </a:t>
            </a:r>
          </a:p>
          <a:p>
            <a:pPr algn="ctr"/>
            <a:r>
              <a:rPr lang="ru-RU" sz="2400">
                <a:solidFill>
                  <a:schemeClr val="bg1"/>
                </a:solidFill>
              </a:rPr>
              <a:t>за разработку и реализацию Программы</a:t>
            </a:r>
          </a:p>
          <a:p>
            <a:pPr algn="ctr"/>
            <a:r>
              <a:rPr lang="ru-RU" sz="3200">
                <a:solidFill>
                  <a:schemeClr val="bg1"/>
                </a:solidFill>
              </a:rPr>
              <a:t> </a:t>
            </a:r>
            <a:r>
              <a:rPr lang="ru-RU" sz="3200">
                <a:solidFill>
                  <a:srgbClr val="FF0000"/>
                </a:solidFill>
              </a:rPr>
              <a:t>«Библиотека в современном обществе».</a:t>
            </a:r>
          </a:p>
        </p:txBody>
      </p:sp>
    </p:spTree>
  </p:cSld>
  <p:clrMapOvr>
    <a:masterClrMapping/>
  </p:clrMapOvr>
  <p:transition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66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893 0.0206 C 0.06841 0.02824 0.0691 0.03611 0.06754 0.04329 C 0.06615 0.05 0.06181 0.05509 0.05972 0.06157 C 0.05886 0.06435 0.05799 0.06736 0.05677 0.06991 C 0.05486 0.07407 0.05052 0.08218 0.05052 0.08241 C 0.04879 0.09074 0.0467 0.09722 0.04288 0.10463 C 0.03837 0.12894 0.04479 0.09907 0.0382 0.11898 C 0.03403 0.13194 0.03472 0.14074 0.02448 0.14954 C 0.01719 0.16435 0.02674 0.14653 0.01511 0.16204 C 0.00382 0.17708 -0.00573 0.19769 -0.0217 0.20509 C -0.03264 0.21921 -0.02048 0.20532 -0.03107 0.21319 C -0.04097 0.2206 -0.04219 0.22477 -0.0526 0.22755 C -0.06423 0.24375 -0.0493 0.22431 -0.06337 0.23773 C -0.0651 0.23935 -0.06597 0.24259 -0.06788 0.24398 C -0.07205 0.24699 -0.07708 0.24653 -0.08177 0.24815 C -0.09114 0.25602 -0.08125 0.24884 -0.09566 0.25417 C -0.11458 0.26111 -0.09323 0.25532 -0.10937 0.2625 C -0.11788 0.2662 -0.12691 0.26968 -0.13559 0.27269 C -0.14323 0.2794 -0.15295 0.28102 -0.1618 0.28287 C -0.17153 0.28264 -0.27083 0.28912 -0.30798 0.27685 C -0.31701 0.26852 -0.32153 0.27014 -0.33403 0.26852 C -0.34392 0.26412 -0.35312 0.26204 -0.36337 0.26042 C -0.40642 0.24051 -0.3618 0.26042 -0.48941 0.25625 C -0.49705 0.25602 -0.50382 0.24884 -0.51094 0.24606 C -0.5217 0.2419 -0.53264 0.23866 -0.54323 0.2338 C -0.55208 0.21597 -0.54132 0.23403 -0.57413 0.22546 C -0.57569 0.225 -0.58142 0.20949 -0.58489 0.20509 C -0.58837 0.19144 -0.58368 0.20579 -0.59097 0.19468 C -0.60243 0.17731 -0.59149 0.18634 -0.6033 0.17824 C -0.61041 0.16435 -0.62517 0.14329 -0.63715 0.13542 " pathEditMode="relative" rAng="0" ptsTypes="fffffffffffffffffffffffffffffA">
                                      <p:cBhvr>
                                        <p:cTn id="20" dur="1000" fill="hold"/>
                                        <p:tgtEl>
                                          <p:spTgt spid="665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3" y="1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  <p:bldP spid="66566" grpId="0"/>
      <p:bldP spid="6656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2" descr="IMG_000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425715">
            <a:off x="4487223" y="394187"/>
            <a:ext cx="3472410" cy="583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0" y="4437112"/>
            <a:ext cx="439248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i="0" dirty="0">
                <a:solidFill>
                  <a:srgbClr val="FF0000"/>
                </a:solidFill>
              </a:rPr>
              <a:t>Занесение на городскую </a:t>
            </a:r>
          </a:p>
          <a:p>
            <a:pPr algn="ctr"/>
            <a:r>
              <a:rPr lang="ru-RU" sz="3600" i="0" dirty="0">
                <a:solidFill>
                  <a:srgbClr val="FF0000"/>
                </a:solidFill>
              </a:rPr>
              <a:t>Доску Почета</a:t>
            </a:r>
            <a:r>
              <a:rPr lang="ru-RU" sz="3600" i="0" dirty="0">
                <a:solidFill>
                  <a:schemeClr val="bg1"/>
                </a:solidFill>
              </a:rPr>
              <a:t>.</a:t>
            </a:r>
          </a:p>
        </p:txBody>
      </p:sp>
      <p:graphicFrame>
        <p:nvGraphicFramePr>
          <p:cNvPr id="66564" name="Object 4"/>
          <p:cNvGraphicFramePr>
            <a:graphicFrameLocks noChangeAspect="1"/>
          </p:cNvGraphicFramePr>
          <p:nvPr/>
        </p:nvGraphicFramePr>
        <p:xfrm>
          <a:off x="251520" y="332656"/>
          <a:ext cx="3206380" cy="3744416"/>
        </p:xfrm>
        <a:graphic>
          <a:graphicData uri="http://schemas.openxmlformats.org/presentationml/2006/ole">
            <p:oleObj spid="_x0000_s38914" name="CorelDRAW" r:id="rId4" imgW="2740320" imgH="3369240" progId="">
              <p:embed/>
            </p:oleObj>
          </a:graphicData>
        </a:graphic>
      </p:graphicFrame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39552" y="476672"/>
            <a:ext cx="280831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G Times" pitchFamily="18" charset="0"/>
              </a:rPr>
              <a:t>Из истории библиотеки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012160" y="692696"/>
            <a:ext cx="15121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chemeClr val="bg1"/>
                </a:solidFill>
              </a:rPr>
              <a:t>2008</a:t>
            </a:r>
            <a:endParaRPr lang="ru-RU" sz="4000" b="1" dirty="0">
              <a:solidFill>
                <a:schemeClr val="bg1"/>
              </a:solidFill>
            </a:endParaRPr>
          </a:p>
        </p:txBody>
      </p:sp>
      <p:pic>
        <p:nvPicPr>
          <p:cNvPr id="24579" name="Рисунок 3" descr="IMG_0002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8753" y="188640"/>
            <a:ext cx="9162753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11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6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7" presetClass="entr" presetSubtype="1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671 -0.02385 C 0.03091 -0.00903 0.05469 -0.03056 0.03959 -0.01922 C 0.02639 -0.00926 0.04254 -0.01945 0.03125 -0.00949 C 0.02882 -0.00718 0.02553 -0.00695 0.02292 -0.00486 C 0.01355 0.00277 0.00382 0.00995 -0.00677 0.01412 C -0.01475 0.02106 -0.01753 0.02268 -0.02586 0.02685 C -0.03142 0.03264 -0.03576 0.03518 -0.04253 0.03796 C -0.04809 0.04305 -0.0552 0.04583 -0.06163 0.04907 C -0.0677 0.05208 -0.07204 0.05601 -0.07829 0.05856 C -0.08281 0.06273 -0.08767 0.06296 -0.09253 0.06666 C -0.10295 0.07476 -0.11284 0.08264 -0.12465 0.08726 C -0.13402 0.09097 -0.14409 0.09166 -0.15329 0.09676 C -0.171 0.10694 -0.18767 0.12152 -0.20677 0.12685 C -0.225 0.13889 -0.24375 0.15787 -0.26388 0.16342 C -0.27621 0.17176 -0.28888 0.18333 -0.30208 0.18889 C -0.30868 0.19166 -0.31475 0.19537 -0.32118 0.19838 C -0.346 0.20949 -0.30816 0.18842 -0.33663 0.20301 C -0.35156 0.21064 -0.33559 0.20625 -0.35208 0.20949 C -0.38871 0.22615 -0.42638 0.22592 -0.4651 0.22847 C -0.47586 0.22801 -0.48663 0.22824 -0.49722 0.22685 C -0.49895 0.22662 -0.50034 0.22453 -0.50208 0.22384 C -0.50937 0.2206 -0.51753 0.21967 -0.52465 0.21574 C -0.52951 0.21296 -0.53489 0.20879 -0.5401 0.20787 C -0.55364 0.20555 -0.54652 0.20671 -0.56163 0.20463 C -0.5651 0.2037 -0.56961 0.20509 -0.57222 0.20162 C -0.57673 0.1956 -0.5743 0.19745 -0.57951 0.19514 C -0.58298 0.19189 -0.58472 0.18912 -0.58663 0.18402 " pathEditMode="relative" rAng="0" ptsTypes="ffffffffffffffffffffffffffA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3" y="123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1" presetClass="entr" presetSubtype="4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0" grpId="0"/>
      <p:bldP spid="8" grpId="0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189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1187450" y="333375"/>
            <a:ext cx="7129463" cy="708025"/>
          </a:xfrm>
          <a:prstGeom prst="rect">
            <a:avLst/>
          </a:prstGeom>
          <a:solidFill>
            <a:srgbClr val="3399FF"/>
          </a:solidFill>
          <a:ln w="9525">
            <a:solidFill>
              <a:schemeClr val="accent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>
            <a:spAutoFit/>
          </a:bodyPr>
          <a:lstStyle/>
          <a:p>
            <a:r>
              <a:rPr lang="ru-RU" sz="4000" b="1" dirty="0">
                <a:solidFill>
                  <a:schemeClr val="bg1"/>
                </a:solidFill>
              </a:rPr>
              <a:t>Проектная деятельность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7504" y="1412776"/>
            <a:ext cx="83529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9263" eaLnBrk="0" hangingPunct="0"/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««</a:t>
            </a:r>
            <a:r>
              <a:rPr lang="ru-RU" sz="2800" b="1" dirty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Классные</a:t>
            </a:r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»</a:t>
            </a:r>
            <a:r>
              <a:rPr lang="ru-RU" sz="2800" b="1" dirty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 названия - улицам</a:t>
            </a:r>
            <a:r>
              <a:rPr lang="ru-RU" sz="2800" b="1" dirty="0" smtClean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,</a:t>
            </a:r>
          </a:p>
          <a:p>
            <a:pPr indent="449263" eaLnBrk="0" hangingPunct="0"/>
            <a:r>
              <a:rPr lang="ru-RU" sz="2800" b="1" dirty="0" smtClean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классные</a:t>
            </a:r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»</a:t>
            </a:r>
            <a:r>
              <a:rPr lang="ru-RU" sz="2800" b="1" dirty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 книги </a:t>
            </a:r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–</a:t>
            </a:r>
            <a:r>
              <a:rPr lang="ru-RU" sz="2800" b="1" dirty="0">
                <a:solidFill>
                  <a:srgbClr val="FFFF00"/>
                </a:solidFill>
                <a:latin typeface="New_Zelek" charset="0"/>
                <a:cs typeface="Times New Roman" pitchFamily="18" charset="0"/>
              </a:rPr>
              <a:t> детям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» -        </a:t>
            </a:r>
            <a:r>
              <a:rPr lang="ru-RU" sz="2800" b="1" dirty="0" smtClean="0">
                <a:solidFill>
                  <a:srgbClr val="00FFFF"/>
                </a:solidFill>
                <a:cs typeface="Times New Roman" pitchFamily="18" charset="0"/>
              </a:rPr>
              <a:t>2006г.</a:t>
            </a:r>
            <a:endParaRPr lang="ru-RU" sz="2800" b="1" dirty="0">
              <a:solidFill>
                <a:srgbClr val="00FFFF"/>
              </a:solidFill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395536" y="5959733"/>
            <a:ext cx="67687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/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«Через книгу в мир спорта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» - </a:t>
            </a:r>
            <a:r>
              <a:rPr lang="ru-RU" sz="2800" b="1" dirty="0" smtClean="0">
                <a:solidFill>
                  <a:srgbClr val="00FFFF"/>
                </a:solidFill>
                <a:cs typeface="Times New Roman" pitchFamily="18" charset="0"/>
              </a:rPr>
              <a:t>2012г.</a:t>
            </a:r>
            <a:endParaRPr lang="ru-RU" sz="2800" dirty="0">
              <a:solidFill>
                <a:srgbClr val="00FFFF"/>
              </a:solidFill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2915816" y="4581128"/>
            <a:ext cx="60486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800" b="1" dirty="0" smtClean="0">
                <a:solidFill>
                  <a:srgbClr val="FFFF00"/>
                </a:solidFill>
                <a:ea typeface="Lucida Sans Unicode" pitchFamily="34" charset="0"/>
                <a:cs typeface="Arial" charset="0"/>
              </a:rPr>
              <a:t>«</a:t>
            </a:r>
            <a:r>
              <a:rPr lang="ru-RU" sz="2800" b="1" dirty="0" smtClean="0">
                <a:solidFill>
                  <a:srgbClr val="FFFF00"/>
                </a:solidFill>
                <a:latin typeface="Arial" charset="0"/>
                <a:ea typeface="Lucida Sans Unicode" pitchFamily="34" charset="0"/>
                <a:cs typeface="Arial" charset="0"/>
              </a:rPr>
              <a:t>Достучаться </a:t>
            </a:r>
          </a:p>
          <a:p>
            <a:pPr algn="ctr" eaLnBrk="0" hangingPunct="0"/>
            <a:r>
              <a:rPr lang="ru-RU" sz="2800" b="1" dirty="0" smtClean="0">
                <a:solidFill>
                  <a:srgbClr val="FFFF00"/>
                </a:solidFill>
                <a:latin typeface="Arial" charset="0"/>
                <a:ea typeface="Lucida Sans Unicode" pitchFamily="34" charset="0"/>
                <a:cs typeface="Arial" charset="0"/>
              </a:rPr>
              <a:t>до </a:t>
            </a:r>
            <a:r>
              <a:rPr lang="ru-RU" sz="2800" b="1" dirty="0">
                <a:solidFill>
                  <a:srgbClr val="FFFF00"/>
                </a:solidFill>
                <a:latin typeface="Arial" charset="0"/>
                <a:ea typeface="Lucida Sans Unicode" pitchFamily="34" charset="0"/>
                <a:cs typeface="Arial" charset="0"/>
              </a:rPr>
              <a:t>каждого сердца</a:t>
            </a:r>
            <a:r>
              <a:rPr lang="ru-RU" sz="2800" b="1" dirty="0" smtClean="0">
                <a:solidFill>
                  <a:srgbClr val="FFFF00"/>
                </a:solidFill>
                <a:ea typeface="Lucida Sans Unicode" pitchFamily="34" charset="0"/>
                <a:cs typeface="Arial" charset="0"/>
              </a:rPr>
              <a:t>» - </a:t>
            </a:r>
            <a:r>
              <a:rPr lang="ru-RU" sz="2800" b="1" dirty="0" smtClean="0">
                <a:solidFill>
                  <a:srgbClr val="00FFFF"/>
                </a:solidFill>
                <a:ea typeface="Lucida Sans Unicode" pitchFamily="34" charset="0"/>
                <a:cs typeface="Arial" charset="0"/>
              </a:rPr>
              <a:t>2010г</a:t>
            </a:r>
            <a:r>
              <a:rPr lang="ru-RU" sz="2000" b="1" dirty="0" smtClean="0">
                <a:solidFill>
                  <a:srgbClr val="FFFF00"/>
                </a:solidFill>
                <a:ea typeface="Lucida Sans Unicode" pitchFamily="34" charset="0"/>
                <a:cs typeface="Arial" charset="0"/>
              </a:rPr>
              <a:t>.</a:t>
            </a:r>
            <a:endParaRPr lang="ru-RU" sz="2000" dirty="0">
              <a:solidFill>
                <a:srgbClr val="FFFF00"/>
              </a:solidFill>
              <a:ea typeface="Lucida Sans Unicode" pitchFamily="34" charset="0"/>
              <a:cs typeface="Arial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2411760" y="2564904"/>
            <a:ext cx="662473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 eaLnBrk="0" hangingPunct="0"/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«Поезд отправляется</a:t>
            </a:r>
            <a:endParaRPr lang="ru-RU" sz="2800" dirty="0">
              <a:solidFill>
                <a:srgbClr val="FFFF00"/>
              </a:solidFill>
            </a:endParaRPr>
          </a:p>
          <a:p>
            <a:pPr algn="ctr" eaLnBrk="0" hangingPunct="0"/>
            <a:r>
              <a:rPr lang="ru-RU" sz="2800" b="1" dirty="0">
                <a:solidFill>
                  <a:srgbClr val="FFFF00"/>
                </a:solidFill>
                <a:cs typeface="Times New Roman" pitchFamily="18" charset="0"/>
              </a:rPr>
              <a:t>со станции «Библиотека</a:t>
            </a:r>
            <a:r>
              <a:rPr lang="ru-RU" sz="2800" b="1" dirty="0" smtClean="0">
                <a:solidFill>
                  <a:srgbClr val="FFFF00"/>
                </a:solidFill>
                <a:cs typeface="Times New Roman" pitchFamily="18" charset="0"/>
              </a:rPr>
              <a:t>»».- </a:t>
            </a:r>
            <a:r>
              <a:rPr lang="ru-RU" sz="2800" b="1" dirty="0" smtClean="0">
                <a:solidFill>
                  <a:srgbClr val="00FFFF"/>
                </a:solidFill>
                <a:cs typeface="Times New Roman" pitchFamily="18" charset="0"/>
              </a:rPr>
              <a:t>2007г.</a:t>
            </a:r>
            <a:endParaRPr lang="ru-RU" sz="2800" dirty="0">
              <a:solidFill>
                <a:srgbClr val="00FFFF"/>
              </a:solidFill>
            </a:endParaRPr>
          </a:p>
        </p:txBody>
      </p:sp>
      <p:sp>
        <p:nvSpPr>
          <p:cNvPr id="25607" name="Прямоугольник 6"/>
          <p:cNvSpPr>
            <a:spLocks noChangeArrowheads="1"/>
          </p:cNvSpPr>
          <p:nvPr/>
        </p:nvSpPr>
        <p:spPr bwMode="auto">
          <a:xfrm>
            <a:off x="179512" y="3861048"/>
            <a:ext cx="4968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800" dirty="0">
                <a:solidFill>
                  <a:srgbClr val="FFFF00"/>
                </a:solidFill>
              </a:rPr>
              <a:t>«</a:t>
            </a:r>
            <a:r>
              <a:rPr lang="ru-RU" sz="2800" b="1" dirty="0">
                <a:solidFill>
                  <a:srgbClr val="FFFF00"/>
                </a:solidFill>
              </a:rPr>
              <a:t>Город</a:t>
            </a:r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b="1" dirty="0">
                <a:solidFill>
                  <a:srgbClr val="FFFF00"/>
                </a:solidFill>
              </a:rPr>
              <a:t>мастеров</a:t>
            </a:r>
            <a:r>
              <a:rPr lang="ru-RU" sz="2800" dirty="0" smtClean="0">
                <a:solidFill>
                  <a:srgbClr val="FFFF00"/>
                </a:solidFill>
              </a:rPr>
              <a:t>»- </a:t>
            </a:r>
            <a:r>
              <a:rPr lang="ru-RU" sz="2800" b="1" dirty="0" smtClean="0">
                <a:solidFill>
                  <a:srgbClr val="00FFFF"/>
                </a:solidFill>
              </a:rPr>
              <a:t>2008г.</a:t>
            </a:r>
            <a:endParaRPr lang="ru-RU" sz="2800" b="1" dirty="0">
              <a:solidFill>
                <a:srgbClr val="00FFFF"/>
              </a:solidFill>
            </a:endParaRPr>
          </a:p>
        </p:txBody>
      </p:sp>
    </p:spTree>
  </p:cSld>
  <p:clrMapOvr>
    <a:masterClrMapping/>
  </p:clrMapOvr>
  <p:transition advClick="0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102093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P103005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 descr="P101085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 descr="P103000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Рисунок 7" descr="SAM_5364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Click="0" advTm="1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332656"/>
            <a:ext cx="8064896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Коллектив библиотеки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654536" y="5733256"/>
            <a:ext cx="24894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5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2013 г.</a:t>
            </a:r>
            <a:endParaRPr lang="ru-RU" sz="5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Рисунок 4" descr="P10000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7504" y="1844824"/>
            <a:ext cx="1944216" cy="2142425"/>
          </a:xfrm>
          <a:prstGeom prst="rect">
            <a:avLst/>
          </a:prstGeom>
        </p:spPr>
      </p:pic>
      <p:pic>
        <p:nvPicPr>
          <p:cNvPr id="6" name="Рисунок 5" descr="P1010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412776"/>
            <a:ext cx="1897444" cy="2132856"/>
          </a:xfrm>
          <a:prstGeom prst="rect">
            <a:avLst/>
          </a:prstGeom>
        </p:spPr>
      </p:pic>
      <p:pic>
        <p:nvPicPr>
          <p:cNvPr id="7" name="Рисунок 6" descr="P101072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99992" y="1052736"/>
            <a:ext cx="1728192" cy="2215578"/>
          </a:xfrm>
          <a:prstGeom prst="rect">
            <a:avLst/>
          </a:prstGeom>
        </p:spPr>
      </p:pic>
      <p:pic>
        <p:nvPicPr>
          <p:cNvPr id="8" name="Рисунок 7" descr="P101004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620688"/>
            <a:ext cx="1729697" cy="2276872"/>
          </a:xfrm>
          <a:prstGeom prst="rect">
            <a:avLst/>
          </a:prstGeom>
        </p:spPr>
      </p:pic>
      <p:pic>
        <p:nvPicPr>
          <p:cNvPr id="9" name="Рисунок 8" descr="P101004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4437112"/>
            <a:ext cx="1734277" cy="2132856"/>
          </a:xfrm>
          <a:prstGeom prst="rect">
            <a:avLst/>
          </a:prstGeom>
        </p:spPr>
      </p:pic>
      <p:pic>
        <p:nvPicPr>
          <p:cNvPr id="10" name="Рисунок 9" descr="P101003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907704" y="4005064"/>
            <a:ext cx="1672277" cy="2413495"/>
          </a:xfrm>
          <a:prstGeom prst="rect">
            <a:avLst/>
          </a:prstGeom>
        </p:spPr>
      </p:pic>
      <p:pic>
        <p:nvPicPr>
          <p:cNvPr id="11" name="Рисунок 10" descr="P1010060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779912" y="3645024"/>
            <a:ext cx="1787194" cy="2160240"/>
          </a:xfrm>
          <a:prstGeom prst="rect">
            <a:avLst/>
          </a:prstGeom>
        </p:spPr>
      </p:pic>
      <p:pic>
        <p:nvPicPr>
          <p:cNvPr id="12" name="Рисунок 11" descr="x_afa5da3b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868144" y="3356992"/>
            <a:ext cx="1620180" cy="2160240"/>
          </a:xfrm>
          <a:prstGeom prst="rect">
            <a:avLst/>
          </a:prstGeom>
        </p:spPr>
      </p:pic>
      <p:pic>
        <p:nvPicPr>
          <p:cNvPr id="14" name="Рисунок 13" descr="P1010040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615630" y="2924944"/>
            <a:ext cx="1528370" cy="2081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-31750"/>
            <a:ext cx="9144000" cy="6889750"/>
          </a:xfrm>
          <a:noFill/>
        </p:spPr>
      </p:pic>
      <p:pic>
        <p:nvPicPr>
          <p:cNvPr id="1638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0" y="5911850"/>
            <a:ext cx="9144000" cy="946150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50000">
                <a:srgbClr val="FFFF00"/>
              </a:gs>
              <a:gs pos="100000">
                <a:srgbClr val="FFFF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i="0">
                <a:solidFill>
                  <a:srgbClr val="FF0066"/>
                </a:solidFill>
                <a:latin typeface="Arial Black" pitchFamily="34" charset="0"/>
              </a:rPr>
              <a:t>Здание районной библиотеки на улице Коммунистов,21.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0" y="6156325"/>
            <a:ext cx="9144000" cy="646113"/>
          </a:xfrm>
          <a:prstGeom prst="rect">
            <a:avLst/>
          </a:prstGeom>
          <a:gradFill rotWithShape="1">
            <a:gsLst>
              <a:gs pos="0">
                <a:srgbClr val="FFEBFA"/>
              </a:gs>
              <a:gs pos="30000">
                <a:srgbClr val="C4D6EB"/>
              </a:gs>
              <a:gs pos="60001">
                <a:srgbClr val="85C2FF"/>
              </a:gs>
              <a:gs pos="100000">
                <a:srgbClr val="5E9EFF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i="0">
                <a:solidFill>
                  <a:srgbClr val="FF0000"/>
                </a:solidFill>
                <a:latin typeface="Arial Black" pitchFamily="34" charset="0"/>
              </a:rPr>
              <a:t>Актив библиотеки     1935 г.</a:t>
            </a:r>
          </a:p>
        </p:txBody>
      </p:sp>
    </p:spTree>
  </p:cSld>
  <p:clrMapOvr>
    <a:masterClrMapping/>
  </p:clrMapOvr>
  <p:transition advClick="0" advTm="9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50"/>
                            </p:stCondLst>
                            <p:childTnLst>
                              <p:par>
                                <p:cTn id="11" presetID="9" presetClass="exit" presetSubtype="0" fill="hold" grpId="1" nodeType="afterEffect">
                                  <p:stCondLst>
                                    <p:cond delay="2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3" grpId="0" animBg="1"/>
      <p:bldP spid="16393" grpId="1" animBg="1"/>
      <p:bldP spid="1639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535" name="Object 7"/>
          <p:cNvGraphicFramePr>
            <a:graphicFrameLocks noChangeAspect="1"/>
          </p:cNvGraphicFramePr>
          <p:nvPr>
            <p:ph sz="half" idx="2"/>
          </p:nvPr>
        </p:nvGraphicFramePr>
        <p:xfrm>
          <a:off x="250825" y="188913"/>
          <a:ext cx="2592388" cy="2879725"/>
        </p:xfrm>
        <a:graphic>
          <a:graphicData uri="http://schemas.openxmlformats.org/presentationml/2006/ole">
            <p:oleObj spid="_x0000_s3074" name="CorelDRAW" r:id="rId3" imgW="2740320" imgH="3369240" progId="">
              <p:embed/>
            </p:oleObj>
          </a:graphicData>
        </a:graphic>
      </p:graphicFrame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395288" y="549275"/>
            <a:ext cx="2170112" cy="304800"/>
          </a:xfrm>
          <a:prstGeom prst="rect">
            <a:avLst/>
          </a:prstGeom>
          <a:solidFill>
            <a:srgbClr val="C7D7CA">
              <a:alpha val="10196"/>
            </a:srgbClr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i="0">
                <a:latin typeface="Arial" charset="0"/>
              </a:rPr>
              <a:t> </a:t>
            </a:r>
            <a:r>
              <a:rPr lang="ru-RU" sz="1400" i="0">
                <a:solidFill>
                  <a:schemeClr val="bg1"/>
                </a:solidFill>
                <a:latin typeface="Arial" charset="0"/>
              </a:rPr>
              <a:t>Из истории библиотеки</a:t>
            </a: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611188" y="1484313"/>
            <a:ext cx="1676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0">
                <a:solidFill>
                  <a:schemeClr val="bg1"/>
                </a:solidFill>
                <a:latin typeface="Arial Black" pitchFamily="34" charset="0"/>
              </a:rPr>
              <a:t> 1937</a:t>
            </a:r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2916238" y="692150"/>
            <a:ext cx="6049962" cy="2678113"/>
          </a:xfrm>
          <a:prstGeom prst="rect">
            <a:avLst/>
          </a:prstGeom>
          <a:gradFill rotWithShape="1">
            <a:gsLst>
              <a:gs pos="0">
                <a:srgbClr val="FF66FF"/>
              </a:gs>
              <a:gs pos="50000">
                <a:srgbClr val="FFFF00"/>
              </a:gs>
              <a:gs pos="100000">
                <a:srgbClr val="FF66FF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i="0">
                <a:solidFill>
                  <a:srgbClr val="4D31D9"/>
                </a:solidFill>
                <a:latin typeface="New_Zelek" charset="0"/>
              </a:rPr>
              <a:t>В октября 1937 года</a:t>
            </a:r>
          </a:p>
          <a:p>
            <a:pPr algn="ctr"/>
            <a:r>
              <a:rPr lang="ru-RU" sz="2800" i="0">
                <a:solidFill>
                  <a:srgbClr val="4D31D9"/>
                </a:solidFill>
                <a:latin typeface="New_Zelek" charset="0"/>
              </a:rPr>
              <a:t> детское отделение </a:t>
            </a:r>
          </a:p>
          <a:p>
            <a:pPr algn="ctr"/>
            <a:r>
              <a:rPr lang="ru-RU" sz="2800" i="0">
                <a:solidFill>
                  <a:srgbClr val="4D31D9"/>
                </a:solidFill>
                <a:latin typeface="New_Zelek" charset="0"/>
              </a:rPr>
              <a:t>районной библиотеки</a:t>
            </a:r>
          </a:p>
          <a:p>
            <a:pPr algn="ctr"/>
            <a:r>
              <a:rPr lang="ru-RU" sz="2800" i="0">
                <a:solidFill>
                  <a:srgbClr val="4D31D9"/>
                </a:solidFill>
                <a:latin typeface="New_Zelek" charset="0"/>
              </a:rPr>
              <a:t>получило статус</a:t>
            </a:r>
            <a:r>
              <a:rPr lang="ru-RU" sz="2800" i="0">
                <a:solidFill>
                  <a:srgbClr val="FF66FF"/>
                </a:solidFill>
                <a:latin typeface="New_Zelek" charset="0"/>
              </a:rPr>
              <a:t>:</a:t>
            </a:r>
          </a:p>
        </p:txBody>
      </p:sp>
      <p:sp>
        <p:nvSpPr>
          <p:cNvPr id="22542" name="WordArt 14"/>
          <p:cNvSpPr>
            <a:spLocks noChangeArrowheads="1" noChangeShapeType="1" noTextEdit="1"/>
          </p:cNvSpPr>
          <p:nvPr/>
        </p:nvSpPr>
        <p:spPr bwMode="auto">
          <a:xfrm>
            <a:off x="468313" y="3644900"/>
            <a:ext cx="3382962" cy="8842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ГОРОДСКАЯ</a:t>
            </a:r>
          </a:p>
        </p:txBody>
      </p:sp>
      <p:sp>
        <p:nvSpPr>
          <p:cNvPr id="22543" name="WordArt 15"/>
          <p:cNvSpPr>
            <a:spLocks noChangeArrowheads="1" noChangeShapeType="1" noTextEdit="1"/>
          </p:cNvSpPr>
          <p:nvPr/>
        </p:nvSpPr>
        <p:spPr bwMode="auto">
          <a:xfrm>
            <a:off x="5219700" y="3644900"/>
            <a:ext cx="2808288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rPr>
              <a:t>ДЕТСКАЯ</a:t>
            </a:r>
          </a:p>
        </p:txBody>
      </p:sp>
      <p:sp>
        <p:nvSpPr>
          <p:cNvPr id="22544" name="WordArt 16"/>
          <p:cNvSpPr>
            <a:spLocks noChangeArrowheads="1" noChangeShapeType="1" noTextEdit="1"/>
          </p:cNvSpPr>
          <p:nvPr/>
        </p:nvSpPr>
        <p:spPr bwMode="auto">
          <a:xfrm>
            <a:off x="2627313" y="5084763"/>
            <a:ext cx="3527425" cy="720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ru-RU" sz="3600" kern="10" dirty="0">
                <a:ln w="50800">
                  <a:solidFill>
                    <a:srgbClr val="FF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>
                        <a:alpha val="2000"/>
                      </a:srgbClr>
                    </a:gs>
                    <a:gs pos="12000">
                      <a:srgbClr val="E81766">
                        <a:alpha val="13760"/>
                      </a:srgbClr>
                    </a:gs>
                    <a:gs pos="27000">
                      <a:srgbClr val="EE3F17">
                        <a:alpha val="28460"/>
                      </a:srgbClr>
                    </a:gs>
                    <a:gs pos="48000">
                      <a:srgbClr val="FFFF00">
                        <a:alpha val="49040"/>
                      </a:srgbClr>
                    </a:gs>
                    <a:gs pos="64999">
                      <a:srgbClr val="1A8D48">
                        <a:alpha val="65699"/>
                      </a:srgbClr>
                    </a:gs>
                    <a:gs pos="78999">
                      <a:srgbClr val="0819FB">
                        <a:alpha val="79419"/>
                      </a:srgbClr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"/>
                <a:cs typeface="Arial"/>
              </a:rPr>
              <a:t>БИБЛИОТЕКА</a:t>
            </a:r>
          </a:p>
        </p:txBody>
      </p:sp>
    </p:spTree>
  </p:cSld>
  <p:clrMapOvr>
    <a:masterClrMapping/>
  </p:clrMapOvr>
  <p:transition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9" presetClass="entr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8" grpId="0" animBg="1"/>
      <p:bldP spid="22538" grpId="1" animBg="1"/>
      <p:bldP spid="22539" grpId="0"/>
      <p:bldP spid="22541" grpId="0" animBg="1"/>
      <p:bldP spid="22542" grpId="0" animBg="1"/>
      <p:bldP spid="22543" grpId="0" animBg="1"/>
      <p:bldP spid="2254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47FF"/>
            </a:gs>
            <a:gs pos="13000">
              <a:srgbClr val="000082"/>
            </a:gs>
            <a:gs pos="28000">
              <a:srgbClr val="0047FF"/>
            </a:gs>
            <a:gs pos="42000">
              <a:srgbClr val="000082"/>
            </a:gs>
            <a:gs pos="57001">
              <a:srgbClr val="0047FF"/>
            </a:gs>
            <a:gs pos="72000">
              <a:srgbClr val="000082"/>
            </a:gs>
            <a:gs pos="87000">
              <a:srgbClr val="0047FF"/>
            </a:gs>
            <a:gs pos="100000">
              <a:srgbClr val="00008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6100" y="0"/>
            <a:ext cx="5514975" cy="7899400"/>
          </a:xfrm>
          <a:noFill/>
        </p:spPr>
      </p:pic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0" y="1341438"/>
            <a:ext cx="4427538" cy="515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i="0" dirty="0">
                <a:solidFill>
                  <a:srgbClr val="FFFF00"/>
                </a:solidFill>
                <a:latin typeface="Arial Black" pitchFamily="34" charset="0"/>
              </a:rPr>
              <a:t>Первая заведующая</a:t>
            </a:r>
          </a:p>
          <a:p>
            <a:pPr algn="ctr">
              <a:defRPr/>
            </a:pPr>
            <a:endParaRPr lang="ru-RU" sz="2400" i="0" dirty="0">
              <a:solidFill>
                <a:srgbClr val="FFFF00"/>
              </a:solidFill>
              <a:latin typeface="Arial Black" pitchFamily="34" charset="0"/>
            </a:endParaRPr>
          </a:p>
          <a:p>
            <a:pPr algn="ctr">
              <a:defRPr/>
            </a:pPr>
            <a:r>
              <a:rPr lang="ru-RU" sz="3600" b="1" i="0" dirty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Анна</a:t>
            </a:r>
          </a:p>
          <a:p>
            <a:pPr algn="ctr">
              <a:defRPr/>
            </a:pPr>
            <a:r>
              <a:rPr lang="ru-RU" sz="3600" b="1" i="0" dirty="0" err="1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Евлампиевна</a:t>
            </a:r>
            <a:endParaRPr lang="ru-RU" sz="3600" b="1" i="0" dirty="0">
              <a:solidFill>
                <a:srgbClr val="F4164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  <a:p>
            <a:pPr algn="ctr">
              <a:defRPr/>
            </a:pPr>
            <a:r>
              <a:rPr lang="ru-RU" sz="3600" b="1" i="0" dirty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Петрова.</a:t>
            </a:r>
          </a:p>
          <a:p>
            <a:pPr algn="ctr">
              <a:defRPr/>
            </a:pPr>
            <a:endParaRPr lang="ru-RU" sz="4400" b="1" i="0" dirty="0">
              <a:solidFill>
                <a:srgbClr val="000082"/>
              </a:solidFill>
              <a:effectDag name="">
                <a:cont type="tree" name="">
                  <a:effect ref="fillLine"/>
                  <a:outerShdw dist="38100" dir="13500000" algn="br">
                    <a:srgbClr val="4141C3"/>
                  </a:outerShdw>
                </a:cont>
                <a:cont type="tree" name="">
                  <a:effect ref="fillLine"/>
                  <a:outerShdw dist="38100" dir="2700000" algn="tl">
                    <a:srgbClr val="00004E"/>
                  </a:outerShdw>
                </a:cont>
                <a:effect ref="fillLine"/>
              </a:effectDag>
              <a:latin typeface="Arial Black" pitchFamily="34" charset="0"/>
            </a:endParaRPr>
          </a:p>
          <a:p>
            <a:pPr algn="ctr">
              <a:defRPr/>
            </a:pPr>
            <a:r>
              <a:rPr lang="ru-RU" sz="2800" i="0" dirty="0">
                <a:solidFill>
                  <a:srgbClr val="FFFF00"/>
                </a:solidFill>
                <a:latin typeface="Arial Black" pitchFamily="34" charset="0"/>
              </a:rPr>
              <a:t>Проработала в библиотеке</a:t>
            </a:r>
          </a:p>
          <a:p>
            <a:pPr algn="ctr">
              <a:defRPr/>
            </a:pPr>
            <a:r>
              <a:rPr lang="ru-RU" sz="2800" i="0" dirty="0">
                <a:solidFill>
                  <a:srgbClr val="FFFF00"/>
                </a:solidFill>
                <a:latin typeface="Arial Black" pitchFamily="34" charset="0"/>
              </a:rPr>
              <a:t> более 20 лет.</a:t>
            </a:r>
          </a:p>
          <a:p>
            <a:pPr>
              <a:defRPr/>
            </a:pPr>
            <a:endParaRPr lang="ru-RU" sz="2800" i="0" dirty="0">
              <a:solidFill>
                <a:srgbClr val="FFFF0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6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4D0808"/>
            </a:gs>
            <a:gs pos="30000">
              <a:srgbClr val="FF0300"/>
            </a:gs>
            <a:gs pos="55000">
              <a:srgbClr val="FF7A00"/>
            </a:gs>
            <a:gs pos="100000">
              <a:srgbClr val="FFF200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2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50825" y="260350"/>
          <a:ext cx="2808288" cy="3097213"/>
        </p:xfrm>
        <a:graphic>
          <a:graphicData uri="http://schemas.openxmlformats.org/presentationml/2006/ole">
            <p:oleObj spid="_x0000_s4098" name="CorelDRAW" r:id="rId3" imgW="2740320" imgH="3369240" progId="">
              <p:embed/>
            </p:oleObj>
          </a:graphicData>
        </a:graphic>
      </p:graphicFrame>
      <p:sp>
        <p:nvSpPr>
          <p:cNvPr id="27662" name="Text Box 14"/>
          <p:cNvSpPr txBox="1">
            <a:spLocks noChangeArrowheads="1"/>
          </p:cNvSpPr>
          <p:nvPr/>
        </p:nvSpPr>
        <p:spPr bwMode="auto">
          <a:xfrm>
            <a:off x="611188" y="765175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400" i="0">
                <a:solidFill>
                  <a:schemeClr val="bg1"/>
                </a:solidFill>
                <a:latin typeface="Arial" charset="0"/>
              </a:rPr>
              <a:t>Из истории библиотеки</a:t>
            </a:r>
          </a:p>
        </p:txBody>
      </p:sp>
      <p:sp>
        <p:nvSpPr>
          <p:cNvPr id="27663" name="Text Box 15"/>
          <p:cNvSpPr txBox="1">
            <a:spLocks noChangeArrowheads="1"/>
          </p:cNvSpPr>
          <p:nvPr/>
        </p:nvSpPr>
        <p:spPr bwMode="auto">
          <a:xfrm>
            <a:off x="4143375" y="1643063"/>
            <a:ext cx="56165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7200" i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_Zelek" pitchFamily="2" charset="0"/>
              </a:rPr>
              <a:t>1941 – </a:t>
            </a:r>
          </a:p>
          <a:p>
            <a:pPr>
              <a:defRPr/>
            </a:pPr>
            <a:r>
              <a:rPr lang="ru-RU" sz="7200" i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New_Zelek" pitchFamily="2" charset="0"/>
              </a:rPr>
              <a:t>1945</a:t>
            </a:r>
          </a:p>
        </p:txBody>
      </p:sp>
    </p:spTree>
  </p:cSld>
  <p:clrMapOvr>
    <a:masterClrMapping/>
  </p:clrMapOvr>
  <p:transition advTm="4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1000"/>
                                        <p:tgtEl>
                                          <p:spTgt spid="276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0"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Picture 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7463"/>
            <a:ext cx="9144000" cy="6840537"/>
          </a:xfrm>
          <a:noFill/>
        </p:spPr>
      </p:pic>
      <p:pic>
        <p:nvPicPr>
          <p:cNvPr id="30724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979613" y="0"/>
            <a:ext cx="5130800" cy="6858000"/>
          </a:xfrm>
          <a:noFill/>
        </p:spPr>
      </p:pic>
      <p:pic>
        <p:nvPicPr>
          <p:cNvPr id="30729" name="Picture 9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39750" y="-59833"/>
            <a:ext cx="8136706" cy="6894021"/>
          </a:xfrm>
          <a:noFill/>
        </p:spPr>
      </p:pic>
      <p:sp>
        <p:nvSpPr>
          <p:cNvPr id="30732" name="Text Box 12"/>
          <p:cNvSpPr txBox="1">
            <a:spLocks noChangeArrowheads="1"/>
          </p:cNvSpPr>
          <p:nvPr/>
        </p:nvSpPr>
        <p:spPr bwMode="auto">
          <a:xfrm>
            <a:off x="4356100" y="5119688"/>
            <a:ext cx="4787900" cy="1738312"/>
          </a:xfrm>
          <a:prstGeom prst="rect">
            <a:avLst/>
          </a:prstGeom>
          <a:solidFill>
            <a:srgbClr val="FFF200">
              <a:alpha val="71001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1941 г.        Штат библиотеки.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Абросимова Татьяна Ивановна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i="0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Скворнина</a:t>
            </a:r>
            <a:r>
              <a:rPr lang="ru-RU" sz="2000" b="1" i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 Елена Михайловна</a:t>
            </a:r>
          </a:p>
          <a:p>
            <a:pPr>
              <a:spcBef>
                <a:spcPct val="50000"/>
              </a:spcBef>
              <a:defRPr/>
            </a:pPr>
            <a:r>
              <a:rPr lang="ru-RU" sz="2000" b="1" i="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Петрова Анна </a:t>
            </a:r>
            <a:r>
              <a:rPr lang="ru-RU" sz="2000" b="1" i="0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Евлампиевна</a:t>
            </a:r>
            <a:r>
              <a:rPr lang="ru-RU" b="1" i="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..</a:t>
            </a:r>
          </a:p>
        </p:txBody>
      </p:sp>
    </p:spTree>
  </p:cSld>
  <p:clrMapOvr>
    <a:masterClrMapping/>
  </p:clrMapOvr>
  <p:transition advTm="1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xit" presetSubtype="16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5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8" dur="1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10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4" presetClass="entr" presetSubtype="3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1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2" grpId="0" animBg="1"/>
      <p:bldP spid="30732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9501">
              <a:srgbClr val="CC99FF"/>
            </a:gs>
            <a:gs pos="32001">
              <a:srgbClr val="9966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7999">
              <a:srgbClr val="9966FF"/>
            </a:gs>
            <a:gs pos="80499">
              <a:srgbClr val="CC99FF"/>
            </a:gs>
            <a:gs pos="91000">
              <a:srgbClr val="99CCFF"/>
            </a:gs>
            <a:gs pos="100000">
              <a:srgbClr val="CCCCFF"/>
            </a:gs>
          </a:gsLst>
          <a:lin ang="189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20" name="Object 4"/>
          <p:cNvGraphicFramePr>
            <a:graphicFrameLocks noChangeAspect="1"/>
          </p:cNvGraphicFramePr>
          <p:nvPr>
            <p:ph/>
          </p:nvPr>
        </p:nvGraphicFramePr>
        <p:xfrm>
          <a:off x="179388" y="260350"/>
          <a:ext cx="2592387" cy="3240088"/>
        </p:xfrm>
        <a:graphic>
          <a:graphicData uri="http://schemas.openxmlformats.org/presentationml/2006/ole">
            <p:oleObj spid="_x0000_s5122" name="CorelDRAW" r:id="rId3" imgW="2740320" imgH="3369240" progId="">
              <p:embed/>
            </p:oleObj>
          </a:graphicData>
        </a:graphic>
      </p:graphicFrame>
      <p:sp>
        <p:nvSpPr>
          <p:cNvPr id="34822" name="Text Box 6"/>
          <p:cNvSpPr txBox="1">
            <a:spLocks noChangeArrowheads="1"/>
          </p:cNvSpPr>
          <p:nvPr/>
        </p:nvSpPr>
        <p:spPr bwMode="auto">
          <a:xfrm>
            <a:off x="468313" y="476250"/>
            <a:ext cx="21209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14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Из истории библиотеки</a:t>
            </a:r>
          </a:p>
        </p:txBody>
      </p:sp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7308850" y="476250"/>
            <a:ext cx="15430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800" b="1" i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1948</a:t>
            </a: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2916238" y="2276475"/>
            <a:ext cx="5868987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i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Детской библиотеке </a:t>
            </a:r>
          </a:p>
          <a:p>
            <a:pPr>
              <a:defRPr/>
            </a:pPr>
            <a:r>
              <a:rPr lang="ru-RU" sz="5400" b="1" i="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присвоено имя</a:t>
            </a:r>
            <a:r>
              <a:rPr lang="ru-RU" sz="5400" b="1" i="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 </a:t>
            </a:r>
          </a:p>
          <a:p>
            <a:pPr>
              <a:defRPr/>
            </a:pPr>
            <a:r>
              <a:rPr lang="ru-RU" sz="5400" b="1" i="0" dirty="0">
                <a:solidFill>
                  <a:srgbClr val="F4164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А. П. Гайдара</a:t>
            </a:r>
            <a:r>
              <a:rPr lang="ru-RU" sz="5400" b="1" i="0" dirty="0"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.</a:t>
            </a:r>
          </a:p>
        </p:txBody>
      </p:sp>
    </p:spTree>
  </p:cSld>
  <p:clrMapOvr>
    <a:masterClrMapping/>
  </p:clrMapOvr>
  <p:transition advClick="0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81221E-6 C -0.00313 0.00069 -0.00642 0.00023 -0.00938 0.00185 C -0.01493 0.00485 -0.0191 0.01133 -0.02465 0.01433 C -0.03299 0.01896 -0.04201 0.02081 -0.05087 0.02243 C -0.06146 0.03168 -0.0566 0.0289 -0.06476 0.0326 C -0.0658 0.03469 -0.06615 0.03746 -0.06771 0.03885 C -0.07222 0.04255 -0.08073 0.04486 -0.08628 0.04694 C -0.09705 0.05689 -0.10747 0.05781 -0.12014 0.05943 C -0.12951 0.06221 -0.13854 0.0666 -0.14774 0.06961 C -0.14983 0.0703 -0.15399 0.07169 -0.15399 0.07169 C -0.16181 0.07863 -0.16927 0.08302 -0.17726 0.08996 C -0.1875 0.09921 -0.19705 0.11054 -0.20938 0.1147 C -0.22083 0.1184 -0.23333 0.1184 -0.24462 0.12072 C -0.25538 0.12557 -0.26736 0.12557 -0.27865 0.12696 C -0.2875 0.12927 -0.29566 0.13159 -0.30469 0.13321 C -0.38976 0.16674 -0.43837 0.14639 -0.55538 0.14754 C -0.56389 0.15101 -0.5816 0.15356 -0.5816 0.15356 C -0.60816 0.1716 -0.63073 0.17067 -0.66163 0.17206 C -0.67483 0.17784 -0.65747 0.16951 -0.67083 0.1783 C -0.69115 0.19148 -0.71597 0.18223 -0.73854 0.18223 " pathEditMode="relative" ptsTypes="fffffffffffffffffffA">
                                      <p:cBhvr>
                                        <p:cTn id="20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2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34823" grpId="1"/>
      <p:bldP spid="34823" grpId="2"/>
      <p:bldP spid="348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CCCFF"/>
            </a:gs>
            <a:gs pos="9000">
              <a:srgbClr val="99CCFF"/>
            </a:gs>
            <a:gs pos="19501">
              <a:srgbClr val="CC99FF"/>
            </a:gs>
            <a:gs pos="32001">
              <a:srgbClr val="9966FF"/>
            </a:gs>
            <a:gs pos="41000">
              <a:srgbClr val="99CCFF"/>
            </a:gs>
            <a:gs pos="50000">
              <a:srgbClr val="CCCCFF"/>
            </a:gs>
            <a:gs pos="59000">
              <a:srgbClr val="99CCFF"/>
            </a:gs>
            <a:gs pos="67999">
              <a:srgbClr val="9966FF"/>
            </a:gs>
            <a:gs pos="80499">
              <a:srgbClr val="CC99FF"/>
            </a:gs>
            <a:gs pos="91000">
              <a:srgbClr val="99CCFF"/>
            </a:gs>
            <a:gs pos="100000">
              <a:srgbClr val="CCCCFF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8175" y="0"/>
            <a:ext cx="5367338" cy="6858000"/>
          </a:xfrm>
          <a:noFill/>
        </p:spPr>
      </p:pic>
      <p:pic>
        <p:nvPicPr>
          <p:cNvPr id="3687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6119813" y="6278563"/>
            <a:ext cx="3024187" cy="579437"/>
          </a:xfrm>
          <a:prstGeom prst="rect">
            <a:avLst/>
          </a:prstGeom>
          <a:solidFill>
            <a:srgbClr val="4D31D9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i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1951 год.</a:t>
            </a:r>
          </a:p>
        </p:txBody>
      </p:sp>
    </p:spTree>
  </p:cSld>
  <p:clrMapOvr>
    <a:masterClrMapping/>
  </p:clrMapOvr>
  <p:transition advTm="1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31" presetClass="exit" presetSubtype="0" fill="hold" nodeType="afterEffect">
                                  <p:stCondLst>
                                    <p:cond delay="3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13" dur="2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30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3" grpId="0" animBg="1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_AlbionicNrOtl" pitchFamily="34" charset="-5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_AlbionicNrOtl" pitchFamily="34" charset="-52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Fireworks</Template>
  <TotalTime>1866</TotalTime>
  <Words>333</Words>
  <Application>Microsoft Office PowerPoint</Application>
  <PresentationFormat>Экран (4:3)</PresentationFormat>
  <Paragraphs>153</Paragraphs>
  <Slides>27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9" baseType="lpstr">
      <vt:lpstr>Оформление по умолчанию</vt:lpstr>
      <vt:lpstr>CorelDRAW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Biblioteka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Customer</cp:lastModifiedBy>
  <cp:revision>82</cp:revision>
  <dcterms:created xsi:type="dcterms:W3CDTF">2007-10-11T08:07:56Z</dcterms:created>
  <dcterms:modified xsi:type="dcterms:W3CDTF">2013-09-18T09:27:10Z</dcterms:modified>
</cp:coreProperties>
</file>