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2"/>
  </p:notesMasterIdLst>
  <p:sldIdLst>
    <p:sldId id="256" r:id="rId2"/>
    <p:sldId id="257" r:id="rId3"/>
    <p:sldId id="258" r:id="rId4"/>
    <p:sldId id="280" r:id="rId5"/>
    <p:sldId id="284" r:id="rId6"/>
    <p:sldId id="259" r:id="rId7"/>
    <p:sldId id="282" r:id="rId8"/>
    <p:sldId id="260" r:id="rId9"/>
    <p:sldId id="285" r:id="rId10"/>
    <p:sldId id="261" r:id="rId11"/>
    <p:sldId id="286" r:id="rId12"/>
    <p:sldId id="288" r:id="rId13"/>
    <p:sldId id="287" r:id="rId14"/>
    <p:sldId id="263" r:id="rId15"/>
    <p:sldId id="290" r:id="rId16"/>
    <p:sldId id="264" r:id="rId17"/>
    <p:sldId id="291" r:id="rId18"/>
    <p:sldId id="270" r:id="rId19"/>
    <p:sldId id="274" r:id="rId20"/>
    <p:sldId id="275" r:id="rId21"/>
    <p:sldId id="293" r:id="rId22"/>
    <p:sldId id="325" r:id="rId23"/>
    <p:sldId id="271" r:id="rId24"/>
    <p:sldId id="277" r:id="rId25"/>
    <p:sldId id="272" r:id="rId26"/>
    <p:sldId id="278" r:id="rId27"/>
    <p:sldId id="279" r:id="rId28"/>
    <p:sldId id="273" r:id="rId29"/>
    <p:sldId id="331" r:id="rId30"/>
    <p:sldId id="295" r:id="rId31"/>
    <p:sldId id="312" r:id="rId32"/>
    <p:sldId id="297" r:id="rId33"/>
    <p:sldId id="296" r:id="rId34"/>
    <p:sldId id="313" r:id="rId35"/>
    <p:sldId id="315" r:id="rId36"/>
    <p:sldId id="326" r:id="rId37"/>
    <p:sldId id="316" r:id="rId38"/>
    <p:sldId id="320" r:id="rId39"/>
    <p:sldId id="323" r:id="rId40"/>
    <p:sldId id="322" r:id="rId41"/>
    <p:sldId id="328" r:id="rId42"/>
    <p:sldId id="329" r:id="rId43"/>
    <p:sldId id="324" r:id="rId44"/>
    <p:sldId id="330" r:id="rId45"/>
    <p:sldId id="351" r:id="rId46"/>
    <p:sldId id="350" r:id="rId47"/>
    <p:sldId id="300" r:id="rId48"/>
    <p:sldId id="299" r:id="rId49"/>
    <p:sldId id="301" r:id="rId50"/>
    <p:sldId id="298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CE55"/>
    <a:srgbClr val="1108C8"/>
    <a:srgbClr val="FF0066"/>
    <a:srgbClr val="FF6600"/>
    <a:srgbClr val="FFFF66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0" autoAdjust="0"/>
    <p:restoredTop sz="92814" autoAdjust="0"/>
  </p:normalViewPr>
  <p:slideViewPr>
    <p:cSldViewPr>
      <p:cViewPr varScale="1">
        <p:scale>
          <a:sx n="102" d="100"/>
          <a:sy n="102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64037-02CF-49F6-AC5B-26C0347F38C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8F3F5E-06E7-42BB-A42F-446CBC175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308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8F3F5E-06E7-42BB-A42F-446CBC17539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78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91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8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10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32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13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3F6E4-1ED8-4979-BA03-669967D1772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44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63525" y="1598613"/>
            <a:ext cx="3616325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63525" y="3922713"/>
            <a:ext cx="3616325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301625" y="6242050"/>
            <a:ext cx="1782763" cy="474663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257425" y="6248400"/>
            <a:ext cx="3455988" cy="474663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5867400" y="6248400"/>
            <a:ext cx="1755775" cy="474663"/>
          </a:xfrm>
        </p:spPr>
        <p:txBody>
          <a:bodyPr/>
          <a:lstStyle>
            <a:lvl1pPr>
              <a:defRPr/>
            </a:lvl1pPr>
          </a:lstStyle>
          <a:p>
            <a:fld id="{5D4E03AA-30B3-4C64-B60C-5069C2977E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825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Муниципальное бюджетное учреждение культуры «Централизованная библиотечная система </a:t>
            </a:r>
            <a:r>
              <a:rPr lang="ru-RU" dirty="0" err="1" smtClean="0"/>
              <a:t>Вадского</a:t>
            </a:r>
            <a:r>
              <a:rPr lang="ru-RU" dirty="0" smtClean="0"/>
              <a:t> муниципального района Нижегородской области»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653136"/>
            <a:ext cx="8229600" cy="1473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3F6E4-1ED8-4979-BA03-669967D1772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0C6BB-4F96-418B-AA64-C7078BFF7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540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4" r:id="rId7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et_biblioteka@bk.r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Фотографии\tE34NEDuW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752020" cy="354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005" y="1145479"/>
            <a:ext cx="7772400" cy="1470025"/>
          </a:xfrm>
        </p:spPr>
        <p:txBody>
          <a:bodyPr/>
          <a:lstStyle/>
          <a:p>
            <a:r>
              <a:rPr lang="ru-RU" sz="3600" b="1" i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anose="02050604050505020204" pitchFamily="18" charset="0"/>
              </a:rPr>
              <a:t>Центральная детская библиотека</a:t>
            </a:r>
            <a:endParaRPr lang="ru-RU" sz="3600" b="1" i="1" dirty="0">
              <a:ln w="31550" cmpd="sng">
                <a:solidFill>
                  <a:srgbClr val="7030A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2574388"/>
            <a:ext cx="4606860" cy="3816424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Наш адрес: 606380,</a:t>
            </a:r>
          </a:p>
          <a:p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Нижегородская обл.</a:t>
            </a:r>
          </a:p>
          <a:p>
            <a:r>
              <a:rPr lang="ru-RU" sz="2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Вадский</a:t>
            </a: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 р-н </a:t>
            </a:r>
            <a:r>
              <a:rPr lang="ru-RU" sz="2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с.Вад</a:t>
            </a: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r>
              <a:rPr lang="ru-RU" sz="2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ул.Школьная</a:t>
            </a: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 д.2</a:t>
            </a:r>
          </a:p>
          <a:p>
            <a:endParaRPr lang="ru-RU" sz="24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Тел.  8 (83140) 4-12-05</a:t>
            </a:r>
          </a:p>
          <a:p>
            <a:endParaRPr lang="ru-RU" sz="2400" b="1" i="1" u="sng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  <a:hlinkClick r:id="rId3"/>
            </a:endParaRPr>
          </a:p>
          <a:p>
            <a:r>
              <a:rPr lang="en-US" sz="2400" b="1" i="1" u="sng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hlinkClick r:id="rId3"/>
              </a:rPr>
              <a:t>det</a:t>
            </a:r>
            <a:r>
              <a:rPr lang="ru-RU" sz="2400" b="1" i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hlinkClick r:id="rId3"/>
              </a:rPr>
              <a:t>_</a:t>
            </a:r>
            <a:r>
              <a:rPr lang="en-US" sz="2400" b="1" i="1" u="sng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hlinkClick r:id="rId3"/>
              </a:rPr>
              <a:t>biblioteka</a:t>
            </a:r>
            <a:r>
              <a:rPr lang="ru-RU" sz="2400" b="1" i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hlinkClick r:id="rId3"/>
              </a:rPr>
              <a:t>@</a:t>
            </a:r>
            <a:r>
              <a:rPr lang="en-US" sz="2400" b="1" i="1" u="sng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hlinkClick r:id="rId3"/>
              </a:rPr>
              <a:t>bk</a:t>
            </a:r>
            <a:r>
              <a:rPr lang="ru-RU" sz="2400" b="1" i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hlinkClick r:id="rId3"/>
              </a:rPr>
              <a:t>. </a:t>
            </a:r>
            <a:r>
              <a:rPr lang="en-US" sz="2400" b="1" i="1" u="sng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hlinkClick r:id="rId3"/>
              </a:rPr>
              <a:t>ru</a:t>
            </a:r>
            <a:endParaRPr lang="ru-RU" sz="2400" b="1" i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anose="02050604050505020204" pitchFamily="18" charset="0"/>
            </a:endParaRPr>
          </a:p>
          <a:p>
            <a:endParaRPr lang="ru-RU" sz="2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905"/>
                <a:solidFill>
                  <a:srgbClr val="FF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Муниципальное бюджетное учреждение культуры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905"/>
                <a:solidFill>
                  <a:srgbClr val="FF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 «Централизованная библиотечная система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n w="1905"/>
                <a:solidFill>
                  <a:srgbClr val="FF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Вадского</a:t>
            </a:r>
            <a:r>
              <a:rPr lang="ru-RU" sz="2000" b="1" dirty="0">
                <a:ln w="1905"/>
                <a:solidFill>
                  <a:srgbClr val="FF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 муниципального района Нижегородской области»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99405" y="6381328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Вад,2013г.</a:t>
            </a:r>
            <a:endParaRPr lang="ru-RU" b="1" dirty="0">
              <a:ln>
                <a:solidFill>
                  <a:srgbClr val="7030A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98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07705"/>
            <a:ext cx="8363272" cy="288032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 долгие годы библиотека сменила несколько адресов: </a:t>
            </a:r>
          </a:p>
          <a:p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сначала она находилась в волостном управлении, </a:t>
            </a:r>
          </a:p>
          <a:p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затем при 2-х классном училище, </a:t>
            </a:r>
          </a:p>
          <a:p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при школе,</a:t>
            </a:r>
          </a:p>
          <a:p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в здании старой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П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окровской церкви.</a:t>
            </a:r>
          </a:p>
          <a:p>
            <a:pPr marL="0" indent="0">
              <a:buNone/>
            </a:pPr>
            <a:endParaRPr lang="ru-RU" i="1" dirty="0"/>
          </a:p>
        </p:txBody>
      </p:sp>
      <p:pic>
        <p:nvPicPr>
          <p:cNvPr id="8194" name="Picture 2" descr="http://wadscol.narod.ru/images/h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827228"/>
            <a:ext cx="3806577" cy="287418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2CE5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323528" y="188640"/>
            <a:ext cx="8208912" cy="79208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Библиотека после революции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962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88640"/>
            <a:ext cx="8280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1934 году  было построено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еревянное здание Дома культуры,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котором расположилась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 библиотека.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Старожилы  на Ваду называли </a:t>
            </a:r>
            <a:endParaRPr lang="ru-RU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его «Баржа»</a:t>
            </a:r>
          </a:p>
        </p:txBody>
      </p:sp>
      <p:pic>
        <p:nvPicPr>
          <p:cNvPr id="5" name="Picture 4" descr="библио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099" y="2866296"/>
            <a:ext cx="6067826" cy="3782263"/>
          </a:xfrm>
          <a:prstGeom prst="rect">
            <a:avLst/>
          </a:prstGeom>
          <a:noFill/>
          <a:ln w="28575">
            <a:solidFill>
              <a:srgbClr val="02CE5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93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68311" y="935627"/>
            <a:ext cx="835183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 </a:t>
            </a:r>
            <a:r>
              <a:rPr lang="ru-RU" altLang="ru-RU" sz="3200" b="1" i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Вадском</a:t>
            </a:r>
            <a:r>
              <a:rPr lang="ru-RU" altLang="ru-RU" sz="32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районе к началу войны насчитывалось 4 библиотеки и                    14 изб-читален:</a:t>
            </a: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468311" y="2920861"/>
            <a:ext cx="468121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sz="2600" b="1" dirty="0" smtClean="0">
                <a:solidFill>
                  <a:srgbClr val="1108C8"/>
                </a:solidFill>
                <a:latin typeface="Bookman Old Style" pitchFamily="18" charset="0"/>
              </a:rPr>
              <a:t>в с. Крутой Майдан</a:t>
            </a:r>
            <a:endParaRPr lang="ru-RU" altLang="ru-RU" sz="2600" b="1" dirty="0">
              <a:solidFill>
                <a:srgbClr val="1108C8"/>
              </a:solidFill>
              <a:latin typeface="Bookman Old Style" pitchFamily="18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434811" y="3564521"/>
            <a:ext cx="3097213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sz="2600" b="1" dirty="0" smtClean="0">
                <a:solidFill>
                  <a:srgbClr val="1108C8"/>
                </a:solidFill>
                <a:latin typeface="Bookman Old Style" pitchFamily="18" charset="0"/>
              </a:rPr>
              <a:t>с. Стрелка </a:t>
            </a:r>
            <a:endParaRPr lang="ru-RU" altLang="ru-RU" sz="2600" b="1" dirty="0">
              <a:solidFill>
                <a:srgbClr val="1108C8"/>
              </a:solidFill>
              <a:latin typeface="Bookman Old Style" pitchFamily="18" charset="0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593093" y="4082766"/>
            <a:ext cx="309599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sz="2600" b="1" dirty="0" smtClean="0">
                <a:solidFill>
                  <a:srgbClr val="1108C8"/>
                </a:solidFill>
                <a:latin typeface="Bookman Old Style" pitchFamily="18" charset="0"/>
              </a:rPr>
              <a:t>с. </a:t>
            </a:r>
            <a:r>
              <a:rPr lang="ru-RU" altLang="ru-RU" sz="2600" b="1" dirty="0" err="1" smtClean="0">
                <a:solidFill>
                  <a:srgbClr val="1108C8"/>
                </a:solidFill>
                <a:latin typeface="Bookman Old Style" pitchFamily="18" charset="0"/>
              </a:rPr>
              <a:t>Щедровка</a:t>
            </a:r>
            <a:endParaRPr lang="ru-RU" altLang="ru-RU" sz="2600" b="1" dirty="0">
              <a:solidFill>
                <a:srgbClr val="1108C8"/>
              </a:solidFill>
              <a:latin typeface="Bookman Old Style" pitchFamily="18" charset="0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3263399" y="4784853"/>
            <a:ext cx="306213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sz="2600" b="1" dirty="0">
                <a:solidFill>
                  <a:srgbClr val="1108C8"/>
                </a:solidFill>
                <a:latin typeface="Bookman Old Style" pitchFamily="18" charset="0"/>
              </a:rPr>
              <a:t>д</a:t>
            </a:r>
            <a:r>
              <a:rPr lang="ru-RU" altLang="ru-RU" sz="2600" b="1" dirty="0" smtClean="0">
                <a:solidFill>
                  <a:srgbClr val="1108C8"/>
                </a:solidFill>
                <a:latin typeface="Bookman Old Style" pitchFamily="18" charset="0"/>
              </a:rPr>
              <a:t>. </a:t>
            </a:r>
            <a:r>
              <a:rPr lang="ru-RU" altLang="ru-RU" sz="2600" b="1" dirty="0" err="1" smtClean="0">
                <a:solidFill>
                  <a:srgbClr val="1108C8"/>
                </a:solidFill>
                <a:latin typeface="Bookman Old Style" pitchFamily="18" charset="0"/>
              </a:rPr>
              <a:t>Ивашкино</a:t>
            </a:r>
            <a:endParaRPr lang="ru-RU" altLang="ru-RU" sz="2600" b="1" dirty="0">
              <a:solidFill>
                <a:srgbClr val="1108C8"/>
              </a:solidFill>
              <a:latin typeface="Bookman Old Style" pitchFamily="18" charset="0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3672073" y="5475066"/>
            <a:ext cx="5903913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sz="2600" b="1" dirty="0" smtClean="0">
                <a:solidFill>
                  <a:srgbClr val="1108C8"/>
                </a:solidFill>
                <a:latin typeface="Bookman Old Style" pitchFamily="18" charset="0"/>
              </a:rPr>
              <a:t>с. Холостой Майдан </a:t>
            </a:r>
            <a:r>
              <a:rPr lang="ru-RU" altLang="ru-RU" sz="2600" b="1" dirty="0">
                <a:solidFill>
                  <a:srgbClr val="1108C8"/>
                </a:solidFill>
                <a:latin typeface="Bookman Old Style" pitchFamily="18" charset="0"/>
              </a:rPr>
              <a:t>и др.</a:t>
            </a:r>
          </a:p>
        </p:txBody>
      </p:sp>
      <p:pic>
        <p:nvPicPr>
          <p:cNvPr id="9218" name="Picture 2" descr="http://photographers.com.ua/thumbnails/pictures/1118/800x_dsc3336_la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343346"/>
            <a:ext cx="3200595" cy="2442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fromoldbooks.org/pictures-of-old-books/pages/p7110009-grose-antique-books-with-candle/p7110009-grose-antique-books-with-candle-606x4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3" y="4328988"/>
            <a:ext cx="2980785" cy="2292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15600" y="116632"/>
            <a:ext cx="7632848" cy="720080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Библиотека в годы войны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87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18992" y="476672"/>
            <a:ext cx="90010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1942 </a:t>
            </a:r>
            <a:r>
              <a:rPr lang="ru-RU" sz="24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году заведующей </a:t>
            </a:r>
            <a:r>
              <a:rPr lang="ru-RU" sz="2400" b="1" i="1" dirty="0" err="1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Вадской</a:t>
            </a:r>
            <a:r>
              <a:rPr lang="ru-RU" sz="24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районной библиотекой была назначена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Лаврова Тамара Федоровна, </a:t>
            </a:r>
            <a:r>
              <a:rPr lang="ru-RU" sz="1600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(на снимке слева)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которая проработала в библиотеке почти 40 лет.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6" descr="дюр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875" y="2363571"/>
            <a:ext cx="4983858" cy="3081653"/>
          </a:xfrm>
          <a:prstGeom prst="rect">
            <a:avLst/>
          </a:prstGeom>
          <a:noFill/>
          <a:ln w="28575">
            <a:solidFill>
              <a:srgbClr val="02CE5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5520" y="5589240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Лаврова Т.Ф. стала первым директором </a:t>
            </a:r>
            <a:endParaRPr lang="ru-RU" altLang="ru-RU" sz="2400" b="1" i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altLang="ru-RU" sz="24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Централизованной </a:t>
            </a:r>
            <a:r>
              <a:rPr lang="ru-RU" altLang="ru-RU" sz="2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библиотечной системы </a:t>
            </a:r>
            <a:r>
              <a:rPr lang="ru-RU" altLang="ru-RU" sz="2400" b="1" i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Вадского</a:t>
            </a:r>
            <a:r>
              <a:rPr lang="ru-RU" altLang="ru-RU" sz="2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района</a:t>
            </a:r>
          </a:p>
        </p:txBody>
      </p:sp>
    </p:spTree>
    <p:extLst>
      <p:ext uri="{BB962C8B-B14F-4D97-AF65-F5344CB8AC3E}">
        <p14:creationId xmlns:p14="http://schemas.microsoft.com/office/powerpoint/2010/main" val="157755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23528" y="188913"/>
            <a:ext cx="799288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В работе </a:t>
            </a:r>
            <a:r>
              <a:rPr lang="ru-RU" alt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библиотеки </a:t>
            </a:r>
            <a:r>
              <a:rPr lang="ru-RU" altLang="ru-RU" sz="20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большую помощь оказывали сельская интеллигенция и колхозные активисты: учителя, медработники, </a:t>
            </a:r>
            <a:r>
              <a:rPr lang="ru-RU" alt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агрономы. </a:t>
            </a:r>
          </a:p>
          <a:p>
            <a:pPr algn="ctr">
              <a:spcBef>
                <a:spcPct val="50000"/>
              </a:spcBef>
            </a:pPr>
            <a:r>
              <a:rPr lang="ru-RU" alt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Их </a:t>
            </a:r>
            <a:r>
              <a:rPr lang="ru-RU" altLang="ru-RU" sz="20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силами проводились лекции, доклады, беседы.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773238"/>
            <a:ext cx="3563938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200" b="1" i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</a:rPr>
              <a:t>Т.Ф.Лаврова</a:t>
            </a:r>
            <a:r>
              <a:rPr lang="ru-RU" altLang="ru-RU" sz="22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</a:rPr>
              <a:t> </a:t>
            </a:r>
            <a:r>
              <a:rPr lang="ru-RU" altLang="ru-RU" sz="22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</a:rPr>
              <a:t>организовала </a:t>
            </a:r>
            <a:r>
              <a:rPr lang="ru-RU" altLang="ru-RU" sz="22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</a:rPr>
              <a:t>несколько передвижек, участвовала в спектаклях драматического кружка, которые пользовались большой популярностью у населения.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755650" y="5534561"/>
            <a:ext cx="80645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Она вместе с работниками Дома культуры выезжала на поля, выступала перед колхозниками с информацией о событиях на фронте, </a:t>
            </a:r>
            <a:endParaRPr lang="ru-RU" altLang="ru-RU" sz="2000" b="1" i="1" dirty="0" smtClean="0">
              <a:solidFill>
                <a:srgbClr val="1108C8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alt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с </a:t>
            </a:r>
            <a:r>
              <a:rPr lang="ru-RU" altLang="ru-RU" sz="20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беседами о книгах.</a:t>
            </a:r>
          </a:p>
        </p:txBody>
      </p:sp>
      <p:pic>
        <p:nvPicPr>
          <p:cNvPr id="7" name="Picture 7" descr="прар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73239"/>
            <a:ext cx="5147618" cy="3471334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25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79388" y="836613"/>
            <a:ext cx="619281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i="1" dirty="0">
                <a:solidFill>
                  <a:srgbClr val="0000FF"/>
                </a:solidFill>
                <a:latin typeface="Bookman Old Style" panose="02050604050505020204" pitchFamily="18" charset="0"/>
              </a:rPr>
              <a:t>Три наиболее достойных библиотекаря были               награждены медалью                              </a:t>
            </a:r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«За доблестный труд в               Великой Отечественной войне 1941-1945гг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.»:</a:t>
            </a:r>
            <a:endParaRPr lang="ru-RU" altLang="ru-RU" sz="2800" b="1" i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5" descr="Medal_trud_USS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0349"/>
            <a:ext cx="2627312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31640" y="3969026"/>
            <a:ext cx="7200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800" b="1" dirty="0">
                <a:solidFill>
                  <a:srgbClr val="1108C8"/>
                </a:solidFill>
                <a:latin typeface="Bookman Old Style" pitchFamily="18" charset="0"/>
              </a:rPr>
              <a:t> </a:t>
            </a:r>
            <a:r>
              <a:rPr lang="ru-RU" altLang="ru-RU" sz="2800" b="1" dirty="0">
                <a:solidFill>
                  <a:srgbClr val="1108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Мария Федоровна Баженова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800" b="1" dirty="0">
                <a:solidFill>
                  <a:srgbClr val="1108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Ксения Федоровна Яковлева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800" b="1" dirty="0">
                <a:solidFill>
                  <a:srgbClr val="1108C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Вениамин Степанович  Бухарев</a:t>
            </a:r>
          </a:p>
        </p:txBody>
      </p:sp>
    </p:spTree>
    <p:extLst>
      <p:ext uri="{BB962C8B-B14F-4D97-AF65-F5344CB8AC3E}">
        <p14:creationId xmlns:p14="http://schemas.microsoft.com/office/powerpoint/2010/main" val="101967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ттирт h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03800" cy="3036888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003800" y="188913"/>
            <a:ext cx="41402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i="1" dirty="0">
                <a:solidFill>
                  <a:srgbClr val="1108C8"/>
                </a:solidFill>
                <a:latin typeface="Bookman Old Style" pitchFamily="18" charset="0"/>
              </a:rPr>
              <a:t>В здании школы в годы войны располагался </a:t>
            </a:r>
            <a:r>
              <a:rPr lang="ru-RU" altLang="ru-RU" sz="2000" b="1" i="1" dirty="0" smtClean="0">
                <a:solidFill>
                  <a:srgbClr val="1108C8"/>
                </a:solidFill>
                <a:latin typeface="Bookman Old Style" pitchFamily="18" charset="0"/>
              </a:rPr>
              <a:t>госпиталь</a:t>
            </a:r>
            <a:r>
              <a:rPr lang="ru-RU" altLang="ru-RU" sz="2000" b="1" i="1" dirty="0">
                <a:solidFill>
                  <a:srgbClr val="1108C8"/>
                </a:solidFill>
                <a:latin typeface="Bookman Old Style" pitchFamily="18" charset="0"/>
              </a:rPr>
              <a:t>. </a:t>
            </a:r>
            <a:endParaRPr lang="ru-RU" altLang="ru-RU" sz="2000" b="1" i="1" dirty="0" smtClean="0">
              <a:solidFill>
                <a:srgbClr val="1108C8"/>
              </a:solidFill>
              <a:latin typeface="Bookman Old Style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altLang="ru-RU" sz="2000" b="1" i="1" dirty="0" smtClean="0">
                <a:solidFill>
                  <a:srgbClr val="1108C8"/>
                </a:solidFill>
                <a:latin typeface="Bookman Old Style" pitchFamily="18" charset="0"/>
              </a:rPr>
              <a:t>Библиотекари </a:t>
            </a:r>
            <a:r>
              <a:rPr lang="ru-RU" altLang="ru-RU" sz="2000" b="1" i="1" dirty="0">
                <a:solidFill>
                  <a:srgbClr val="1108C8"/>
                </a:solidFill>
                <a:latin typeface="Bookman Old Style" pitchFamily="18" charset="0"/>
              </a:rPr>
              <a:t>доставляли раненым газеты, журналы, книги, по их просьбе писали письма</a:t>
            </a:r>
            <a:r>
              <a:rPr lang="ru-RU" altLang="ru-RU" sz="2000" b="1" dirty="0">
                <a:solidFill>
                  <a:srgbClr val="1108C8"/>
                </a:solidFill>
                <a:latin typeface="Courier New" pitchFamily="49" charset="0"/>
              </a:rPr>
              <a:t>.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23528" y="3662345"/>
            <a:ext cx="3313113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настоящее время в этом здании находится </a:t>
            </a:r>
            <a:r>
              <a:rPr lang="ru-RU" alt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Ц</a:t>
            </a:r>
            <a:r>
              <a:rPr lang="ru-RU" alt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ентральная </a:t>
            </a:r>
            <a:r>
              <a:rPr lang="ru-RU" alt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детская библиотека.</a:t>
            </a:r>
          </a:p>
        </p:txBody>
      </p:sp>
      <p:pic>
        <p:nvPicPr>
          <p:cNvPr id="7" name="Picture 5" descr="DSC006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819400"/>
            <a:ext cx="5292725" cy="40386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08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6453" y="5478385"/>
            <a:ext cx="8670043" cy="1354217"/>
          </a:xfrm>
          <a:prstGeom prst="rect">
            <a:avLst/>
          </a:prstGeom>
          <a:effectLst>
            <a:outerShdw dist="12700" dir="8100000" sx="85000" sy="85000" kx="800400" algn="br" rotWithShape="0">
              <a:schemeClr val="tx1">
                <a:alpha val="17000"/>
              </a:scheme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27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Первой заведующей </a:t>
            </a:r>
          </a:p>
          <a:p>
            <a:pPr algn="ctr"/>
            <a:r>
              <a:rPr lang="ru-RU" altLang="ru-RU" sz="27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детским отделением стала </a:t>
            </a:r>
          </a:p>
          <a:p>
            <a:pPr algn="ctr"/>
            <a:r>
              <a:rPr lang="ru-RU" alt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anose="02050604050505020204" pitchFamily="18" charset="0"/>
              </a:rPr>
              <a:t>Лидия Александровна </a:t>
            </a:r>
            <a:r>
              <a:rPr lang="ru-RU" altLang="ru-RU" sz="2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anose="02050604050505020204" pitchFamily="18" charset="0"/>
              </a:rPr>
              <a:t>Штырева</a:t>
            </a:r>
            <a:r>
              <a:rPr lang="ru-RU" alt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anose="02050604050505020204" pitchFamily="18" charset="0"/>
              </a:rPr>
              <a:t>. </a:t>
            </a:r>
            <a:r>
              <a:rPr lang="ru-RU" altLang="ru-RU" sz="16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(на фото справа) 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203" y="18255"/>
            <a:ext cx="9036496" cy="12241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В 1951 году при </a:t>
            </a:r>
            <a:r>
              <a:rPr lang="ru-RU" sz="2800" b="1" i="1" dirty="0" err="1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Вадской</a:t>
            </a:r>
            <a:r>
              <a:rPr lang="ru-RU" sz="28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 библиотеке </a:t>
            </a:r>
          </a:p>
          <a:p>
            <a:pPr marL="0" indent="0" algn="ctr">
              <a:buNone/>
            </a:pPr>
            <a:r>
              <a:rPr lang="ru-RU" sz="28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открывается </a:t>
            </a:r>
          </a:p>
          <a:p>
            <a:pPr marL="0" indent="0" algn="ctr">
              <a:buNone/>
            </a:pPr>
            <a:r>
              <a:rPr lang="ru-RU" sz="28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Д</a:t>
            </a:r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етское отделение</a:t>
            </a:r>
            <a:endParaRPr lang="ru-RU" sz="28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01710"/>
            <a:ext cx="5962650" cy="3876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19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188640"/>
            <a:ext cx="8640960" cy="1329060"/>
          </a:xfrm>
        </p:spPr>
        <p:txBody>
          <a:bodyPr/>
          <a:lstStyle/>
          <a:p>
            <a:pPr algn="ctr"/>
            <a:r>
              <a:rPr lang="ru-RU" altLang="ru-RU" sz="2400" b="1" i="1" dirty="0">
                <a:solidFill>
                  <a:srgbClr val="1108C8"/>
                </a:solidFill>
                <a:latin typeface="Bookman Old Style" pitchFamily="18" charset="0"/>
              </a:rPr>
              <a:t>В начале 60-х годов </a:t>
            </a:r>
            <a:r>
              <a:rPr lang="ru-RU" altLang="ru-RU" sz="2400" b="1" i="1" dirty="0" smtClean="0">
                <a:solidFill>
                  <a:srgbClr val="1108C8"/>
                </a:solidFill>
                <a:latin typeface="Bookman Old Style" pitchFamily="18" charset="0"/>
              </a:rPr>
              <a:t/>
            </a:r>
            <a:br>
              <a:rPr lang="ru-RU" altLang="ru-RU" sz="2400" b="1" i="1" dirty="0" smtClean="0">
                <a:solidFill>
                  <a:srgbClr val="1108C8"/>
                </a:solidFill>
                <a:latin typeface="Bookman Old Style" pitchFamily="18" charset="0"/>
              </a:rPr>
            </a:br>
            <a:r>
              <a:rPr lang="ru-RU" altLang="ru-RU" sz="2400" b="1" i="1" dirty="0" smtClean="0">
                <a:solidFill>
                  <a:srgbClr val="1108C8"/>
                </a:solidFill>
                <a:latin typeface="Bookman Old Style" pitchFamily="18" charset="0"/>
              </a:rPr>
              <a:t>на  должность библиотекаря приходит </a:t>
            </a:r>
            <a:r>
              <a:rPr lang="ru-RU" altLang="ru-RU" sz="2400" i="1" dirty="0" smtClean="0">
                <a:latin typeface="Bookman Old Style" pitchFamily="18" charset="0"/>
              </a:rPr>
              <a:t/>
            </a:r>
            <a:br>
              <a:rPr lang="ru-RU" altLang="ru-RU" sz="2400" i="1" dirty="0" smtClean="0">
                <a:latin typeface="Bookman Old Style" pitchFamily="18" charset="0"/>
              </a:rPr>
            </a:br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Ванина </a:t>
            </a:r>
            <a:r>
              <a:rPr lang="ru-RU" alt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Александра Петровна.</a:t>
            </a:r>
          </a:p>
        </p:txBody>
      </p:sp>
      <p:pic>
        <p:nvPicPr>
          <p:cNvPr id="25606" name="Picture 6" descr="Ванин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712" y="1772816"/>
            <a:ext cx="5508377" cy="46516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2CE5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6287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648"/>
            <a:ext cx="4229473" cy="6108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296585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В</a:t>
            </a:r>
            <a:r>
              <a:rPr lang="ru-RU" sz="2400" b="1" i="1" dirty="0">
                <a:latin typeface="Bookman Old Style" panose="020506040505050202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1968</a:t>
            </a:r>
            <a:r>
              <a:rPr lang="ru-RU" sz="2400" b="1" i="1" dirty="0">
                <a:latin typeface="Bookman Old Style" panose="02050604050505020204" pitchFamily="18" charset="0"/>
              </a:rPr>
              <a:t>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году в детской библиотеке 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было </a:t>
            </a:r>
          </a:p>
          <a:p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1536</a:t>
            </a:r>
            <a:r>
              <a:rPr lang="ru-RU" sz="2400" b="1" i="1" dirty="0" smtClean="0">
                <a:latin typeface="Bookman Old Style" panose="02050604050505020204" pitchFamily="18" charset="0"/>
              </a:rPr>
              <a:t>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читателей, которые посетили библиотеку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19067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раз. </a:t>
            </a:r>
            <a:endParaRPr lang="ru-RU" sz="2400" b="1" i="1" dirty="0" smtClean="0">
              <a:solidFill>
                <a:srgbClr val="1108C8"/>
              </a:solidFill>
              <a:latin typeface="Bookman Old Style" panose="02050604050505020204" pitchFamily="18" charset="0"/>
            </a:endParaRPr>
          </a:p>
          <a:p>
            <a:endParaRPr lang="ru-RU" sz="2400" b="1" i="1" dirty="0" smtClean="0">
              <a:latin typeface="Bookman Old Style" panose="02050604050505020204" pitchFamily="18" charset="0"/>
            </a:endParaRPr>
          </a:p>
          <a:p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Читателям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было выдано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31108 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экземпляров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книг и журналов. </a:t>
            </a:r>
            <a:endParaRPr lang="ru-RU" sz="2400" b="1" i="1" dirty="0" smtClean="0">
              <a:solidFill>
                <a:srgbClr val="1108C8"/>
              </a:solidFill>
              <a:latin typeface="Bookman Old Style" panose="02050604050505020204" pitchFamily="18" charset="0"/>
            </a:endParaRPr>
          </a:p>
          <a:p>
            <a:endParaRPr lang="ru-RU" sz="2400" b="1" i="1" dirty="0" smtClean="0">
              <a:solidFill>
                <a:srgbClr val="1108C8"/>
              </a:solidFill>
              <a:latin typeface="Bookman Old Style" panose="02050604050505020204" pitchFamily="18" charset="0"/>
            </a:endParaRPr>
          </a:p>
          <a:p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Всего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фонд составлял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12952</a:t>
            </a:r>
            <a:r>
              <a:rPr lang="ru-RU" sz="2400" b="1" i="1" dirty="0">
                <a:latin typeface="Bookman Old Style" panose="02050604050505020204" pitchFamily="18" charset="0"/>
              </a:rPr>
              <a:t> 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экземпляра,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причем</a:t>
            </a:r>
            <a:r>
              <a:rPr lang="ru-RU" sz="2400" b="1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2380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экземпляров поступили за отчетный год. </a:t>
            </a:r>
          </a:p>
        </p:txBody>
      </p:sp>
    </p:spTree>
    <p:extLst>
      <p:ext uri="{BB962C8B-B14F-4D97-AF65-F5344CB8AC3E}">
        <p14:creationId xmlns:p14="http://schemas.microsoft.com/office/powerpoint/2010/main" val="58050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115616" y="2601043"/>
            <a:ext cx="6552728" cy="158417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altLang="ru-RU" sz="2800" b="1" i="1" dirty="0" smtClean="0">
                <a:solidFill>
                  <a:srgbClr val="FF0000"/>
                </a:solidFill>
                <a:latin typeface="Bookman Old Style" pitchFamily="18" charset="0"/>
              </a:rPr>
              <a:t>25 октября 1897 года была открыта </a:t>
            </a:r>
          </a:p>
          <a:p>
            <a:pPr algn="ctr">
              <a:buFontTx/>
              <a:buNone/>
            </a:pPr>
            <a:r>
              <a:rPr lang="ru-RU" altLang="ru-RU" sz="2800" b="1" i="1" dirty="0" err="1" smtClean="0">
                <a:solidFill>
                  <a:srgbClr val="FF0000"/>
                </a:solidFill>
                <a:latin typeface="Bookman Old Style" pitchFamily="18" charset="0"/>
              </a:rPr>
              <a:t>Вадская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Bookman Old Style" pitchFamily="18" charset="0"/>
              </a:rPr>
              <a:t> народная библиотека</a:t>
            </a:r>
            <a:endParaRPr lang="ru-RU" altLang="ru-RU" sz="2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" name="Picture 8" descr="здание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16632"/>
            <a:ext cx="3744913" cy="2544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здание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4077072"/>
            <a:ext cx="397415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S402170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040" y="4005064"/>
            <a:ext cx="3888432" cy="2688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библиот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2897"/>
            <a:ext cx="3812641" cy="2376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05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1"/>
            <a:ext cx="8229600" cy="37444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Лидия Александровна  </a:t>
            </a:r>
            <a:r>
              <a:rPr lang="ru-RU" b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Штырева</a:t>
            </a: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8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организовала работу коллектива Центральной детской библиотеки </a:t>
            </a:r>
          </a:p>
          <a:p>
            <a:pPr marL="0" indent="0" algn="ctr">
              <a:buNone/>
            </a:pPr>
            <a:r>
              <a:rPr lang="ru-RU" sz="28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на </a:t>
            </a:r>
            <a:r>
              <a:rPr lang="ru-RU" sz="28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высоком уровне , </a:t>
            </a:r>
            <a:r>
              <a:rPr lang="ru-RU" sz="28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что позволило ежегодно добиваться высоких показателей, лучших в области.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1108C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17032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Библиотека постоянно становилась победителем в социалистическом соревновании, в различных смотрах и конкурсах. </a:t>
            </a:r>
            <a:endParaRPr lang="ru-RU" sz="2800" b="1" i="1" dirty="0" smtClean="0">
              <a:solidFill>
                <a:srgbClr val="1108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endParaRPr lang="ru-RU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07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71699" y="5370092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 книжной выставки 1984 г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02" y="253505"/>
            <a:ext cx="8296275" cy="511658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02CE55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616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928670"/>
            <a:ext cx="785818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1108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 достижения в работе, профессиональный вклад  в сохранение и развитие библиотечного дела 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Лидия Александровна </a:t>
            </a:r>
            <a:r>
              <a:rPr lang="ru-RU" sz="28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Штырева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ru-RU" sz="2800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удостоена высокого звания </a:t>
            </a:r>
          </a:p>
          <a:p>
            <a:pPr algn="ctr"/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«Заслуженный работник культуры»</a:t>
            </a:r>
            <a:r>
              <a:rPr lang="ru-RU" sz="2800" b="1" i="1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2800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(1982г.) </a:t>
            </a:r>
            <a:endParaRPr lang="ru-RU" sz="2800" i="1" dirty="0">
              <a:solidFill>
                <a:srgbClr val="1108C8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5" name="Rectangle 17"/>
          <p:cNvSpPr>
            <a:spLocks noGrp="1" noChangeArrowheads="1"/>
          </p:cNvSpPr>
          <p:nvPr>
            <p:ph type="title"/>
          </p:nvPr>
        </p:nvSpPr>
        <p:spPr>
          <a:xfrm>
            <a:off x="219075" y="227012"/>
            <a:ext cx="8745413" cy="1689819"/>
          </a:xfrm>
        </p:spPr>
        <p:txBody>
          <a:bodyPr/>
          <a:lstStyle/>
          <a:p>
            <a:r>
              <a:rPr lang="ru-RU" alt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000" b="1" i="1" dirty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1976 </a:t>
            </a:r>
            <a:r>
              <a:rPr lang="ru-RU" alt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детское </a:t>
            </a:r>
            <a:r>
              <a:rPr lang="ru-RU" altLang="ru-RU" sz="2000" b="1" i="1" dirty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отделение получило статус </a:t>
            </a:r>
            <a:r>
              <a:rPr lang="ru-RU" altLang="ru-RU" sz="2000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i="1" dirty="0" smtClean="0">
                <a:solidFill>
                  <a:srgbClr val="00B0F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alt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Центральной </a:t>
            </a:r>
            <a:r>
              <a:rPr lang="ru-RU" altLang="ru-RU" sz="2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детской библиотеки. </a:t>
            </a:r>
            <a:r>
              <a:rPr lang="ru-RU" alt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altLang="ru-RU" sz="1800" b="1" i="1" dirty="0" smtClean="0">
                <a:solidFill>
                  <a:srgbClr val="FF006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800" b="1" i="1" dirty="0">
                <a:solidFill>
                  <a:srgbClr val="FF006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ней работает уже три человека: </a:t>
            </a:r>
            <a:r>
              <a:rPr lang="ru-RU" altLang="ru-RU" sz="1800" b="1" i="1" dirty="0" smtClean="0">
                <a:solidFill>
                  <a:srgbClr val="FF006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i="1" dirty="0" smtClean="0">
                <a:solidFill>
                  <a:srgbClr val="FF006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altLang="ru-RU" sz="1800" b="1" i="1" dirty="0" smtClean="0">
                <a:solidFill>
                  <a:srgbClr val="FF006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заведующая </a:t>
            </a:r>
            <a:r>
              <a:rPr lang="ru-RU" altLang="ru-RU" sz="1800" b="1" i="1" dirty="0">
                <a:solidFill>
                  <a:srgbClr val="FF006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800" b="1" i="1" dirty="0" err="1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Штырева</a:t>
            </a:r>
            <a:r>
              <a:rPr lang="ru-RU" altLang="ru-RU" sz="1800" b="1" i="1" dirty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Л. А., </a:t>
            </a:r>
            <a:r>
              <a:rPr lang="ru-RU" altLang="ru-RU" sz="1800" b="1" i="1" dirty="0" smtClean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i="1" dirty="0" smtClean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altLang="ru-RU" sz="1800" b="1" i="1" dirty="0" smtClean="0">
                <a:solidFill>
                  <a:srgbClr val="FF006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библиотекарь </a:t>
            </a:r>
            <a:r>
              <a:rPr lang="ru-RU" altLang="ru-RU" sz="1800" b="1" i="1" dirty="0">
                <a:solidFill>
                  <a:srgbClr val="FF006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абонемента –</a:t>
            </a:r>
            <a:r>
              <a:rPr lang="ru-RU" altLang="ru-RU" sz="1800" b="1" i="1" dirty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i="1" dirty="0" err="1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Мотова</a:t>
            </a:r>
            <a:r>
              <a:rPr lang="ru-RU" altLang="ru-RU" sz="1800" b="1" i="1" dirty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Н. И., </a:t>
            </a:r>
            <a:r>
              <a:rPr lang="ru-RU" altLang="ru-RU" sz="1800" b="1" i="1" dirty="0" smtClean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i="1" dirty="0" smtClean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altLang="ru-RU" sz="1800" b="1" i="1" dirty="0" smtClean="0">
                <a:solidFill>
                  <a:srgbClr val="FF006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библиотекарь </a:t>
            </a:r>
            <a:r>
              <a:rPr lang="ru-RU" altLang="ru-RU" sz="1800" b="1" i="1" dirty="0">
                <a:solidFill>
                  <a:srgbClr val="FF006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читального зала – </a:t>
            </a:r>
            <a:r>
              <a:rPr lang="ru-RU" altLang="ru-RU" sz="1800" b="1" i="1" dirty="0" err="1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Салганова</a:t>
            </a:r>
            <a:r>
              <a:rPr lang="ru-RU" altLang="ru-RU" sz="1800" b="1" i="1" dirty="0">
                <a:solidFill>
                  <a:srgbClr val="1108C8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С. С.</a:t>
            </a:r>
          </a:p>
        </p:txBody>
      </p:sp>
      <p:pic>
        <p:nvPicPr>
          <p:cNvPr id="27669" name="Picture 21" descr="Штырев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2276872"/>
            <a:ext cx="4048125" cy="239395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7670" name="Picture 22" descr="библиотекарь чз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7744" y="4308475"/>
            <a:ext cx="3657600" cy="2549525"/>
          </a:xfr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72" name="Picture 24" descr="мотова"/>
          <p:cNvPicPr>
            <a:picLocks noGrp="1" noChangeAspect="1" noChangeArrowheads="1"/>
          </p:cNvPicPr>
          <p:nvPr>
            <p:ph sz="half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0" y="2348880"/>
            <a:ext cx="381635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3787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2"/>
            <a:ext cx="8817421" cy="1977851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1983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году начала работать библиотекарем читального зала </a:t>
            </a:r>
            <a:br>
              <a:rPr lang="ru-RU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Николина Мария Николаевна, </a:t>
            </a:r>
            <a:b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b="1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которая с 1989 г. по март 2008 г. возглавляла коллектив Центральной детской библиотеки</a:t>
            </a:r>
            <a:endParaRPr lang="ru-RU" b="1" i="1" dirty="0">
              <a:solidFill>
                <a:srgbClr val="1108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6" name="Picture 8" descr="S402034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696" y="3068960"/>
            <a:ext cx="5491882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15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2329"/>
            <a:ext cx="8601397" cy="2418559"/>
          </a:xfrm>
        </p:spPr>
        <p:txBody>
          <a:bodyPr/>
          <a:lstStyle/>
          <a:p>
            <a:r>
              <a:rPr lang="ru-RU" altLang="ru-RU" i="1" dirty="0">
                <a:solidFill>
                  <a:srgbClr val="1108C8"/>
                </a:solidFill>
                <a:latin typeface="Bookman Old Style" pitchFamily="18" charset="0"/>
              </a:rPr>
              <a:t>С </a:t>
            </a:r>
            <a:r>
              <a:rPr lang="ru-RU" altLang="ru-RU" i="1" dirty="0" smtClean="0">
                <a:solidFill>
                  <a:srgbClr val="1108C8"/>
                </a:solidFill>
                <a:latin typeface="Bookman Old Style" pitchFamily="18" charset="0"/>
              </a:rPr>
              <a:t>1988-1989 гг. В детскую библиотеку приходят работать </a:t>
            </a:r>
            <a:r>
              <a:rPr lang="ru-RU" alt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Танина Анастасия Владимировна</a:t>
            </a:r>
            <a:r>
              <a:rPr lang="ru-RU" altLang="ru-RU" sz="16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altLang="ru-RU" i="1" dirty="0" smtClean="0">
                <a:solidFill>
                  <a:srgbClr val="1108C8"/>
                </a:solidFill>
                <a:latin typeface="Bookman Old Style" pitchFamily="18" charset="0"/>
              </a:rPr>
              <a:t>и </a:t>
            </a:r>
            <a:r>
              <a:rPr lang="ru-RU" altLang="ru-RU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Соменкова</a:t>
            </a:r>
            <a:r>
              <a:rPr lang="ru-RU" alt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Татьяна Николаевна.</a:t>
            </a:r>
            <a:r>
              <a:rPr lang="ru-RU" altLang="ru-RU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altLang="ru-RU" i="1" dirty="0" smtClean="0">
                <a:latin typeface="Bookman Old Style" pitchFamily="18" charset="0"/>
              </a:rPr>
              <a:t/>
            </a:r>
            <a:br>
              <a:rPr lang="ru-RU" altLang="ru-RU" i="1" dirty="0" smtClean="0">
                <a:latin typeface="Bookman Old Style" pitchFamily="18" charset="0"/>
              </a:rPr>
            </a:br>
            <a:r>
              <a:rPr lang="ru-RU" altLang="ru-RU" i="1" dirty="0" smtClean="0">
                <a:solidFill>
                  <a:srgbClr val="1108C8"/>
                </a:solidFill>
                <a:latin typeface="Bookman Old Style" pitchFamily="18" charset="0"/>
              </a:rPr>
              <a:t>В 1994г. – </a:t>
            </a:r>
            <a:r>
              <a:rPr lang="ru-RU" alt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Сидорина Алена Вячеславовн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</a:t>
            </a:r>
            <a:endParaRPr lang="ru-RU" alt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04323"/>
            <a:ext cx="6336704" cy="41953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5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360" y="332656"/>
            <a:ext cx="8793754" cy="1944216"/>
          </a:xfrm>
        </p:spPr>
        <p:txBody>
          <a:bodyPr/>
          <a:lstStyle/>
          <a:p>
            <a:r>
              <a:rPr 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Центральная детская библиотека проводит крупные районные мероприятия: праздники книги, </a:t>
            </a:r>
            <a:br>
              <a:rPr 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</a:br>
            <a:r>
              <a:rPr 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творческие конкурсы с детским населением. </a:t>
            </a:r>
            <a:br>
              <a:rPr 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</a:br>
            <a:r>
              <a:rPr lang="ru-RU" sz="20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В детской библиотеке работают различные объединения по интересам: </a:t>
            </a:r>
            <a:r>
              <a:rPr lang="ru-RU" sz="2000" dirty="0" smtClean="0">
                <a:latin typeface="Bookman Old Style" panose="02050604050505020204" pitchFamily="18" charset="0"/>
              </a:rPr>
              <a:t/>
            </a:r>
            <a:br>
              <a:rPr lang="ru-RU" sz="2000" dirty="0" smtClean="0">
                <a:latin typeface="Bookman Old Style" panose="020506040505050202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«Маленький театр книги», «Почитай-ка», «Проба пера»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28" name="Picture 4" descr="C:\Documents and Settings\user\Рабочий стол\фото история цдб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067" y="3655740"/>
            <a:ext cx="4569047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user\Рабочий стол\фото история цдб\Безымянный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4444566" cy="29630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27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/>
          <a:lstStyle/>
          <a:p>
            <a:r>
              <a:rPr lang="ru-RU" sz="22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Вместе со своими читателями библиотекари инсценируют отрывки из произведений художественной литературы, проводят литературно-музыкальные композиции, детские праздники.</a:t>
            </a:r>
            <a:endParaRPr lang="ru-RU" sz="2200" b="1" i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3" descr="C:\Documents and Settings\user\Рабочий стол\фото история цдб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0470">
            <a:off x="75104" y="2573586"/>
            <a:ext cx="4388371" cy="2900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user\Рабочий стол\фото история цдб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4875">
            <a:off x="4476436" y="2370984"/>
            <a:ext cx="4350421" cy="2684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ser\Рабочий стол\фото история цдб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303736"/>
            <a:ext cx="4118931" cy="2569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37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500042"/>
            <a:ext cx="5598104" cy="3550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3429000"/>
            <a:ext cx="5008624" cy="3269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948264" y="400506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40948" y="1196752"/>
            <a:ext cx="3203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Неделя детской книги – 1998 г.</a:t>
            </a:r>
            <a:endParaRPr lang="ru-RU" sz="2800" b="1" i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80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6389" y="116632"/>
            <a:ext cx="8229600" cy="21697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1999 году </a:t>
            </a:r>
          </a:p>
          <a:p>
            <a:r>
              <a:rPr lang="ru-RU" sz="2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Соменкова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Татьяна Николаевна </a:t>
            </a:r>
          </a:p>
          <a:p>
            <a:r>
              <a:rPr lang="ru-RU" sz="2600" b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становится победителем  областного конкурса профессионального мастерства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C00000"/>
                  </a:solidFill>
                </a:uFill>
                <a:latin typeface="Bookman Old Style" pitchFamily="18" charset="0"/>
              </a:rPr>
              <a:t>«Я  - детский библиотекарь!» </a:t>
            </a:r>
            <a:r>
              <a:rPr lang="ru-RU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C00000"/>
                  </a:solidFill>
                </a:uFill>
                <a:latin typeface="Bookman Old Style" pitchFamily="18" charset="0"/>
              </a:rPr>
              <a:t/>
            </a:r>
            <a:br>
              <a:rPr lang="ru-RU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C00000"/>
                  </a:solidFill>
                </a:uFill>
                <a:latin typeface="Bookman Old Style" pitchFamily="18" charset="0"/>
              </a:rPr>
            </a:br>
            <a:endParaRPr lang="ru-R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C00000"/>
                </a:solidFill>
              </a:uFill>
              <a:latin typeface="Bookman Old Style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039" y="2060848"/>
            <a:ext cx="3929906" cy="4627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2492896"/>
            <a:ext cx="4920750" cy="3362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43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717032"/>
            <a:ext cx="8712968" cy="21602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Попечителем библиотеки был назначен земский начальник 5-го участка </a:t>
            </a:r>
            <a:r>
              <a:rPr lang="ru-RU" sz="2800" i="1" dirty="0" err="1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Арзамасского</a:t>
            </a:r>
            <a:r>
              <a:rPr lang="ru-RU" sz="2800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уезда </a:t>
            </a:r>
          </a:p>
          <a:p>
            <a:pPr marL="0" indent="0" algn="ctr">
              <a:buNone/>
            </a:pPr>
            <a:r>
              <a:rPr lang="ru-RU" sz="2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Дмитрий Васильевич </a:t>
            </a:r>
            <a:r>
              <a:rPr lang="ru-RU" sz="2800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Хотяинцев</a:t>
            </a:r>
            <a:r>
              <a:rPr lang="ru-RU" sz="2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484784"/>
            <a:ext cx="8856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25 октября 1897 года</a:t>
            </a:r>
          </a:p>
          <a:p>
            <a:pPr algn="ctr"/>
            <a:r>
              <a:rPr lang="ru-RU" sz="28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на средства </a:t>
            </a:r>
            <a:r>
              <a:rPr lang="ru-RU" sz="2800" i="1" dirty="0" err="1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Арзамасского</a:t>
            </a:r>
            <a:r>
              <a:rPr lang="ru-RU" sz="28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уездного земства </a:t>
            </a:r>
          </a:p>
          <a:p>
            <a:pPr algn="ctr"/>
            <a:r>
              <a:rPr lang="ru-RU" sz="28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была открыта </a:t>
            </a:r>
          </a:p>
          <a:p>
            <a:pPr algn="ctr"/>
            <a:r>
              <a:rPr lang="ru-RU" sz="28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Вадская</a:t>
            </a:r>
            <a:r>
              <a:rPr lang="ru-RU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народная библиотека.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9572" y="188640"/>
            <a:ext cx="7776864" cy="115212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Библиотека 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досоветский период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83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936104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5"/>
            <a:ext cx="4984370" cy="32922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Фотографии\tE34NEDuWC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12976"/>
            <a:ext cx="4752020" cy="3547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899592" y="188640"/>
            <a:ext cx="7704856" cy="1080120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2006 году Детская библиотека переезжает в новое здание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63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1000108"/>
            <a:ext cx="3240360" cy="2286016"/>
          </a:xfrm>
          <a:effectLst>
            <a:outerShdw blurRad="25400" dist="38100" dir="240000" algn="ctr" rotWithShape="0">
              <a:schemeClr val="tx1"/>
            </a:outerShdw>
          </a:effectLst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«Праздник игр и игрушки»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214422"/>
            <a:ext cx="5200685" cy="35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216" y="3714752"/>
            <a:ext cx="5055784" cy="3143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899592" y="0"/>
            <a:ext cx="7704856" cy="100010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Bookman Old Style" pitchFamily="18" charset="0"/>
              </a:rPr>
              <a:t>После переезда библиотека вновь открыла свои двери для читателей</a:t>
            </a:r>
            <a:endParaRPr lang="ru-RU" sz="28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00034" y="4571984"/>
            <a:ext cx="3240360" cy="2286016"/>
          </a:xfrm>
          <a:prstGeom prst="rect">
            <a:avLst/>
          </a:prstGeom>
          <a:effectLst>
            <a:outerShdw blurRad="25400" dist="38100" dir="240000" algn="ctr" rotWithShape="0">
              <a:schemeClr val="tx1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j-ea"/>
                <a:cs typeface="+mj-cs"/>
              </a:rPr>
              <a:t>«Турнир</a:t>
            </a:r>
            <a:r>
              <a:rPr kumimoji="0" lang="ru-RU" sz="28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j-ea"/>
                <a:cs typeface="+mj-cs"/>
              </a:rPr>
              <a:t> знатоков природы»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anose="020506040505050202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4747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10906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5656" y="4725144"/>
            <a:ext cx="2714645" cy="2035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D:\отчет 2012 Вадский район\приложение к отчету 2012\Библиотечная деятельность\ИКЦ\Стенд в ИКЦ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3" y="1777573"/>
            <a:ext cx="4439816" cy="3329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899592" y="188640"/>
            <a:ext cx="7704856" cy="1440160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2006 году на базе библиотеки открывается Информационно- компьютерный центр «Окно в Россию»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D:\Фотографии\2013\икц\DSC005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106" y="3356992"/>
            <a:ext cx="4435510" cy="33270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7щ78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33934">
            <a:off x="4997433" y="1927972"/>
            <a:ext cx="967347" cy="138690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jmjm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2160" y="1700808"/>
            <a:ext cx="1065187" cy="152523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Рисунок 8" descr="нген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09629">
            <a:off x="7136122" y="1922684"/>
            <a:ext cx="1002008" cy="144608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58378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5" name="Picture 2" descr="C:\Documents and Settings\user\Рабочий стол\лыс 3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88839"/>
            <a:ext cx="3719342" cy="47517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39552" y="0"/>
            <a:ext cx="8175852" cy="1857364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2008 году заведующей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Центральной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детской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библиотекой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становится </a:t>
            </a:r>
            <a:b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Соменкова Татьяна </a:t>
            </a:r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Николаевна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Заместитель директора ЦБС по работе с детьми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5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26056" y="153345"/>
            <a:ext cx="8810630" cy="1944216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 2008 года в библиотеке разрабатываются и реализуются программы и проекты, участие в которых, повышает не только творческий потенциал сотрудников, но и роль библиотеки в местном сообществе, расширяет социальное партнерство и улучшает материальную-техническую базу ЦДБ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D:\Фотографии\2013\уроки стобеда\библиосумерки 0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81" y="2276872"/>
            <a:ext cx="4194626" cy="3145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6329" y="5301208"/>
            <a:ext cx="4147298" cy="1328023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С 2008 реализуется программа</a:t>
            </a:r>
          </a:p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«Любить книгу с детства»</a:t>
            </a:r>
          </a:p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(работа с дошкольниками)</a:t>
            </a:r>
            <a:endParaRPr lang="ru-RU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pic>
        <p:nvPicPr>
          <p:cNvPr id="1027" name="Picture 3" descr="F:\Фотографии\2011 год\карнавал\DSC06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89" y="2852936"/>
            <a:ext cx="4568799" cy="3426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52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67944" y="764704"/>
            <a:ext cx="4999545" cy="1634490"/>
          </a:xfrm>
          <a:prstGeom prst="roundRect">
            <a:avLst/>
          </a:prstGeom>
          <a:ln>
            <a:solidFill>
              <a:srgbClr val="02CE55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В 2008 году центральная детская библиотека стала победителем областного конкурса проектов «Всей семьей в библиотеку» (проект «Семейная компьютерная школа»).</a:t>
            </a:r>
            <a:endParaRPr lang="ru-RU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pic>
        <p:nvPicPr>
          <p:cNvPr id="5" name="Рисунок 4" descr="P1090685.JPG"/>
          <p:cNvPicPr>
            <a:picLocks noChangeAspect="1"/>
          </p:cNvPicPr>
          <p:nvPr/>
        </p:nvPicPr>
        <p:blipFill>
          <a:blip r:embed="rId2" cstate="print"/>
          <a:srcRect l="2343" t="6250" r="1562"/>
          <a:stretch>
            <a:fillRect/>
          </a:stretch>
        </p:blipFill>
        <p:spPr>
          <a:xfrm>
            <a:off x="142844" y="428604"/>
            <a:ext cx="3805322" cy="2784372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112500"/>
          </a:effectLst>
          <a:scene3d>
            <a:camera prst="perspectiveRight"/>
            <a:lightRig rig="threePt" dir="t"/>
          </a:scene3d>
        </p:spPr>
      </p:pic>
      <p:pic>
        <p:nvPicPr>
          <p:cNvPr id="6" name="Рисунок 5" descr="Изображение 100.jpg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4788024" y="3501008"/>
            <a:ext cx="4071782" cy="271685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" name="Picture 13" descr="P109068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571876"/>
            <a:ext cx="3786214" cy="2746990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000232" y="6572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42976" y="6215082"/>
            <a:ext cx="332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Наш приз</a:t>
            </a:r>
            <a:endParaRPr lang="ru-RU" sz="32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36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500042"/>
            <a:ext cx="3500462" cy="5107781"/>
          </a:xfrm>
          <a:prstGeom prst="roundRect">
            <a:avLst>
              <a:gd name="adj" fmla="val 24572"/>
            </a:avLst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1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Программа 2008 «Мира не узнаешь, не зная края своего» Всероссийский конкурс </a:t>
            </a:r>
          </a:p>
          <a:p>
            <a:pPr algn="ctr"/>
            <a:r>
              <a:rPr lang="ru-RU" sz="21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«Всей семьей в библиотеку» </a:t>
            </a:r>
          </a:p>
          <a:p>
            <a:pPr algn="ctr"/>
            <a:r>
              <a:rPr lang="ru-RU" sz="21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наш читатель Миленков Саша занял первое место в номинации </a:t>
            </a:r>
          </a:p>
          <a:p>
            <a:pPr algn="ctr"/>
            <a:r>
              <a:rPr lang="ru-RU" sz="21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«Моя родословная»</a:t>
            </a:r>
            <a:endParaRPr lang="ru-RU" sz="2100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pic>
        <p:nvPicPr>
          <p:cNvPr id="5" name="Picture 2" descr="F:\Фотографии\патриот.воспит\P5170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428604"/>
            <a:ext cx="3844677" cy="51265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214290"/>
            <a:ext cx="8286808" cy="2145268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Читатели библиотеки неоднократно занимали призовые места за участие </a:t>
            </a:r>
          </a:p>
          <a:p>
            <a:pPr algn="ctr"/>
            <a:r>
              <a:rPr lang="ru-RU" sz="20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во Всероссийских конкурсах:</a:t>
            </a:r>
          </a:p>
          <a:p>
            <a:pPr algn="ctr"/>
            <a:r>
              <a:rPr lang="ru-RU" sz="20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-2008-2009гг. – первое место в конкурсе «Моя семья»</a:t>
            </a:r>
          </a:p>
          <a:p>
            <a:pPr algn="ctr"/>
            <a:r>
              <a:rPr lang="ru-RU" sz="20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-2009-2010гг. – первое место в конкурсе </a:t>
            </a:r>
          </a:p>
          <a:p>
            <a:pPr algn="ctr"/>
            <a:r>
              <a:rPr lang="ru-RU" sz="2000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«Моя безопасная сеть»</a:t>
            </a:r>
            <a:endParaRPr lang="ru-RU" sz="2000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pic>
        <p:nvPicPr>
          <p:cNvPr id="8" name="Рисунок 7" descr="диплом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2857496"/>
            <a:ext cx="2714644" cy="385765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9" name="Рисунок 8" descr="интернет.JPG"/>
          <p:cNvPicPr>
            <a:picLocks noChangeAspect="1"/>
          </p:cNvPicPr>
          <p:nvPr/>
        </p:nvPicPr>
        <p:blipFill>
          <a:blip r:embed="rId3" cstate="print"/>
          <a:srcRect t="1790"/>
          <a:stretch>
            <a:fillRect/>
          </a:stretch>
        </p:blipFill>
        <p:spPr>
          <a:xfrm>
            <a:off x="4643438" y="3214686"/>
            <a:ext cx="3929090" cy="328614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07834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32040" y="928670"/>
            <a:ext cx="4147298" cy="1021556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В 2009 году разработан и реализован проект </a:t>
            </a:r>
          </a:p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«Новый образ библиотеки»</a:t>
            </a:r>
            <a:endParaRPr lang="ru-RU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446" y="4005285"/>
            <a:ext cx="4799212" cy="2860358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Проект принял участие в конкурсе библиотечных проектно-дизайнерских идей «Яркие люди в ярком пространстве», </a:t>
            </a:r>
          </a:p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который проводили Министерство культуры России и некоммерческий фонд «Пушкинская библиотека»</a:t>
            </a:r>
            <a:endParaRPr lang="ru-RU" dirty="0"/>
          </a:p>
        </p:txBody>
      </p:sp>
      <p:pic>
        <p:nvPicPr>
          <p:cNvPr id="2050" name="Picture 2" descr="C:\Documents and Settings\user\Рабочий стол\PA1600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2" y="332656"/>
            <a:ext cx="4705096" cy="3528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:\Фотографии\Новая папка (4)\PA160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45024"/>
            <a:ext cx="3992995" cy="2994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25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P6090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4427537" cy="5157787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P423006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1" y="1714488"/>
            <a:ext cx="3464721" cy="4619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857752" y="357166"/>
            <a:ext cx="4147298" cy="1021556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В 2010 году разработан и реализован проект </a:t>
            </a:r>
          </a:p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«Лечит книга»</a:t>
            </a:r>
            <a:endParaRPr lang="ru-RU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357694"/>
            <a:ext cx="4147298" cy="1940957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Библиотерапевтическая</a:t>
            </a:r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 помощь детям с ослабленным здоровьем, находящимся на стационарном лечении в районной больнице</a:t>
            </a:r>
            <a:endParaRPr lang="ru-RU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65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76673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Первым библиотекарем состоял </a:t>
            </a:r>
            <a:endParaRPr lang="ru-RU" sz="2400" i="1" dirty="0" smtClean="0">
              <a:solidFill>
                <a:srgbClr val="1108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2400" i="1" dirty="0" err="1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Вадский</a:t>
            </a:r>
            <a:r>
              <a:rPr lang="ru-RU" sz="2400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4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волостной писарь </a:t>
            </a:r>
            <a:endParaRPr lang="ru-RU" sz="2400" i="1" dirty="0" smtClean="0">
              <a:solidFill>
                <a:srgbClr val="1108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endParaRPr lang="ru-RU" sz="12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Михаил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Семенович </a:t>
            </a:r>
            <a:r>
              <a:rPr lang="ru-RU" sz="24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Мишанов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</a:t>
            </a:r>
          </a:p>
          <a:p>
            <a:pPr algn="ctr"/>
            <a:endParaRPr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2400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</a:t>
            </a:r>
            <a:r>
              <a:rPr lang="ru-RU" sz="24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то время </a:t>
            </a:r>
            <a:r>
              <a:rPr lang="ru-RU" sz="2400" i="1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читатели в   библиотеке назывались подписчиками.</a:t>
            </a:r>
          </a:p>
          <a:p>
            <a:pPr algn="ctr"/>
            <a:endParaRPr lang="ru-RU" sz="24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924944"/>
            <a:ext cx="7128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библиотеке было </a:t>
            </a:r>
            <a:r>
              <a:rPr lang="ru-RU" sz="2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194 подписчика</a:t>
            </a:r>
            <a:r>
              <a:rPr lang="ru-RU" sz="2400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 </a:t>
            </a:r>
          </a:p>
          <a:p>
            <a:pPr algn="ctr"/>
            <a:r>
              <a:rPr lang="ru-RU" sz="24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По возрасту 90 взрослых, </a:t>
            </a:r>
          </a:p>
          <a:p>
            <a:pPr algn="ctr"/>
            <a:r>
              <a:rPr lang="ru-RU" sz="24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104 подростка. </a:t>
            </a:r>
          </a:p>
          <a:p>
            <a:pPr algn="ctr"/>
            <a:r>
              <a:rPr lang="ru-RU" sz="24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Фонд библиотеки составлял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778 томов </a:t>
            </a:r>
          </a:p>
          <a:p>
            <a:pPr algn="ctr"/>
            <a:r>
              <a:rPr lang="ru-RU" sz="24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 общую сумму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359 рублей</a:t>
            </a:r>
          </a:p>
        </p:txBody>
      </p:sp>
    </p:spTree>
    <p:extLst>
      <p:ext uri="{BB962C8B-B14F-4D97-AF65-F5344CB8AC3E}">
        <p14:creationId xmlns:p14="http://schemas.microsoft.com/office/powerpoint/2010/main" val="119623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Фотографии\2011 год\Отец-отцовство-Отечество\S63037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4176464" cy="3132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572000" y="548680"/>
            <a:ext cx="4572000" cy="2247424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Реализуется программа «Библиотека и семья», </a:t>
            </a:r>
          </a:p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которая состоит из шести самостоятельных подпрограмм и проектов, связанных между собой единством  целей  и задач.</a:t>
            </a:r>
            <a:endParaRPr lang="ru-RU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pic>
        <p:nvPicPr>
          <p:cNvPr id="3075" name="Picture 3" descr="D:\Фотографии\2013\бабушка и внуки\Изображение 1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128459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Фотографии\2009 год\День семьи\P51500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37195"/>
            <a:ext cx="4128459" cy="3096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90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7902"/>
            <a:ext cx="8747857" cy="1021556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Областной конкурс библиотек на лучшую презентацию литературы, в рамках акции «Марш парков на земле Нижегородской»</a:t>
            </a:r>
          </a:p>
        </p:txBody>
      </p:sp>
      <p:pic>
        <p:nvPicPr>
          <p:cNvPr id="6" name="Рисунок 5" descr="P60301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9646" y="1059458"/>
            <a:ext cx="6144683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25760" y="5589240"/>
            <a:ext cx="4320480" cy="1021556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Центральная детская библиотека вошла в пятерку победителей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659982"/>
            <a:ext cx="2286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451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142190"/>
            <a:ext cx="4788024" cy="2247424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В 2012 году приняли участие в областном проекте </a:t>
            </a:r>
          </a:p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 «Любить Отечество, как Минин</a:t>
            </a:r>
            <a:r>
              <a:rPr lang="ru-RU" b="1" i="1" dirty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» </a:t>
            </a:r>
            <a:endParaRPr lang="ru-RU" b="1" i="1" dirty="0" smtClean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Практически </a:t>
            </a:r>
            <a:r>
              <a:rPr lang="ru-RU" b="1" i="1" dirty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каждая десятая работа, вошедшая в книгу, выполнена жителями нашего района (42 работы). </a:t>
            </a:r>
          </a:p>
        </p:txBody>
      </p:sp>
      <p:pic>
        <p:nvPicPr>
          <p:cNvPr id="8" name="Рисунок 1" descr="мое завтр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3" t="11319" r="7031" b="2724"/>
          <a:stretch>
            <a:fillRect/>
          </a:stretch>
        </p:blipFill>
        <p:spPr bwMode="auto">
          <a:xfrm>
            <a:off x="4912198" y="260648"/>
            <a:ext cx="3980282" cy="3000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Documents and Settings\user\Рабочий стол\любить о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8674">
            <a:off x="504327" y="2343263"/>
            <a:ext cx="3099819" cy="4444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11960" y="3579101"/>
            <a:ext cx="4824536" cy="2860358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Весь год работы публиковались </a:t>
            </a:r>
            <a:r>
              <a:rPr lang="ru-RU" b="1" i="1" dirty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 </a:t>
            </a:r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на страницах районной газеты.</a:t>
            </a:r>
          </a:p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За плодотворное сотрудничество по проекту, редакция наградила заместителя директора ЦБС по </a:t>
            </a:r>
            <a:r>
              <a:rPr lang="ru-RU" b="1" i="1" dirty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р</a:t>
            </a:r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аботе с детьми благодарственным письмом и подарком</a:t>
            </a:r>
          </a:p>
        </p:txBody>
      </p:sp>
    </p:spTree>
    <p:extLst>
      <p:ext uri="{BB962C8B-B14F-4D97-AF65-F5344CB8AC3E}">
        <p14:creationId xmlns:p14="http://schemas.microsoft.com/office/powerpoint/2010/main" val="123281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3528" y="404664"/>
            <a:ext cx="8395770" cy="1021556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alt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Программа «Здоровый подросток – богатство  нации»</a:t>
            </a:r>
          </a:p>
          <a:p>
            <a:pPr algn="ctr"/>
            <a:r>
              <a:rPr lang="ru-RU" alt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Профилактика алкоголизма, </a:t>
            </a:r>
            <a:r>
              <a:rPr lang="ru-RU" altLang="ru-RU" b="1" i="1" dirty="0" err="1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табакокурения</a:t>
            </a:r>
            <a:r>
              <a:rPr lang="ru-RU" alt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, наркомании среди молодежи</a:t>
            </a:r>
          </a:p>
        </p:txBody>
      </p:sp>
      <p:pic>
        <p:nvPicPr>
          <p:cNvPr id="2051" name="Picture 3" descr="F:\Фотографии\2010 год\наркомания\PB160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394" y="2042236"/>
            <a:ext cx="4161226" cy="31207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935799" y="5325598"/>
            <a:ext cx="3744416" cy="576064"/>
          </a:xfrm>
          <a:prstGeom prst="round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«Суд над сигаретой» - дискуссионный час</a:t>
            </a:r>
            <a:endParaRPr lang="ru-RU" b="1" dirty="0">
              <a:solidFill>
                <a:srgbClr val="FFFF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5354604"/>
            <a:ext cx="3528392" cy="547058"/>
          </a:xfrm>
          <a:prstGeom prst="round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Информационный десант</a:t>
            </a:r>
            <a:endParaRPr lang="ru-RU" b="1" dirty="0">
              <a:solidFill>
                <a:srgbClr val="FFFF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9" name="Рисунок 8" descr="PB1600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79" y="2042236"/>
            <a:ext cx="4335634" cy="3251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18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4512501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D:\Фотографии\2013\фото отчет\живая класси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08920"/>
            <a:ext cx="5378084" cy="4033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yugopolis.ru/data/mediadb/2383/0000/0573/5733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789040"/>
            <a:ext cx="3404516" cy="2233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692012" y="404664"/>
            <a:ext cx="4451988" cy="2288171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С 2012 года в Центральной детской библиотеке проводится </a:t>
            </a:r>
            <a:r>
              <a:rPr lang="ru-RU" sz="2400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р</a:t>
            </a:r>
            <a:r>
              <a:rPr lang="ru-RU" sz="24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айонный этап конкурса  </a:t>
            </a:r>
            <a:r>
              <a:rPr lang="ru-RU" sz="2400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чтецов </a:t>
            </a:r>
            <a:endParaRPr lang="ru-RU" sz="2400" b="1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«</a:t>
            </a:r>
            <a:r>
              <a:rPr lang="ru-RU" sz="2400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Живая классика»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91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user\Рабочий стол\год истори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16832"/>
            <a:ext cx="2986455" cy="4244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2CE5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D:\отчет 2012 Вадский район\приложение к отчету 2012\Библиотечная деятельность\Год истории\исторический квест - в поисках сокровищ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7630"/>
            <a:ext cx="4664813" cy="3498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отчет 2012 Вадский район\приложение к отчету 2012\Библиотечная деятельность\Год истории\Стенд России доблестные дат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99" y="3562159"/>
            <a:ext cx="4168899" cy="3126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220072" y="332656"/>
            <a:ext cx="3840428" cy="144016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В 2012 году в библиотеке реализован проект, посвященный году истории в России</a:t>
            </a:r>
            <a:endParaRPr lang="ru-RU" sz="2000" b="1" dirty="0">
              <a:solidFill>
                <a:srgbClr val="FFFF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72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год охран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6979">
            <a:off x="575734" y="2282820"/>
            <a:ext cx="2836782" cy="4173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2CE5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73560" y="116632"/>
            <a:ext cx="3994383" cy="1872208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В 2013 году библиотекой разработан и реализован проект «Сохрани мир вокруг себя» (Год охраны окружающей среды)</a:t>
            </a:r>
            <a:endParaRPr lang="ru-RU" sz="2000" b="1" dirty="0">
              <a:solidFill>
                <a:srgbClr val="FFFF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5" name="Picture 3" descr="D:\отчет 2013 Вадский район\приложеник к отчёту 2013\библиотечная деятельность\год экологии\фотографии\Экологическая картин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799" y="78038"/>
            <a:ext cx="4578368" cy="3433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077" y="3511612"/>
            <a:ext cx="4595812" cy="31226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302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188640"/>
            <a:ext cx="7920880" cy="1224136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Информационно – компьютерном центре работает кружок компьютерной грамотности «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Компик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»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5" name="Рисунок 4" descr="Фото0214.jpg"/>
          <p:cNvPicPr>
            <a:picLocks noChangeAspect="1"/>
          </p:cNvPicPr>
          <p:nvPr/>
        </p:nvPicPr>
        <p:blipFill>
          <a:blip r:embed="rId2" cstate="print"/>
          <a:srcRect t="9375"/>
          <a:stretch>
            <a:fillRect/>
          </a:stretch>
        </p:blipFill>
        <p:spPr>
          <a:xfrm>
            <a:off x="857224" y="1785926"/>
            <a:ext cx="7131481" cy="4847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216" y="1556792"/>
            <a:ext cx="2881319" cy="173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8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85786" y="142852"/>
            <a:ext cx="7000924" cy="1328023"/>
          </a:xfrm>
          <a:prstGeom prst="roundRect">
            <a:avLst/>
          </a:prstGeom>
          <a:solidFill>
            <a:schemeClr val="accent2"/>
          </a:solidFill>
          <a:effectLst>
            <a:outerShdw blurRad="50800" dist="20000" dir="5400000" rotWithShape="0">
              <a:srgbClr val="000000">
                <a:alpha val="42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Участники кружка «Компик» становятся победителями областных и всероссийских конкурсов </a:t>
            </a:r>
            <a:endParaRPr lang="ru-RU" sz="2400" b="1" i="1" dirty="0">
              <a:solidFill>
                <a:srgbClr val="FFFF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5" name="Рисунок 4" descr="P11309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736"/>
            <a:ext cx="5572164" cy="4179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 cstate="print"/>
          <a:srcRect t="1910"/>
          <a:stretch>
            <a:fillRect/>
          </a:stretch>
        </p:blipFill>
        <p:spPr>
          <a:xfrm>
            <a:off x="6072198" y="2000240"/>
            <a:ext cx="2571768" cy="3626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14282" y="5715016"/>
            <a:ext cx="5357850" cy="1021556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«Компик» стал победителем областного конкурса электронных презентаций «Этот день Победы»</a:t>
            </a:r>
            <a:endParaRPr lang="ru-RU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8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95_335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5572164" cy="3726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500042"/>
            <a:ext cx="2505566" cy="35719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кулиби.JPG"/>
          <p:cNvPicPr>
            <a:picLocks noChangeAspect="1"/>
          </p:cNvPicPr>
          <p:nvPr/>
        </p:nvPicPr>
        <p:blipFill>
          <a:blip r:embed="rId4" cstate="print"/>
          <a:srcRect t="3125" b="4166"/>
          <a:stretch>
            <a:fillRect/>
          </a:stretch>
        </p:blipFill>
        <p:spPr>
          <a:xfrm>
            <a:off x="3929058" y="3857628"/>
            <a:ext cx="2504334" cy="1857388"/>
          </a:xfrm>
          <a:prstGeom prst="rect">
            <a:avLst/>
          </a:prstGeom>
        </p:spPr>
      </p:pic>
      <p:pic>
        <p:nvPicPr>
          <p:cNvPr id="7" name="Рисунок 6" descr="ног.JPG"/>
          <p:cNvPicPr>
            <a:picLocks noChangeAspect="1"/>
          </p:cNvPicPr>
          <p:nvPr/>
        </p:nvPicPr>
        <p:blipFill>
          <a:blip r:embed="rId5" cstate="print"/>
          <a:srcRect t="3125" b="3125"/>
          <a:stretch>
            <a:fillRect/>
          </a:stretch>
        </p:blipFill>
        <p:spPr>
          <a:xfrm>
            <a:off x="6357950" y="4857760"/>
            <a:ext cx="2428860" cy="18216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844" y="4500570"/>
            <a:ext cx="3429024" cy="1634490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По итогам областного конкурса «Нижегородское имя в науке и технике» кружок занял 1 место</a:t>
            </a:r>
            <a:endParaRPr lang="ru-RU" b="1" i="1" dirty="0">
              <a:solidFill>
                <a:srgbClr val="0000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1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48680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Самой популярной литературой были следующие издания: </a:t>
            </a:r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«Жизнь Иисуса Христа», «Жития святых», «Библейские истории», сказки Пушкина, Жуковского, братьев Гримм. </a:t>
            </a:r>
          </a:p>
        </p:txBody>
      </p:sp>
      <p:pic>
        <p:nvPicPr>
          <p:cNvPr id="6" name="Picture 2" descr="http://ih1.tr200.ru/image2/0207/52/020752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6048">
            <a:off x="554104" y="3172945"/>
            <a:ext cx="2189220" cy="329206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2CE5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892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69796"/>
          </a:xfrm>
        </p:spPr>
        <p:txBody>
          <a:bodyPr/>
          <a:lstStyle/>
          <a:p>
            <a:r>
              <a:rPr lang="ru-RU" sz="2600" b="1" dirty="0">
                <a:solidFill>
                  <a:srgbClr val="1108C8"/>
                </a:solidFill>
                <a:latin typeface="Bookman Old Style" pitchFamily="18" charset="0"/>
              </a:rPr>
              <a:t>В 2011 году заведующая сектором информационно-компьютерного центра приняла участие в областном конкурсе профессионального мастерства </a:t>
            </a:r>
            <a:r>
              <a:rPr lang="ru-RU" sz="2600" b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26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600" b="1" i="1" dirty="0" smtClean="0">
                <a:solidFill>
                  <a:srgbClr val="FF0000"/>
                </a:solidFill>
                <a:latin typeface="Bookman Old Style" pitchFamily="18" charset="0"/>
              </a:rPr>
              <a:t>«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Я  - детский библиотекарь!» </a:t>
            </a:r>
            <a:r>
              <a:rPr lang="ru-RU" sz="2600" b="1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2600" b="1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600" b="1" dirty="0" smtClean="0">
                <a:solidFill>
                  <a:srgbClr val="1108C8"/>
                </a:solidFill>
                <a:latin typeface="Bookman Old Style" pitchFamily="18" charset="0"/>
              </a:rPr>
              <a:t>и </a:t>
            </a:r>
            <a:r>
              <a:rPr lang="ru-RU" sz="2600" b="1" dirty="0">
                <a:solidFill>
                  <a:srgbClr val="1108C8"/>
                </a:solidFill>
                <a:latin typeface="Bookman Old Style" pitchFamily="18" charset="0"/>
              </a:rPr>
              <a:t>вошла в число победителей!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11" y="2996952"/>
            <a:ext cx="5492755" cy="36618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44434"/>
            <a:ext cx="2950635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38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00808"/>
            <a:ext cx="8856984" cy="172819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1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1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Петр Иванович Лебедев</a:t>
            </a:r>
            <a:r>
              <a:rPr lang="ru-RU" sz="21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sz="2100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– землевладелец;</a:t>
            </a:r>
          </a:p>
          <a:p>
            <a:pPr marL="0" indent="0">
              <a:buNone/>
            </a:pPr>
            <a:r>
              <a:rPr lang="ru-RU" sz="21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Владимир Владимирович Звенигородский</a:t>
            </a:r>
            <a:r>
              <a:rPr lang="ru-RU" sz="21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sz="2100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– князь; </a:t>
            </a:r>
          </a:p>
          <a:p>
            <a:pPr marL="0" indent="0">
              <a:buNone/>
            </a:pPr>
            <a:r>
              <a:rPr lang="ru-RU" sz="21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Василий Николаевич Зверев </a:t>
            </a:r>
            <a:r>
              <a:rPr lang="ru-RU" sz="2100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– сын сенатора из </a:t>
            </a:r>
          </a:p>
          <a:p>
            <a:pPr marL="0" indent="0">
              <a:buNone/>
            </a:pPr>
            <a:r>
              <a:rPr lang="ru-RU" sz="2100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                      Санкт-Петербурга; </a:t>
            </a:r>
          </a:p>
          <a:p>
            <a:pPr marL="0" indent="0" algn="ctr">
              <a:buNone/>
            </a:pPr>
            <a:r>
              <a:rPr lang="ru-RU" sz="210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 </a:t>
            </a:r>
          </a:p>
          <a:p>
            <a:pPr marL="0" indent="0" algn="ctr">
              <a:buNone/>
            </a:pPr>
            <a:endParaRPr lang="ru-RU" sz="21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http://im2-tub-ru.yandex.net/i?id=37539801-08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3314"/>
            <a:ext cx="2585278" cy="27118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2CE5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707904" y="3746695"/>
            <a:ext cx="48600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Александра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Алексеевна </a:t>
            </a:r>
            <a:r>
              <a:rPr lang="ru-RU" sz="24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Штевен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– </a:t>
            </a:r>
          </a:p>
          <a:p>
            <a:pPr algn="ctr"/>
            <a:r>
              <a:rPr lang="ru-RU" sz="2400" dirty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дочь действительного </a:t>
            </a:r>
          </a:p>
          <a:p>
            <a:pPr algn="ctr"/>
            <a:r>
              <a:rPr lang="ru-RU" sz="2400" dirty="0" smtClean="0">
                <a:solidFill>
                  <a:srgbClr val="1108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статского советника </a:t>
            </a:r>
            <a:endParaRPr lang="ru-RU" sz="2400" dirty="0">
              <a:solidFill>
                <a:srgbClr val="1108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6632"/>
            <a:ext cx="885698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b="1" i="1" kern="100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В </a:t>
            </a:r>
            <a:r>
              <a:rPr lang="ru-RU" sz="2100" b="1" i="1" kern="100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те времена </a:t>
            </a:r>
            <a:r>
              <a:rPr lang="ru-RU" sz="2100" b="1" i="1" kern="100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традиции меценатства </a:t>
            </a:r>
            <a:endParaRPr lang="ru-RU" sz="2100" b="1" i="1" kern="100" dirty="0" smtClean="0">
              <a:solidFill>
                <a:schemeClr val="accent1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100" b="1" i="1" kern="100" dirty="0" smtClean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в </a:t>
            </a:r>
            <a:r>
              <a:rPr lang="ru-RU" sz="2100" b="1" i="1" kern="100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России процветали.</a:t>
            </a:r>
            <a:r>
              <a:rPr lang="ru-RU" sz="2100" i="1" kern="100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ru-RU" sz="2100" b="1" i="1" kern="100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Они  дали свои плоды и на нашей </a:t>
            </a:r>
            <a:r>
              <a:rPr lang="ru-RU" sz="2100" b="1" i="1" kern="100" dirty="0" err="1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Вадской</a:t>
            </a:r>
            <a:r>
              <a:rPr lang="ru-RU" sz="2100" b="1" i="1" kern="100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 земле.</a:t>
            </a:r>
          </a:p>
          <a:p>
            <a:pPr algn="ctr"/>
            <a:r>
              <a:rPr lang="ru-RU" sz="2100" b="1" i="1" kern="100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Попечителями библиотеки были такие </a:t>
            </a:r>
          </a:p>
          <a:p>
            <a:pPr algn="ctr"/>
            <a:r>
              <a:rPr lang="ru-RU" sz="2100" b="1" i="1" kern="100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известные люди, как: </a:t>
            </a:r>
          </a:p>
        </p:txBody>
      </p:sp>
    </p:spTree>
    <p:extLst>
      <p:ext uri="{BB962C8B-B14F-4D97-AF65-F5344CB8AC3E}">
        <p14:creationId xmlns:p14="http://schemas.microsoft.com/office/powerpoint/2010/main" val="33844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692696"/>
            <a:ext cx="842493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В 1902 году в библиотеку 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поступило</a:t>
            </a:r>
          </a:p>
          <a:p>
            <a:pPr algn="ctr"/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9 томов на сумму 7 рублей. </a:t>
            </a:r>
            <a:endParaRPr lang="ru-RU" sz="2400" b="1" i="1" dirty="0" smtClean="0">
              <a:solidFill>
                <a:srgbClr val="1108C8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sz="1600" i="1" dirty="0">
              <a:solidFill>
                <a:srgbClr val="1108C8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http://www.wiki.vladimir.i-edu.ru/images/2/2a/12313110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12977"/>
            <a:ext cx="2757686" cy="226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542619"/>
            <a:ext cx="828092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1108C8"/>
                </a:solidFill>
                <a:latin typeface="Bookman Old Style" panose="02050604050505020204" pitchFamily="18" charset="0"/>
              </a:rPr>
              <a:t>По содержанию фонд библиотеки </a:t>
            </a:r>
          </a:p>
          <a:p>
            <a:pPr algn="ctr"/>
            <a:r>
              <a:rPr lang="ru-RU" sz="2400" b="1" i="1" u="sng" dirty="0">
                <a:solidFill>
                  <a:srgbClr val="1108C8"/>
                </a:solidFill>
                <a:latin typeface="Bookman Old Style" panose="02050604050505020204" pitchFamily="18" charset="0"/>
              </a:rPr>
              <a:t>был представлен так: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i="1" dirty="0">
                <a:solidFill>
                  <a:srgbClr val="FF0066"/>
                </a:solidFill>
                <a:latin typeface="Bookman Old Style" panose="02050604050505020204" pitchFamily="18" charset="0"/>
              </a:rPr>
              <a:t>духовного содержания </a:t>
            </a:r>
            <a:r>
              <a:rPr lang="ru-RU" sz="2400" dirty="0">
                <a:solidFill>
                  <a:srgbClr val="FF0066"/>
                </a:solidFill>
                <a:latin typeface="Bookman Old Style" panose="02050604050505020204" pitchFamily="18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170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книг,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i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история </a:t>
            </a:r>
            <a:r>
              <a:rPr lang="ru-RU" sz="2400" b="1" i="1" dirty="0">
                <a:solidFill>
                  <a:srgbClr val="FF0066"/>
                </a:solidFill>
                <a:latin typeface="Bookman Old Style" panose="02050604050505020204" pitchFamily="18" charset="0"/>
              </a:rPr>
              <a:t>и география </a:t>
            </a:r>
            <a:r>
              <a:rPr lang="ru-RU" sz="2400" dirty="0">
                <a:solidFill>
                  <a:srgbClr val="FF0066"/>
                </a:solidFill>
                <a:latin typeface="Bookman Old Style" panose="02050604050505020204" pitchFamily="18" charset="0"/>
              </a:rPr>
              <a:t>–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71 книга</a:t>
            </a: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, </a:t>
            </a:r>
            <a:endParaRPr lang="ru-RU" sz="2400" b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i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путешествия</a:t>
            </a:r>
            <a:r>
              <a:rPr lang="ru-RU" sz="2400" b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–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39 книг,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i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словесность </a:t>
            </a:r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339 книг,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i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естествоведение</a:t>
            </a:r>
            <a:r>
              <a:rPr lang="ru-RU" sz="2400" b="1" i="1" dirty="0">
                <a:solidFill>
                  <a:srgbClr val="FF0066"/>
                </a:solidFill>
                <a:latin typeface="Bookman Old Style" panose="02050604050505020204" pitchFamily="18" charset="0"/>
              </a:rPr>
              <a:t>, медицина,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i="1" dirty="0">
                <a:solidFill>
                  <a:srgbClr val="FF0066"/>
                </a:solidFill>
                <a:latin typeface="Bookman Old Style" panose="02050604050505020204" pitchFamily="18" charset="0"/>
              </a:rPr>
              <a:t>сельское хозяйство </a:t>
            </a:r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71 книга,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i="1" dirty="0" smtClean="0">
                <a:solidFill>
                  <a:srgbClr val="FF0066"/>
                </a:solidFill>
                <a:latin typeface="Bookman Old Style" panose="02050604050505020204" pitchFamily="18" charset="0"/>
              </a:rPr>
              <a:t>разного </a:t>
            </a:r>
            <a:r>
              <a:rPr lang="ru-RU" sz="2400" b="1" i="1" dirty="0">
                <a:solidFill>
                  <a:srgbClr val="FF0066"/>
                </a:solidFill>
                <a:latin typeface="Bookman Old Style" panose="02050604050505020204" pitchFamily="18" charset="0"/>
              </a:rPr>
              <a:t>содержания </a:t>
            </a:r>
            <a:r>
              <a:rPr lang="ru-RU" sz="2400" b="1" dirty="0">
                <a:solidFill>
                  <a:srgbClr val="FF0066"/>
                </a:solidFill>
                <a:latin typeface="Bookman Old Style" panose="02050604050505020204" pitchFamily="18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88 книг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9098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57166"/>
            <a:ext cx="8435280" cy="616817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За </a:t>
            </a:r>
            <a:r>
              <a:rPr lang="ru-RU" sz="24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1902 год 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выдача книг и журналов составила </a:t>
            </a:r>
          </a:p>
          <a:p>
            <a:pPr marL="0" indent="0" algn="ctr"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1476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 экземпляров. </a:t>
            </a:r>
          </a:p>
          <a:p>
            <a:pPr marL="0" indent="0" algn="ctr">
              <a:buNone/>
            </a:pP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   В </a:t>
            </a:r>
            <a:r>
              <a:rPr lang="ru-RU" sz="24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1910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 году библиотека получила 25 рублей на подписку периодических изданий. </a:t>
            </a:r>
          </a:p>
          <a:p>
            <a:pPr marL="0" indent="0" algn="ctr">
              <a:buNone/>
            </a:pPr>
            <a:r>
              <a:rPr lang="ru-RU" sz="2400" b="1" i="1" u="sng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Были выписаны: </a:t>
            </a:r>
            <a:r>
              <a:rPr lang="ru-RU" sz="24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«Сельский хозяин», «Нива», «Пчеловодство», детский журнал «Мирок», газета «Волгарь».</a:t>
            </a:r>
          </a:p>
          <a:p>
            <a:pPr marL="0" indent="0">
              <a:buNone/>
            </a:pPr>
            <a:r>
              <a:rPr lang="ru-RU" sz="2400" i="1" dirty="0" smtClean="0">
                <a:latin typeface="Bookman Old Style" panose="02050604050505020204" pitchFamily="18" charset="0"/>
              </a:rPr>
              <a:t>   </a:t>
            </a:r>
            <a:endParaRPr lang="ru-RU" sz="2400" i="1" dirty="0">
              <a:latin typeface="Bookman Old Style" panose="02050604050505020204" pitchFamily="18" charset="0"/>
            </a:endParaRPr>
          </a:p>
        </p:txBody>
      </p:sp>
      <p:pic>
        <p:nvPicPr>
          <p:cNvPr id="5122" name="Picture 2" descr="http://ih1.tr200.net/image2/0219/51/021951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2060">
            <a:off x="345094" y="3559043"/>
            <a:ext cx="1676400" cy="232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43.fastpic.ru/big/2012/0729/3f/0bfe2a61fb57fb35116b5eb4d386dc3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6982">
            <a:off x="2204506" y="3780618"/>
            <a:ext cx="1916433" cy="281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hkolnie.ru/pars_docs/refs/65/64852/64852_html_m604ccf1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095">
            <a:off x="6901545" y="3560210"/>
            <a:ext cx="1967404" cy="217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oldsaratov.ru/sites/default/files/styles/large/public/img_9629.jpg?itok=4CCn4LK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096" y="4249670"/>
            <a:ext cx="3062090" cy="229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98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4969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Библиотека это не только книги и стены, </a:t>
            </a:r>
            <a:endParaRPr lang="ru-RU" sz="2400" b="1" i="1" dirty="0" smtClean="0">
              <a:solidFill>
                <a:srgbClr val="1108C8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но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и люди. </a:t>
            </a:r>
            <a:endParaRPr lang="ru-RU" sz="2400" b="1" i="1" dirty="0" smtClean="0">
              <a:solidFill>
                <a:srgbClr val="1108C8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За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годы жизни библиотеки в ней проработало 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не одно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поколение библиотекарей. </a:t>
            </a:r>
            <a:endParaRPr lang="ru-RU" sz="2400" b="1" i="1" dirty="0" smtClean="0">
              <a:solidFill>
                <a:srgbClr val="1108C8"/>
              </a:solidFill>
              <a:latin typeface="Bookman Old Style" panose="02050604050505020204" pitchFamily="18" charset="0"/>
            </a:endParaRPr>
          </a:p>
          <a:p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Сначала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это были волостные писари</a:t>
            </a:r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:</a:t>
            </a:r>
          </a:p>
          <a:p>
            <a:r>
              <a:rPr lang="ru-RU" sz="2400" b="1" u="sng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Мишанов</a:t>
            </a:r>
            <a:r>
              <a:rPr lang="ru-RU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u="sng" dirty="0">
                <a:solidFill>
                  <a:srgbClr val="FF0000"/>
                </a:solidFill>
                <a:latin typeface="Bookman Old Style" panose="02050604050505020204" pitchFamily="18" charset="0"/>
              </a:rPr>
              <a:t>Михаил Семенович, </a:t>
            </a:r>
            <a:endParaRPr lang="ru-RU" sz="2400" b="1" u="sng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r>
              <a:rPr lang="ru-RU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Ефремов </a:t>
            </a:r>
            <a:r>
              <a:rPr lang="ru-RU" sz="2400" b="1" u="sng" dirty="0">
                <a:solidFill>
                  <a:srgbClr val="FF0000"/>
                </a:solidFill>
                <a:latin typeface="Bookman Old Style" panose="02050604050505020204" pitchFamily="18" charset="0"/>
              </a:rPr>
              <a:t>Михаил Иванович</a:t>
            </a: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, </a:t>
            </a:r>
            <a:endParaRPr lang="ru-RU" sz="2400" b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r>
              <a:rPr lang="ru-RU" sz="2400" b="1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учителя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двухклассного училища: </a:t>
            </a:r>
            <a:endParaRPr lang="ru-RU" sz="2400" b="1" i="1" dirty="0" smtClean="0">
              <a:solidFill>
                <a:srgbClr val="1108C8"/>
              </a:solidFill>
              <a:latin typeface="Bookman Old Style" panose="02050604050505020204" pitchFamily="18" charset="0"/>
            </a:endParaRPr>
          </a:p>
          <a:p>
            <a:r>
              <a:rPr lang="ru-RU" sz="2400" b="1" u="sng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Попуков</a:t>
            </a:r>
            <a:r>
              <a:rPr lang="ru-RU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u="sng" dirty="0">
                <a:solidFill>
                  <a:srgbClr val="FF0000"/>
                </a:solidFill>
                <a:latin typeface="Bookman Old Style" panose="02050604050505020204" pitchFamily="18" charset="0"/>
              </a:rPr>
              <a:t>Вячеслав Дмитриевич</a:t>
            </a: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, </a:t>
            </a:r>
            <a:endParaRPr lang="ru-RU" sz="2400" b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r>
              <a:rPr lang="ru-RU" sz="2400" b="1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Введенский </a:t>
            </a:r>
            <a:r>
              <a:rPr lang="ru-RU" sz="2400" b="1" u="sng" dirty="0">
                <a:solidFill>
                  <a:srgbClr val="FF0000"/>
                </a:solidFill>
                <a:latin typeface="Bookman Old Style" panose="02050604050505020204" pitchFamily="18" charset="0"/>
              </a:rPr>
              <a:t>Александр Иванович</a:t>
            </a: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. </a:t>
            </a:r>
          </a:p>
          <a:p>
            <a:r>
              <a:rPr lang="ru-RU" sz="2400" b="1" dirty="0">
                <a:latin typeface="Bookman Old Style" panose="02050604050505020204" pitchFamily="18" charset="0"/>
              </a:rPr>
              <a:t>   </a:t>
            </a:r>
            <a:endParaRPr lang="ru-RU" sz="2400" b="1" dirty="0" smtClean="0">
              <a:latin typeface="Bookman Old Style" panose="02050604050505020204" pitchFamily="18" charset="0"/>
            </a:endParaRPr>
          </a:p>
          <a:p>
            <a:r>
              <a:rPr lang="ru-RU" sz="2400" i="1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С 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1917 </a:t>
            </a:r>
            <a:r>
              <a:rPr lang="ru-RU" sz="2400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года: </a:t>
            </a:r>
            <a:r>
              <a:rPr lang="ru-RU" sz="2400" b="1" i="1" u="sng" dirty="0">
                <a:solidFill>
                  <a:srgbClr val="1108C8"/>
                </a:solidFill>
                <a:latin typeface="Bookman Old Style" panose="02050604050505020204" pitchFamily="18" charset="0"/>
              </a:rPr>
              <a:t>Горячева Татьяна Ивановна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, </a:t>
            </a:r>
            <a:r>
              <a:rPr lang="ru-RU" sz="2400" b="1" i="1" u="sng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Заказников </a:t>
            </a:r>
            <a:r>
              <a:rPr lang="ru-RU" sz="2400" b="1" i="1" u="sng" dirty="0">
                <a:solidFill>
                  <a:srgbClr val="1108C8"/>
                </a:solidFill>
                <a:latin typeface="Bookman Old Style" panose="02050604050505020204" pitchFamily="18" charset="0"/>
              </a:rPr>
              <a:t>Павел Иванович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, </a:t>
            </a:r>
            <a:r>
              <a:rPr lang="ru-RU" sz="2400" b="1" i="1" u="sng" dirty="0" smtClean="0">
                <a:solidFill>
                  <a:srgbClr val="1108C8"/>
                </a:solidFill>
                <a:latin typeface="Bookman Old Style" panose="02050604050505020204" pitchFamily="18" charset="0"/>
              </a:rPr>
              <a:t>Кожина </a:t>
            </a:r>
            <a:r>
              <a:rPr lang="ru-RU" sz="2400" b="1" i="1" u="sng" dirty="0">
                <a:solidFill>
                  <a:srgbClr val="1108C8"/>
                </a:solidFill>
                <a:latin typeface="Bookman Old Style" panose="02050604050505020204" pitchFamily="18" charset="0"/>
              </a:rPr>
              <a:t>Анастасия Степановна, </a:t>
            </a:r>
            <a:r>
              <a:rPr lang="ru-RU" sz="2400" b="1" i="1" u="sng" dirty="0" err="1">
                <a:solidFill>
                  <a:srgbClr val="1108C8"/>
                </a:solidFill>
                <a:latin typeface="Bookman Old Style" panose="02050604050505020204" pitchFamily="18" charset="0"/>
              </a:rPr>
              <a:t>Песоцкий</a:t>
            </a:r>
            <a:r>
              <a:rPr lang="ru-RU" sz="2400" b="1" i="1" u="sng" dirty="0">
                <a:solidFill>
                  <a:srgbClr val="1108C8"/>
                </a:solidFill>
                <a:latin typeface="Bookman Old Style" panose="02050604050505020204" pitchFamily="18" charset="0"/>
              </a:rPr>
              <a:t> Сократ Федорович, Сергеева Антонина Федоровна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, </a:t>
            </a:r>
            <a:r>
              <a:rPr lang="ru-RU" sz="2400" b="1" i="1" u="sng" dirty="0">
                <a:solidFill>
                  <a:srgbClr val="1108C8"/>
                </a:solidFill>
                <a:latin typeface="Bookman Old Style" panose="02050604050505020204" pitchFamily="18" charset="0"/>
              </a:rPr>
              <a:t>Юматова Мария Александровна</a:t>
            </a:r>
            <a:r>
              <a:rPr lang="ru-RU" sz="2400" b="1" i="1" dirty="0">
                <a:solidFill>
                  <a:srgbClr val="1108C8"/>
                </a:solidFill>
                <a:latin typeface="Bookman Old Style" panose="02050604050505020204" pitchFamily="18" charset="0"/>
              </a:rPr>
              <a:t>. </a:t>
            </a:r>
          </a:p>
        </p:txBody>
      </p:sp>
      <p:pic>
        <p:nvPicPr>
          <p:cNvPr id="6146" name="Picture 2" descr="http://infa.kharkov.ua/wp-content/uploads/2013/09/629608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143116"/>
            <a:ext cx="2423064" cy="200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50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14256914</TotalTime>
  <Words>1397</Words>
  <Application>Microsoft Office PowerPoint</Application>
  <PresentationFormat>Экран (4:3)</PresentationFormat>
  <Paragraphs>195</Paragraphs>
  <Slides>50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Центральная детская библиотека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начале 60-х годов  на  должность библиотекаря приходит  Ванина Александра Петровна.</vt:lpstr>
      <vt:lpstr>Презентация PowerPoint</vt:lpstr>
      <vt:lpstr>Презентация PowerPoint</vt:lpstr>
      <vt:lpstr>Презентация PowerPoint</vt:lpstr>
      <vt:lpstr>Презентация PowerPoint</vt:lpstr>
      <vt:lpstr>В 1976 детское отделение получило статус  Центральной детской библиотеки.   В ней работает уже три человека:  заведующая – Штырева Л. А.,  библиотекарь абонемента – Мотова Н. И.,  библиотекарь читального зала – Салганова С. С.</vt:lpstr>
      <vt:lpstr> В 1983 году начала работать библиотекарем читального зала  Николина Мария Николаевна,  которая с 1989 г. по март 2008 г. возглавляла коллектив Центральной детской библиотеки</vt:lpstr>
      <vt:lpstr>С 1988-1989 гг. В детскую библиотеку приходят работать Танина Анастасия Владимировна и Соменкова Татьяна Николаевна.  В 1994г. – Сидорина Алена Вячеславовна</vt:lpstr>
      <vt:lpstr>Центральная детская библиотека проводит крупные районные мероприятия: праздники книги,  творческие конкурсы с детским населением.  В детской библиотеке работают различные объединения по интересам:  «Маленький театр книги», «Почитай-ка», «Проба пера»</vt:lpstr>
      <vt:lpstr>Вместе со своими читателями библиотекари инсценируют отрывки из произведений художественной литературы, проводят литературно-музыкальные композиции, детские праздники.</vt:lpstr>
      <vt:lpstr>Презентация PowerPoint</vt:lpstr>
      <vt:lpstr>Презентация PowerPoint</vt:lpstr>
      <vt:lpstr>Презентация PowerPoint</vt:lpstr>
      <vt:lpstr>«Праздник игр и игрушки»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2011 году заведующая сектором информационно-компьютерного центра приняла участие в областном конкурсе профессионального мастерства  «Я  - детский библиотекарь!»  и вошла в число победителей!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Любовь</dc:creator>
  <cp:lastModifiedBy>Любовь</cp:lastModifiedBy>
  <cp:revision>180</cp:revision>
  <dcterms:created xsi:type="dcterms:W3CDTF">2004-12-31T21:23:15Z</dcterms:created>
  <dcterms:modified xsi:type="dcterms:W3CDTF">2014-02-13T11:39:53Z</dcterms:modified>
</cp:coreProperties>
</file>